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3B660-C6F0-4005-80A0-1DC9B9FC086D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CF61E-B566-4874-81E2-EDD4184D02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5756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3B660-C6F0-4005-80A0-1DC9B9FC086D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CF61E-B566-4874-81E2-EDD4184D02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26387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3B660-C6F0-4005-80A0-1DC9B9FC086D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CF61E-B566-4874-81E2-EDD4184D02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5990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3B660-C6F0-4005-80A0-1DC9B9FC086D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CF61E-B566-4874-81E2-EDD4184D02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83185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3B660-C6F0-4005-80A0-1DC9B9FC086D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CF61E-B566-4874-81E2-EDD4184D02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8407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3B660-C6F0-4005-80A0-1DC9B9FC086D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CF61E-B566-4874-81E2-EDD4184D02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559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3B660-C6F0-4005-80A0-1DC9B9FC086D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CF61E-B566-4874-81E2-EDD4184D02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19886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3B660-C6F0-4005-80A0-1DC9B9FC086D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CF61E-B566-4874-81E2-EDD4184D02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64725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3B660-C6F0-4005-80A0-1DC9B9FC086D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CF61E-B566-4874-81E2-EDD4184D02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71349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3B660-C6F0-4005-80A0-1DC9B9FC086D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CF61E-B566-4874-81E2-EDD4184D02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0587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3B660-C6F0-4005-80A0-1DC9B9FC086D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CF61E-B566-4874-81E2-EDD4184D02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2622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93B660-C6F0-4005-80A0-1DC9B9FC086D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BCF61E-B566-4874-81E2-EDD4184D02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4373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Slovní úlohy na odčítání, vztahy </a:t>
            </a:r>
            <a:r>
              <a:rPr lang="cs-CZ" dirty="0" smtClean="0"/>
              <a:t>                   o </a:t>
            </a:r>
            <a:r>
              <a:rPr lang="cs-CZ" dirty="0" smtClean="0"/>
              <a:t>několik více, o několik méně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VY_32_INOVACE_4B_19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036303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je určen k upevňování a prohlubování učiva. Žáci procvičují číselné vztahy o několik méně, o několik více a řeší jednoduché slovní úlohy na odčítání pomocí názoru. Na první stránce počítají spojováním o 3 více, na další stránce o 6 méně a na stránce třetí tuto znalost kombinují. Ve slovní úloze přetahováním určují správný počet prvků. </a:t>
            </a:r>
            <a:r>
              <a:rPr lang="cs-CZ" dirty="0"/>
              <a:t>Vybírají z většího počtu prvků. Škrtají </a:t>
            </a:r>
            <a:r>
              <a:rPr lang="cs-CZ" dirty="0" smtClean="0"/>
              <a:t>přetahováním pomocí přiložené čáry. Vypočítají výsledek a na správné číslo kliknou (kontrola – animace). Mají možnost výběru z více čísel. Stejným způsobem zapíší celý příklad. Obdobně pracují s dalšími dvěma slovními úlohami. Pro zobrazení výsledku a příkladu je ve všech slovních úlohách nutné spustit prezentaci. 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Duben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</a:t>
            </a:r>
            <a:r>
              <a:rPr lang="cs-CZ" dirty="0"/>
              <a:t>1.stupeň, </a:t>
            </a:r>
            <a:r>
              <a:rPr lang="cs-CZ" dirty="0" smtClean="0"/>
              <a:t>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99451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3342848" y="44624"/>
            <a:ext cx="2160240" cy="851958"/>
          </a:xfrm>
          <a:prstGeom prst="horizontalScroll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 3 VÍCE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85181" y="1151852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13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2048920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6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32927" y="3661676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424534" y="4317005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85179" y="2861795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11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75347" y="5125274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12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70671" y="595627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10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64101" y="1189493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8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28022" y="194823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9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43807" y="281695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14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05298" y="361255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15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90147" y="435583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12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71661" y="513375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13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71660" y="597017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16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154876"/>
            <a:ext cx="1210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Spojuj.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24209" y="530120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11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23434" y="4533269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6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423434" y="2823050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5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66628" y="2038060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7030A0"/>
                </a:solidFill>
              </a:rPr>
              <a:t>9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110849" y="3710914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10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166629" y="118195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12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22920" y="597899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13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253039" y="595627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12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253039" y="275229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13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217124" y="433332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16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498090" y="3586392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9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212755" y="198284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14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470382" y="510276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8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85047" y="118118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15</a:t>
            </a:r>
            <a:endParaRPr lang="cs-CZ" sz="4400" b="1" dirty="0">
              <a:solidFill>
                <a:srgbClr val="00B050"/>
              </a:solidFill>
            </a:endParaRPr>
          </a:p>
        </p:txBody>
      </p:sp>
      <p:cxnSp>
        <p:nvCxnSpPr>
          <p:cNvPr id="36" name="Přímá spojnice 35"/>
          <p:cNvCxnSpPr/>
          <p:nvPr/>
        </p:nvCxnSpPr>
        <p:spPr>
          <a:xfrm>
            <a:off x="0" y="980728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422968" y="980728"/>
            <a:ext cx="77024" cy="5877272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218333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1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496030" y="3424226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4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666991" y="5844060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3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43743" y="5013063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7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47125" y="353256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13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8024" y="264665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17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5693" y="178810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15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96418" y="596432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47124" y="4477952"/>
            <a:ext cx="755335" cy="76944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14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78042" y="98678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9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96419" y="524100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16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82533" y="986784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10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15520" y="256977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11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87097" y="4230484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7030A0"/>
                </a:solidFill>
              </a:rPr>
              <a:t>9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395118" y="1745515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8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23907" y="2508134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9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20468" y="1726544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7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06933" y="590276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10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80746" y="253891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10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53970" y="510318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15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80746" y="93801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14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96263" y="330835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17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166081" y="596432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9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953972" y="175732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16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953971" y="422108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13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924536" y="5098790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12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913240" y="324679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11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189984" y="4159532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8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253944" y="876457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3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2483769" y="116632"/>
            <a:ext cx="2304255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O 6 MÉNĚ</a:t>
            </a:r>
            <a:endParaRPr lang="cs-CZ" sz="36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3343" y="121464"/>
            <a:ext cx="1210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Spojuj.</a:t>
            </a:r>
            <a:endParaRPr lang="cs-CZ" sz="2800" b="1" dirty="0"/>
          </a:p>
        </p:txBody>
      </p:sp>
      <p:cxnSp>
        <p:nvCxnSpPr>
          <p:cNvPr id="3" name="Přímá spojnice 2"/>
          <p:cNvCxnSpPr/>
          <p:nvPr/>
        </p:nvCxnSpPr>
        <p:spPr>
          <a:xfrm flipV="1">
            <a:off x="0" y="938013"/>
            <a:ext cx="9144000" cy="48773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499992" y="986784"/>
            <a:ext cx="36004" cy="58712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015093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1791541" y="111925"/>
            <a:ext cx="2160240" cy="851958"/>
          </a:xfrm>
          <a:prstGeom prst="horizontalScroll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O 4 VÍCE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1114337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9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2005969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6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32927" y="3618725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5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4274054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11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23413" y="2836966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13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1" y="510505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10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68242" y="596744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12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09823" y="3591124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9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52667" y="2027085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11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55690" y="281087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10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12966" y="111433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16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843808" y="200336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14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43807" y="281087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15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86475" y="356960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9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98690" y="432136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17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871661" y="509080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10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958868" y="594565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13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7" name="Vodorovný svitek 26"/>
          <p:cNvSpPr/>
          <p:nvPr/>
        </p:nvSpPr>
        <p:spPr>
          <a:xfrm>
            <a:off x="5553638" y="113639"/>
            <a:ext cx="2160240" cy="851958"/>
          </a:xfrm>
          <a:prstGeom prst="horizontalScroll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O 5 MÉNĚ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18247" y="287815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16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996776" y="207793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14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21675" y="446012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15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403582" y="591148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9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06290" y="111433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17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65689" y="366315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21675" y="522957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13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465252" y="5134588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4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097238" y="114857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12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546374" y="5880710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5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454745" y="4368246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8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79512" y="111925"/>
            <a:ext cx="1210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Spojuj.</a:t>
            </a:r>
            <a:endParaRPr lang="cs-CZ" sz="2800" b="1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1114337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2" idx="1"/>
          </p:cNvCxnSpPr>
          <p:nvPr/>
        </p:nvCxnSpPr>
        <p:spPr>
          <a:xfrm>
            <a:off x="4572000" y="0"/>
            <a:ext cx="0" cy="685800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404946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1" y="-1"/>
            <a:ext cx="9128092" cy="6846133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6589" y="248587"/>
            <a:ext cx="60390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Na louce létalo 12 motýlků. 4 motýlci odletěli.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Kolik jich na louce zbylo?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3149" y="1554016"/>
            <a:ext cx="1382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Na louce: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0925" y="2819137"/>
            <a:ext cx="14403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Odletělo: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609" y="5517232"/>
            <a:ext cx="4565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Zapiš příklad</a:t>
            </a:r>
            <a:r>
              <a:rPr lang="cs-CZ" dirty="0" smtClean="0"/>
              <a:t>:……………………………………………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0" y="2636912"/>
            <a:ext cx="911072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0" y="3858237"/>
            <a:ext cx="9188195" cy="2688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811" y="4725144"/>
            <a:ext cx="913018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43800" y="4124935"/>
            <a:ext cx="1199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Zůstalo: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63149" y="2094369"/>
            <a:ext cx="1286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Spočítej: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33535" y="3314588"/>
            <a:ext cx="10198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Škrtni:</a:t>
            </a:r>
            <a:endParaRPr lang="cs-CZ" sz="2400" b="1" dirty="0"/>
          </a:p>
        </p:txBody>
      </p:sp>
      <p:cxnSp>
        <p:nvCxnSpPr>
          <p:cNvPr id="36" name="Přímá spojnice 35"/>
          <p:cNvCxnSpPr/>
          <p:nvPr/>
        </p:nvCxnSpPr>
        <p:spPr>
          <a:xfrm>
            <a:off x="4620703" y="1124744"/>
            <a:ext cx="23305" cy="5733256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624985" y="398732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379955" y="396576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13</a:t>
            </a:r>
            <a:endParaRPr lang="cs-CZ" sz="36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567561" y="3979505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14</a:t>
            </a:r>
            <a:endParaRPr lang="cs-CZ" sz="36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139352" y="396748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17</a:t>
            </a:r>
            <a:endParaRPr lang="cs-CZ" sz="36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819098" y="402826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8</a:t>
            </a:r>
            <a:endParaRPr lang="cs-CZ" sz="36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069384" y="5301208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6+4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573243" y="4870901"/>
            <a:ext cx="1027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12-4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638028" y="5301208"/>
            <a:ext cx="1027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11-4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645448" y="6021288"/>
            <a:ext cx="7938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7-4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cxnSp>
        <p:nvCxnSpPr>
          <p:cNvPr id="46" name="Přímá spojnice 45"/>
          <p:cNvCxnSpPr/>
          <p:nvPr/>
        </p:nvCxnSpPr>
        <p:spPr>
          <a:xfrm>
            <a:off x="1763688" y="1112877"/>
            <a:ext cx="0" cy="5733256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026" name="Picture 2" descr="C:\Users\pc\AppData\Local\Microsoft\Windows\Temporary Internet Files\Content.IE5\HBOG70SQ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9071" y="1689795"/>
            <a:ext cx="564034" cy="564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pc\AppData\Local\Microsoft\Windows\Temporary Internet Files\Content.IE5\HBOG70SQ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5037" y="1754490"/>
            <a:ext cx="564034" cy="564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Users\pc\AppData\Local\Microsoft\Windows\Temporary Internet Files\Content.IE5\HBOG70SQ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950" y="1755459"/>
            <a:ext cx="564034" cy="564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pc\AppData\Local\Microsoft\Windows\Temporary Internet Files\Content.IE5\HBOG70SQ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540" y="1783243"/>
            <a:ext cx="564034" cy="564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pc\AppData\Local\Microsoft\Windows\Temporary Internet Files\Content.IE5\HBOG70SQ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356" y="1761167"/>
            <a:ext cx="564034" cy="564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C:\Users\pc\AppData\Local\Microsoft\Windows\Temporary Internet Files\Content.IE5\HBOG70SQ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364" y="1727759"/>
            <a:ext cx="564034" cy="564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C:\Users\pc\AppData\Local\Microsoft\Windows\Temporary Internet Files\Content.IE5\HBOG70SQ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508" y="1787065"/>
            <a:ext cx="564034" cy="564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C:\Users\pc\AppData\Local\Microsoft\Windows\Temporary Internet Files\Content.IE5\HBOG70SQ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676" y="1079584"/>
            <a:ext cx="564034" cy="564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C:\Users\pc\AppData\Local\Microsoft\Windows\Temporary Internet Files\Content.IE5\HBOG70SQ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5318" y="1079584"/>
            <a:ext cx="564034" cy="564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C:\Users\pc\AppData\Local\Microsoft\Windows\Temporary Internet Files\Content.IE5\HBOG70SQ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403" y="1084050"/>
            <a:ext cx="564034" cy="564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C:\Users\pc\AppData\Local\Microsoft\Windows\Temporary Internet Files\Content.IE5\HBOG70SQ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255" y="1125761"/>
            <a:ext cx="564034" cy="564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pc\AppData\Local\Microsoft\Windows\Temporary Internet Files\Content.IE5\HBOG70SQ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6398" y="1084050"/>
            <a:ext cx="564034" cy="564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" descr="C:\Users\pc\AppData\Local\Microsoft\Windows\Temporary Internet Files\Content.IE5\HBOG70SQ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542" y="1112877"/>
            <a:ext cx="564034" cy="564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" descr="C:\Users\pc\AppData\Local\Microsoft\Windows\Temporary Internet Files\Content.IE5\HBOG70SQ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482" y="1148844"/>
            <a:ext cx="564034" cy="564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1" name="Přímá spojnice 60"/>
          <p:cNvCxnSpPr/>
          <p:nvPr/>
        </p:nvCxnSpPr>
        <p:spPr>
          <a:xfrm flipH="1">
            <a:off x="8180180" y="2926645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7215278" y="2926646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6005595" y="2953604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7665873" y="2945427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6515547" y="2924918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5562549" y="2937901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5069384" y="2924917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17365" y="1079584"/>
            <a:ext cx="911072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787294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74208E-7 L -0.60487 0.03678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43" y="18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31552E-6 L -0.22048 -0.01064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61755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071" y="116632"/>
            <a:ext cx="61359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V lese jsme našli 14 hub. 5 hub bylo červivých.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Kolik jich zbylo v košíku?         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3149" y="1554016"/>
            <a:ext cx="1332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košíku: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8273" y="2975036"/>
            <a:ext cx="1504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Červivých: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609" y="5517232"/>
            <a:ext cx="4565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Zapiš příklad</a:t>
            </a:r>
            <a:r>
              <a:rPr lang="cs-CZ" dirty="0" smtClean="0"/>
              <a:t>:……………………………………………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3800" y="4124935"/>
            <a:ext cx="1199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Zůstalo: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3149" y="2094369"/>
            <a:ext cx="1286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Spočítej: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535" y="3430355"/>
            <a:ext cx="10198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Škrtni: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24985" y="398732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79955" y="396576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13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67561" y="3979505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16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139352" y="396748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17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19098" y="402826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9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69384" y="5301208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6+4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73243" y="4870901"/>
            <a:ext cx="1027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14-5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38028" y="5301208"/>
            <a:ext cx="1027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11-4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45448" y="6021288"/>
            <a:ext cx="7938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7-4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cxnSp>
        <p:nvCxnSpPr>
          <p:cNvPr id="36" name="Přímá spojnice 35"/>
          <p:cNvCxnSpPr/>
          <p:nvPr/>
        </p:nvCxnSpPr>
        <p:spPr>
          <a:xfrm flipH="1">
            <a:off x="7664280" y="2927690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6638028" y="2926646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5754401" y="2959889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7216451" y="2927690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6230943" y="2967707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5330350" y="2959888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4979422" y="2967706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33609" y="992344"/>
            <a:ext cx="9109297" cy="44717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0" y="2636912"/>
            <a:ext cx="9036496" cy="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0" y="3965764"/>
            <a:ext cx="9144000" cy="13741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pic>
        <p:nvPicPr>
          <p:cNvPr id="2050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230" y="1147073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6659" y="1147073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126" y="1135908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127" y="1162965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6517" y="1167905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162" y="1135908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8335" y="1135908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9850" y="1741319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772" y="1784848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713" y="1196818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173" y="1676261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3484" y="1725095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782" y="1784848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4809" y="1806627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300" y="1788773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2" descr="C:\Users\pc\AppData\Local\Microsoft\Windows\Temporary Internet Files\Content.IE5\XWRTYRPH\MC90019331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1635" y="2151142"/>
            <a:ext cx="494571" cy="4181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" name="Přímá spojnice 21"/>
          <p:cNvCxnSpPr/>
          <p:nvPr/>
        </p:nvCxnSpPr>
        <p:spPr>
          <a:xfrm>
            <a:off x="0" y="4870901"/>
            <a:ext cx="9161755" cy="118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835696" y="1037060"/>
            <a:ext cx="0" cy="38456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4819098" y="1014702"/>
            <a:ext cx="0" cy="385619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961004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27944E-7 L -0.25954 0.002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86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74208E-7 L -0.60487 0.03678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43" y="18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421781" y="435385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13413" y="4371071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13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37889" y="434404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14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25428" y="438462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17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51096" y="6042672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6+4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82996" y="5386318"/>
            <a:ext cx="1027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11-4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95783" y="5386319"/>
            <a:ext cx="7938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7-4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7812360" y="2949093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6912260" y="2943781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5985285" y="2912690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7363723" y="2975036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6491676" y="2922188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5451015" y="2878259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4888504" y="2878260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163149" y="1554016"/>
            <a:ext cx="1332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V košíku: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38273" y="2975036"/>
            <a:ext cx="13525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Na koláč: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43800" y="4124935"/>
            <a:ext cx="1199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Zůstalo: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63149" y="2094369"/>
            <a:ext cx="1286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Spočítej: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3071" y="3396569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Škrtni: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51520" y="332656"/>
            <a:ext cx="71122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V košíku jsme měli 13 švestek. 7 z nich maminka použila na koláč.</a:t>
            </a:r>
          </a:p>
          <a:p>
            <a:r>
              <a:rPr lang="cs-CZ" sz="2000" b="1" smtClean="0">
                <a:solidFill>
                  <a:srgbClr val="7030A0"/>
                </a:solidFill>
              </a:rPr>
              <a:t>Kolik </a:t>
            </a:r>
            <a:r>
              <a:rPr lang="cs-CZ" sz="2000" b="1" dirty="0" smtClean="0">
                <a:solidFill>
                  <a:srgbClr val="7030A0"/>
                </a:solidFill>
              </a:rPr>
              <a:t>jich zůstalo v košíku?</a:t>
            </a:r>
            <a:endParaRPr lang="cs-CZ" sz="2000" b="1" dirty="0">
              <a:solidFill>
                <a:srgbClr val="7030A0"/>
              </a:solidFill>
            </a:endParaRPr>
          </a:p>
        </p:txBody>
      </p:sp>
      <p:cxnSp>
        <p:nvCxnSpPr>
          <p:cNvPr id="51" name="Přímá spojnice 50"/>
          <p:cNvCxnSpPr/>
          <p:nvPr/>
        </p:nvCxnSpPr>
        <p:spPr>
          <a:xfrm>
            <a:off x="53071" y="2556034"/>
            <a:ext cx="909092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0" y="4005064"/>
            <a:ext cx="918051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127707" y="5709485"/>
            <a:ext cx="18903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Zapiš příklad: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58" name="Přímá spojnice 57"/>
          <p:cNvCxnSpPr/>
          <p:nvPr/>
        </p:nvCxnSpPr>
        <p:spPr>
          <a:xfrm>
            <a:off x="0" y="5229200"/>
            <a:ext cx="918051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8338400" y="432459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9</a:t>
            </a:r>
            <a:endParaRPr lang="cs-CZ" sz="4000" b="1" dirty="0"/>
          </a:p>
        </p:txBody>
      </p:sp>
      <p:cxnSp>
        <p:nvCxnSpPr>
          <p:cNvPr id="60" name="Přímá spojnice 59"/>
          <p:cNvCxnSpPr/>
          <p:nvPr/>
        </p:nvCxnSpPr>
        <p:spPr>
          <a:xfrm flipH="1">
            <a:off x="5421781" y="3299793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8318659" y="2912690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5930355" y="3388759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8695938" y="2975036"/>
            <a:ext cx="360040" cy="5584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074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524" y="1932520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2" name="TextovéPole 3071"/>
          <p:cNvSpPr txBox="1"/>
          <p:nvPr/>
        </p:nvSpPr>
        <p:spPr>
          <a:xfrm>
            <a:off x="7396957" y="6042672"/>
            <a:ext cx="12362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13 - 7</a:t>
            </a:r>
            <a:endParaRPr lang="cs-CZ" sz="3600" b="1" dirty="0">
              <a:solidFill>
                <a:srgbClr val="0070C0"/>
              </a:solidFill>
            </a:endParaRPr>
          </a:p>
        </p:txBody>
      </p:sp>
      <p:pic>
        <p:nvPicPr>
          <p:cNvPr id="66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737" y="1263843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707" y="1915737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440" y="1891515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682" y="1951951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4742" y="1932520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0870" y="1932520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8679" y="1960379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512" y="1278467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336" y="1278467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105" y="1292839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0332" y="1296688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9362" y="1292839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3943" y="1296688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832" y="1891515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478" y="1967937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672" y="1277732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2" descr="C:\Users\pc\AppData\Local\Microsoft\Windows\Temporary Internet Files\Content.IE5\YNWDX9XP\MC90011235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662" y="1201508"/>
            <a:ext cx="337618" cy="357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3" name="TextovéPole 3072"/>
          <p:cNvSpPr txBox="1"/>
          <p:nvPr/>
        </p:nvSpPr>
        <p:spPr>
          <a:xfrm>
            <a:off x="4888235" y="4292297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</a:t>
            </a:r>
            <a:endParaRPr lang="cs-CZ" sz="4000" b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554524" y="1160748"/>
            <a:ext cx="0" cy="4104456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0" y="1160748"/>
            <a:ext cx="9144000" cy="4076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1490823" y="1201508"/>
            <a:ext cx="5063" cy="4027692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410577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03424E-6 L -0.24688 -0.012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44" y="-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42355E-6 L -0.50677 -0.0187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0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47" y="-9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1" grpId="0"/>
      <p:bldP spid="13" grpId="0"/>
      <p:bldP spid="14" grpId="0"/>
      <p:bldP spid="59" grpId="0"/>
      <p:bldP spid="3072" grpId="0"/>
      <p:bldP spid="307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073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413</TotalTime>
  <Words>469</Words>
  <Application>Microsoft Office PowerPoint</Application>
  <PresentationFormat>Předvádění na obrazovce (4:3)</PresentationFormat>
  <Paragraphs>159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Slovní úlohy na odčítání, vztahy                    o několik více, o několik méně VY_32_INOVACE_4B_19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10</cp:revision>
  <dcterms:created xsi:type="dcterms:W3CDTF">2012-04-23T14:42:04Z</dcterms:created>
  <dcterms:modified xsi:type="dcterms:W3CDTF">2013-02-01T22:59:40Z</dcterms:modified>
</cp:coreProperties>
</file>