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080"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90256BDB-D483-4548-8E73-9BBF2F9EA1F3}"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3646954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0256BDB-D483-4548-8E73-9BBF2F9EA1F3}"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2528705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90256BDB-D483-4548-8E73-9BBF2F9EA1F3}"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730085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0256BDB-D483-4548-8E73-9BBF2F9EA1F3}"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2353986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0256BDB-D483-4548-8E73-9BBF2F9EA1F3}" type="datetimeFigureOut">
              <a:rPr lang="cs-CZ" smtClean="0"/>
              <a:pPr/>
              <a:t>23.1.2013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4236538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90256BDB-D483-4548-8E73-9BBF2F9EA1F3}" type="datetimeFigureOut">
              <a:rPr lang="cs-CZ" smtClean="0"/>
              <a:pPr/>
              <a:t>23.1.2013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116476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0256BDB-D483-4548-8E73-9BBF2F9EA1F3}" type="datetimeFigureOut">
              <a:rPr lang="cs-CZ" smtClean="0"/>
              <a:pPr/>
              <a:t>23.1.2013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1398318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0256BDB-D483-4548-8E73-9BBF2F9EA1F3}"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3018727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90256BDB-D483-4548-8E73-9BBF2F9EA1F3}"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1690504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0256BDB-D483-4548-8E73-9BBF2F9EA1F3}"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1297854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0256BDB-D483-4548-8E73-9BBF2F9EA1F3}"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2521787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256BDB-D483-4548-8E73-9BBF2F9EA1F3}" type="datetimeFigureOut">
              <a:rPr lang="cs-CZ" smtClean="0"/>
              <a:pPr/>
              <a:t>23.1.2013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211E8E-7C86-400E-AD38-0B2D5D51F25B}" type="slidenum">
              <a:rPr lang="cs-CZ" smtClean="0"/>
              <a:pPr/>
              <a:t>‹#›</a:t>
            </a:fld>
            <a:endParaRPr lang="cs-CZ"/>
          </a:p>
        </p:txBody>
      </p:sp>
    </p:spTree>
    <p:extLst>
      <p:ext uri="{BB962C8B-B14F-4D97-AF65-F5344CB8AC3E}">
        <p14:creationId xmlns:p14="http://schemas.microsoft.com/office/powerpoint/2010/main" xmlns="" val="234843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Opakování učiva v číselném oboru do 20</a:t>
            </a:r>
            <a:r>
              <a:rPr lang="cs-CZ" dirty="0"/>
              <a:t/>
            </a:r>
            <a:br>
              <a:rPr lang="cs-CZ" dirty="0"/>
            </a:br>
            <a:r>
              <a:rPr lang="cs-CZ" dirty="0" smtClean="0"/>
              <a:t>VY_32_INOVACE_4B_20</a:t>
            </a:r>
            <a:r>
              <a:rPr lang="cs-CZ" sz="4000" dirty="0"/>
              <a:t/>
            </a:r>
            <a:br>
              <a:rPr lang="cs-CZ" sz="4000" dirty="0"/>
            </a:br>
            <a:r>
              <a:rPr lang="cs-CZ" sz="3100" dirty="0"/>
              <a:t>Číslo projektu: CZ.1.07/1.4.00/21.1101</a:t>
            </a:r>
            <a:endParaRPr lang="cs-CZ" sz="3600" dirty="0"/>
          </a:p>
        </p:txBody>
      </p:sp>
      <p:sp>
        <p:nvSpPr>
          <p:cNvPr id="3" name="Podnadpis 2"/>
          <p:cNvSpPr>
            <a:spLocks noGrp="1"/>
          </p:cNvSpPr>
          <p:nvPr>
            <p:ph type="subTitle" idx="1"/>
          </p:nvPr>
        </p:nvSpPr>
        <p:spPr/>
        <p:txBody>
          <a:bodyPr/>
          <a:lstStyle/>
          <a:p>
            <a:r>
              <a:rPr lang="cs-CZ" dirty="0"/>
              <a:t>Sada </a:t>
            </a:r>
            <a:r>
              <a:rPr lang="cs-CZ" dirty="0" smtClean="0"/>
              <a:t>2</a:t>
            </a:r>
            <a:endParaRPr lang="cs-CZ" dirty="0"/>
          </a:p>
          <a:p>
            <a:r>
              <a:rPr lang="cs-CZ" dirty="0" smtClean="0"/>
              <a:t>Matematika</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8741143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62500" lnSpcReduction="20000"/>
          </a:bodyPr>
          <a:lstStyle/>
          <a:p>
            <a:pPr marL="0" indent="0">
              <a:buNone/>
            </a:pPr>
            <a:r>
              <a:rPr lang="cs-CZ" b="1" dirty="0" smtClean="0"/>
              <a:t>Anotace: </a:t>
            </a:r>
            <a:r>
              <a:rPr lang="cs-CZ" dirty="0" smtClean="0"/>
              <a:t>Tento materiál slouží k upevňování a procvičování učiva. Žáci procvičují sčítání v oboru do 20 s přechodem desítky, odčítání a slovní úlohy.  V prvních třech úkolech žáci procvičují sčítání a odčítání. Výsledky přiřazují pomocí rukopisných poznámek. Na další stránce si výsledky musí pamatovat, kliknutím si ověří konečný správný výsledek. Ten přiletí na určené místo. Pokud se žák zmýlí, číslo se pouze otáčí. Slovní úlohu nejprve žák přečte, přetahováním obrázků spočítá. Vybírá </a:t>
            </a:r>
            <a:r>
              <a:rPr lang="cs-CZ" dirty="0"/>
              <a:t>z většího počtu prvků</a:t>
            </a:r>
            <a:r>
              <a:rPr lang="cs-CZ" dirty="0" smtClean="0"/>
              <a:t>. Škrtá přiloženými čarami přetahováním. Pro ověření výsledku a zápis příkladu         je nutné spustit prezentaci. V poslední slovní úloze pracuje obdobným principem na sčítání. I zde je pro „přilétnutí“ výsledku a zobrazení správného příkladu nutné spustit prezentaci. </a:t>
            </a:r>
          </a:p>
          <a:p>
            <a:pPr marL="0" indent="0">
              <a:buNone/>
            </a:pPr>
            <a:r>
              <a:rPr lang="cs-CZ" b="1" dirty="0" smtClean="0"/>
              <a:t>Délka trvání práce s tímto materiálem: </a:t>
            </a:r>
            <a:r>
              <a:rPr lang="cs-CZ" dirty="0" smtClean="0"/>
              <a:t>Zhruba 35 minut</a:t>
            </a:r>
          </a:p>
          <a:p>
            <a:pPr marL="0" indent="0">
              <a:buNone/>
            </a:pPr>
            <a:r>
              <a:rPr lang="cs-CZ" b="1" dirty="0" smtClean="0"/>
              <a:t>Autor</a:t>
            </a:r>
            <a:r>
              <a:rPr lang="cs-CZ" b="1" dirty="0"/>
              <a:t>:</a:t>
            </a:r>
            <a:r>
              <a:rPr lang="cs-CZ" dirty="0"/>
              <a:t> Daniela </a:t>
            </a:r>
            <a:r>
              <a:rPr lang="cs-CZ" dirty="0" err="1"/>
              <a:t>Tájková</a:t>
            </a:r>
            <a:endParaRPr lang="cs-CZ" dirty="0"/>
          </a:p>
          <a:p>
            <a:pPr marL="0" indent="0">
              <a:buNone/>
            </a:pPr>
            <a:r>
              <a:rPr lang="cs-CZ" b="1" dirty="0"/>
              <a:t>Datum </a:t>
            </a:r>
            <a:r>
              <a:rPr lang="cs-CZ" b="1" dirty="0" smtClean="0"/>
              <a:t>vytvoření: </a:t>
            </a:r>
            <a:r>
              <a:rPr lang="cs-CZ" dirty="0" smtClean="0"/>
              <a:t>Duben 2012</a:t>
            </a:r>
          </a:p>
          <a:p>
            <a:pPr marL="0" indent="0">
              <a:buNone/>
            </a:pPr>
            <a:r>
              <a:rPr lang="cs-CZ" b="1" dirty="0" smtClean="0"/>
              <a:t>Speciální </a:t>
            </a:r>
            <a:r>
              <a:rPr lang="cs-CZ" b="1" dirty="0"/>
              <a:t>vzdělávací potřeby: </a:t>
            </a:r>
            <a:r>
              <a:rPr lang="cs-CZ" dirty="0"/>
              <a:t>ADHD, autismus, MP.</a:t>
            </a:r>
          </a:p>
          <a:p>
            <a:pPr marL="0" indent="0">
              <a:buNone/>
            </a:pPr>
            <a:r>
              <a:rPr lang="cs-CZ" b="1" dirty="0"/>
              <a:t>Vzdělávací obor: </a:t>
            </a:r>
            <a:r>
              <a:rPr lang="cs-CZ" dirty="0" smtClean="0"/>
              <a:t>Matematika</a:t>
            </a:r>
          </a:p>
          <a:p>
            <a:pPr marL="0" indent="0">
              <a:buNone/>
            </a:pPr>
            <a:r>
              <a:rPr lang="cs-CZ" b="1" dirty="0" smtClean="0"/>
              <a:t>Druh </a:t>
            </a:r>
            <a:r>
              <a:rPr lang="cs-CZ" b="1" dirty="0"/>
              <a:t>učebního materiálu: </a:t>
            </a:r>
            <a:r>
              <a:rPr lang="cs-CZ" dirty="0"/>
              <a:t>Interaktivní DUM</a:t>
            </a:r>
          </a:p>
          <a:p>
            <a:pPr marL="0" indent="0">
              <a:buNone/>
            </a:pPr>
            <a:r>
              <a:rPr lang="cs-CZ" b="1" dirty="0" smtClean="0"/>
              <a:t>Inovace:</a:t>
            </a:r>
            <a:r>
              <a:rPr lang="cs-CZ" dirty="0" smtClean="0"/>
              <a:t> Rukopisné poznámky v rámci nového softwaru Microsoft 2010</a:t>
            </a:r>
          </a:p>
          <a:p>
            <a:pPr marL="0" indent="0">
              <a:buNone/>
            </a:pPr>
            <a:r>
              <a:rPr lang="cs-CZ" b="1" dirty="0" smtClean="0"/>
              <a:t>Cílová </a:t>
            </a:r>
            <a:r>
              <a:rPr lang="cs-CZ" b="1" dirty="0"/>
              <a:t>skupina: </a:t>
            </a:r>
            <a:r>
              <a:rPr lang="cs-CZ" dirty="0" smtClean="0"/>
              <a:t>Žák (s autismem, lehkou MR</a:t>
            </a:r>
            <a:r>
              <a:rPr lang="cs-CZ" dirty="0"/>
              <a:t>).</a:t>
            </a:r>
          </a:p>
          <a:p>
            <a:pPr marL="0" indent="0">
              <a:buNone/>
            </a:pPr>
            <a:r>
              <a:rPr lang="cs-CZ" b="1" dirty="0"/>
              <a:t>Stupeň a typ vzdělávání: </a:t>
            </a:r>
            <a:r>
              <a:rPr lang="cs-CZ" dirty="0"/>
              <a:t>ZŠ </a:t>
            </a:r>
            <a:r>
              <a:rPr lang="cs-CZ" dirty="0" smtClean="0"/>
              <a:t>praktická, </a:t>
            </a:r>
            <a:r>
              <a:rPr lang="cs-CZ" dirty="0"/>
              <a:t>1.stupeň, </a:t>
            </a:r>
            <a:r>
              <a:rPr lang="cs-CZ" dirty="0" smtClean="0"/>
              <a:t>3. ročník.</a:t>
            </a:r>
            <a:endParaRPr lang="cs-CZ" dirty="0"/>
          </a:p>
          <a:p>
            <a:pPr marL="0" indent="0">
              <a:buNone/>
            </a:pPr>
            <a:r>
              <a:rPr lang="cs-CZ" b="1" dirty="0"/>
              <a:t>Věková skupina: </a:t>
            </a:r>
            <a:r>
              <a:rPr lang="cs-CZ" dirty="0" smtClean="0"/>
              <a:t>8 – 9 let</a:t>
            </a:r>
            <a:r>
              <a:rPr lang="cs-CZ" dirty="0"/>
              <a:t>.</a:t>
            </a:r>
          </a:p>
          <a:p>
            <a:pPr marL="0" indent="0">
              <a:buNone/>
            </a:pPr>
            <a:endParaRPr lang="cs-CZ" dirty="0"/>
          </a:p>
        </p:txBody>
      </p:sp>
    </p:spTree>
    <p:extLst>
      <p:ext uri="{BB962C8B-B14F-4D97-AF65-F5344CB8AC3E}">
        <p14:creationId xmlns:p14="http://schemas.microsoft.com/office/powerpoint/2010/main" xmlns="" val="11025033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ovéPole 7"/>
          <p:cNvSpPr txBox="1"/>
          <p:nvPr/>
        </p:nvSpPr>
        <p:spPr>
          <a:xfrm>
            <a:off x="467544" y="292586"/>
            <a:ext cx="5317674" cy="400110"/>
          </a:xfrm>
          <a:prstGeom prst="rect">
            <a:avLst/>
          </a:prstGeom>
          <a:noFill/>
        </p:spPr>
        <p:txBody>
          <a:bodyPr wrap="none" rtlCol="0">
            <a:spAutoFit/>
          </a:bodyPr>
          <a:lstStyle/>
          <a:p>
            <a:r>
              <a:rPr lang="cs-CZ" sz="2000" b="1" dirty="0" smtClean="0"/>
              <a:t>Vypočítej příklady. Spoj se správným výsledkem.</a:t>
            </a:r>
            <a:endParaRPr lang="cs-CZ" sz="2000" b="1" dirty="0"/>
          </a:p>
        </p:txBody>
      </p:sp>
    </p:spTree>
    <p:extLst>
      <p:ext uri="{BB962C8B-B14F-4D97-AF65-F5344CB8AC3E}">
        <p14:creationId xmlns:p14="http://schemas.microsoft.com/office/powerpoint/2010/main" xmlns="" val="1905007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476626" y="137879"/>
            <a:ext cx="1116011" cy="830997"/>
          </a:xfrm>
          <a:prstGeom prst="rect">
            <a:avLst/>
          </a:prstGeom>
          <a:noFill/>
        </p:spPr>
        <p:txBody>
          <a:bodyPr wrap="none" rtlCol="0">
            <a:spAutoFit/>
          </a:bodyPr>
          <a:lstStyle/>
          <a:p>
            <a:r>
              <a:rPr lang="cs-CZ" sz="4800" b="1" dirty="0" smtClean="0">
                <a:solidFill>
                  <a:srgbClr val="0070C0"/>
                </a:solidFill>
              </a:rPr>
              <a:t>9+6</a:t>
            </a:r>
            <a:endParaRPr lang="cs-CZ" sz="4800" b="1" dirty="0">
              <a:solidFill>
                <a:srgbClr val="0070C0"/>
              </a:solidFill>
            </a:endParaRPr>
          </a:p>
        </p:txBody>
      </p:sp>
      <p:sp>
        <p:nvSpPr>
          <p:cNvPr id="5" name="TextovéPole 4"/>
          <p:cNvSpPr txBox="1"/>
          <p:nvPr/>
        </p:nvSpPr>
        <p:spPr>
          <a:xfrm>
            <a:off x="366847" y="1004611"/>
            <a:ext cx="1311578" cy="830997"/>
          </a:xfrm>
          <a:prstGeom prst="rect">
            <a:avLst/>
          </a:prstGeom>
          <a:noFill/>
        </p:spPr>
        <p:txBody>
          <a:bodyPr wrap="none" rtlCol="0">
            <a:spAutoFit/>
          </a:bodyPr>
          <a:lstStyle/>
          <a:p>
            <a:r>
              <a:rPr lang="cs-CZ" sz="4800" b="1" dirty="0" smtClean="0">
                <a:solidFill>
                  <a:srgbClr val="0070C0"/>
                </a:solidFill>
              </a:rPr>
              <a:t>12-7</a:t>
            </a:r>
            <a:endParaRPr lang="cs-CZ" sz="4800" b="1" dirty="0">
              <a:solidFill>
                <a:srgbClr val="0070C0"/>
              </a:solidFill>
            </a:endParaRPr>
          </a:p>
        </p:txBody>
      </p:sp>
      <p:sp>
        <p:nvSpPr>
          <p:cNvPr id="6" name="TextovéPole 5"/>
          <p:cNvSpPr txBox="1"/>
          <p:nvPr/>
        </p:nvSpPr>
        <p:spPr>
          <a:xfrm>
            <a:off x="562413" y="1926333"/>
            <a:ext cx="1116011" cy="830997"/>
          </a:xfrm>
          <a:prstGeom prst="rect">
            <a:avLst/>
          </a:prstGeom>
          <a:noFill/>
        </p:spPr>
        <p:txBody>
          <a:bodyPr wrap="none" rtlCol="0">
            <a:spAutoFit/>
          </a:bodyPr>
          <a:lstStyle/>
          <a:p>
            <a:r>
              <a:rPr lang="cs-CZ" sz="4800" b="1" dirty="0" smtClean="0">
                <a:solidFill>
                  <a:srgbClr val="0070C0"/>
                </a:solidFill>
              </a:rPr>
              <a:t>7+7</a:t>
            </a:r>
            <a:endParaRPr lang="cs-CZ" sz="4800" b="1" dirty="0">
              <a:solidFill>
                <a:srgbClr val="0070C0"/>
              </a:solidFill>
            </a:endParaRPr>
          </a:p>
        </p:txBody>
      </p:sp>
      <p:sp>
        <p:nvSpPr>
          <p:cNvPr id="7" name="TextovéPole 6"/>
          <p:cNvSpPr txBox="1"/>
          <p:nvPr/>
        </p:nvSpPr>
        <p:spPr>
          <a:xfrm>
            <a:off x="562414" y="2757330"/>
            <a:ext cx="1116011" cy="830997"/>
          </a:xfrm>
          <a:prstGeom prst="rect">
            <a:avLst/>
          </a:prstGeom>
          <a:noFill/>
        </p:spPr>
        <p:txBody>
          <a:bodyPr wrap="none" rtlCol="0">
            <a:spAutoFit/>
          </a:bodyPr>
          <a:lstStyle/>
          <a:p>
            <a:r>
              <a:rPr lang="cs-CZ" sz="4800" b="1" dirty="0" smtClean="0">
                <a:solidFill>
                  <a:srgbClr val="0070C0"/>
                </a:solidFill>
              </a:rPr>
              <a:t>8+8</a:t>
            </a:r>
            <a:endParaRPr lang="cs-CZ" sz="4800" b="1" dirty="0">
              <a:solidFill>
                <a:srgbClr val="0070C0"/>
              </a:solidFill>
            </a:endParaRPr>
          </a:p>
        </p:txBody>
      </p:sp>
      <p:sp>
        <p:nvSpPr>
          <p:cNvPr id="8" name="TextovéPole 7"/>
          <p:cNvSpPr txBox="1"/>
          <p:nvPr/>
        </p:nvSpPr>
        <p:spPr>
          <a:xfrm>
            <a:off x="464630" y="4324074"/>
            <a:ext cx="1311578" cy="830997"/>
          </a:xfrm>
          <a:prstGeom prst="rect">
            <a:avLst/>
          </a:prstGeom>
          <a:noFill/>
        </p:spPr>
        <p:txBody>
          <a:bodyPr wrap="none" rtlCol="0">
            <a:spAutoFit/>
          </a:bodyPr>
          <a:lstStyle/>
          <a:p>
            <a:r>
              <a:rPr lang="cs-CZ" sz="4800" b="1" dirty="0" smtClean="0">
                <a:solidFill>
                  <a:srgbClr val="0070C0"/>
                </a:solidFill>
              </a:rPr>
              <a:t>11-8</a:t>
            </a:r>
            <a:endParaRPr lang="cs-CZ" sz="4800" b="1" dirty="0">
              <a:solidFill>
                <a:srgbClr val="0070C0"/>
              </a:solidFill>
            </a:endParaRPr>
          </a:p>
        </p:txBody>
      </p:sp>
      <p:sp>
        <p:nvSpPr>
          <p:cNvPr id="9" name="TextovéPole 8"/>
          <p:cNvSpPr txBox="1"/>
          <p:nvPr/>
        </p:nvSpPr>
        <p:spPr>
          <a:xfrm>
            <a:off x="562412" y="5103861"/>
            <a:ext cx="1116011" cy="830997"/>
          </a:xfrm>
          <a:prstGeom prst="rect">
            <a:avLst/>
          </a:prstGeom>
          <a:noFill/>
        </p:spPr>
        <p:txBody>
          <a:bodyPr wrap="none" rtlCol="0">
            <a:spAutoFit/>
          </a:bodyPr>
          <a:lstStyle/>
          <a:p>
            <a:r>
              <a:rPr lang="cs-CZ" sz="4800" b="1" dirty="0" smtClean="0">
                <a:solidFill>
                  <a:srgbClr val="0070C0"/>
                </a:solidFill>
              </a:rPr>
              <a:t>3+9</a:t>
            </a:r>
            <a:endParaRPr lang="cs-CZ" sz="4800" b="1" dirty="0">
              <a:solidFill>
                <a:srgbClr val="0070C0"/>
              </a:solidFill>
            </a:endParaRPr>
          </a:p>
        </p:txBody>
      </p:sp>
      <p:sp>
        <p:nvSpPr>
          <p:cNvPr id="10" name="TextovéPole 9"/>
          <p:cNvSpPr txBox="1"/>
          <p:nvPr/>
        </p:nvSpPr>
        <p:spPr>
          <a:xfrm>
            <a:off x="464628" y="5877272"/>
            <a:ext cx="1311578" cy="830997"/>
          </a:xfrm>
          <a:prstGeom prst="rect">
            <a:avLst/>
          </a:prstGeom>
          <a:noFill/>
        </p:spPr>
        <p:txBody>
          <a:bodyPr wrap="none" rtlCol="0">
            <a:spAutoFit/>
          </a:bodyPr>
          <a:lstStyle/>
          <a:p>
            <a:r>
              <a:rPr lang="cs-CZ" sz="4800" b="1" dirty="0" smtClean="0">
                <a:solidFill>
                  <a:srgbClr val="0070C0"/>
                </a:solidFill>
              </a:rPr>
              <a:t>18-9</a:t>
            </a:r>
            <a:endParaRPr lang="cs-CZ" sz="4800" b="1" dirty="0">
              <a:solidFill>
                <a:srgbClr val="0070C0"/>
              </a:solidFill>
            </a:endParaRPr>
          </a:p>
        </p:txBody>
      </p:sp>
      <p:sp>
        <p:nvSpPr>
          <p:cNvPr id="11" name="TextovéPole 10"/>
          <p:cNvSpPr txBox="1"/>
          <p:nvPr/>
        </p:nvSpPr>
        <p:spPr>
          <a:xfrm>
            <a:off x="562414" y="3625617"/>
            <a:ext cx="1116011" cy="830997"/>
          </a:xfrm>
          <a:prstGeom prst="rect">
            <a:avLst/>
          </a:prstGeom>
          <a:noFill/>
        </p:spPr>
        <p:txBody>
          <a:bodyPr wrap="none" rtlCol="0">
            <a:spAutoFit/>
          </a:bodyPr>
          <a:lstStyle/>
          <a:p>
            <a:r>
              <a:rPr lang="cs-CZ" sz="4800" b="1" dirty="0" smtClean="0">
                <a:solidFill>
                  <a:srgbClr val="0070C0"/>
                </a:solidFill>
              </a:rPr>
              <a:t>7+6</a:t>
            </a:r>
            <a:endParaRPr lang="cs-CZ" sz="4800" b="1" dirty="0">
              <a:solidFill>
                <a:srgbClr val="0070C0"/>
              </a:solidFill>
            </a:endParaRPr>
          </a:p>
        </p:txBody>
      </p:sp>
      <p:sp>
        <p:nvSpPr>
          <p:cNvPr id="12" name="TextovéPole 11"/>
          <p:cNvSpPr txBox="1"/>
          <p:nvPr/>
        </p:nvSpPr>
        <p:spPr>
          <a:xfrm>
            <a:off x="3055938" y="3521743"/>
            <a:ext cx="535724" cy="923330"/>
          </a:xfrm>
          <a:prstGeom prst="rect">
            <a:avLst/>
          </a:prstGeom>
          <a:noFill/>
        </p:spPr>
        <p:txBody>
          <a:bodyPr wrap="none" rtlCol="0">
            <a:spAutoFit/>
          </a:bodyPr>
          <a:lstStyle/>
          <a:p>
            <a:r>
              <a:rPr lang="cs-CZ" sz="5400" b="1" dirty="0" smtClean="0">
                <a:solidFill>
                  <a:srgbClr val="FF00FF"/>
                </a:solidFill>
              </a:rPr>
              <a:t>9</a:t>
            </a:r>
            <a:endParaRPr lang="cs-CZ" sz="5400" b="1" dirty="0">
              <a:solidFill>
                <a:srgbClr val="FF00FF"/>
              </a:solidFill>
            </a:endParaRPr>
          </a:p>
        </p:txBody>
      </p:sp>
      <p:sp>
        <p:nvSpPr>
          <p:cNvPr id="13" name="TextovéPole 12"/>
          <p:cNvSpPr txBox="1"/>
          <p:nvPr/>
        </p:nvSpPr>
        <p:spPr>
          <a:xfrm>
            <a:off x="2791572" y="1003003"/>
            <a:ext cx="886781" cy="923330"/>
          </a:xfrm>
          <a:prstGeom prst="rect">
            <a:avLst/>
          </a:prstGeom>
          <a:noFill/>
        </p:spPr>
        <p:txBody>
          <a:bodyPr wrap="none" rtlCol="0">
            <a:spAutoFit/>
          </a:bodyPr>
          <a:lstStyle/>
          <a:p>
            <a:r>
              <a:rPr lang="cs-CZ" sz="5400" b="1" dirty="0" smtClean="0">
                <a:solidFill>
                  <a:srgbClr val="FF00FF"/>
                </a:solidFill>
              </a:rPr>
              <a:t>12</a:t>
            </a:r>
            <a:endParaRPr lang="cs-CZ" sz="5400" b="1" dirty="0">
              <a:solidFill>
                <a:srgbClr val="FF00FF"/>
              </a:solidFill>
            </a:endParaRPr>
          </a:p>
        </p:txBody>
      </p:sp>
      <p:sp>
        <p:nvSpPr>
          <p:cNvPr id="14" name="TextovéPole 13"/>
          <p:cNvSpPr txBox="1"/>
          <p:nvPr/>
        </p:nvSpPr>
        <p:spPr>
          <a:xfrm>
            <a:off x="3059832" y="2702287"/>
            <a:ext cx="535724" cy="923330"/>
          </a:xfrm>
          <a:prstGeom prst="rect">
            <a:avLst/>
          </a:prstGeom>
          <a:noFill/>
        </p:spPr>
        <p:txBody>
          <a:bodyPr wrap="none" rtlCol="0">
            <a:spAutoFit/>
          </a:bodyPr>
          <a:lstStyle/>
          <a:p>
            <a:r>
              <a:rPr lang="cs-CZ" sz="5400" b="1" dirty="0" smtClean="0">
                <a:solidFill>
                  <a:srgbClr val="FF00FF"/>
                </a:solidFill>
              </a:rPr>
              <a:t>3</a:t>
            </a:r>
            <a:endParaRPr lang="cs-CZ" sz="5400" b="1" dirty="0">
              <a:solidFill>
                <a:srgbClr val="FF00FF"/>
              </a:solidFill>
            </a:endParaRPr>
          </a:p>
        </p:txBody>
      </p:sp>
      <p:sp>
        <p:nvSpPr>
          <p:cNvPr id="16" name="TextovéPole 15"/>
          <p:cNvSpPr txBox="1"/>
          <p:nvPr/>
        </p:nvSpPr>
        <p:spPr>
          <a:xfrm>
            <a:off x="3779912" y="4041115"/>
            <a:ext cx="661726" cy="923330"/>
          </a:xfrm>
          <a:prstGeom prst="rect">
            <a:avLst/>
          </a:prstGeom>
          <a:noFill/>
        </p:spPr>
        <p:txBody>
          <a:bodyPr wrap="square" rtlCol="0">
            <a:spAutoFit/>
          </a:bodyPr>
          <a:lstStyle/>
          <a:p>
            <a:endParaRPr lang="cs-CZ" sz="5400" b="1" dirty="0">
              <a:solidFill>
                <a:srgbClr val="FF00FF"/>
              </a:solidFill>
            </a:endParaRPr>
          </a:p>
        </p:txBody>
      </p:sp>
      <p:sp>
        <p:nvSpPr>
          <p:cNvPr id="17" name="TextovéPole 16"/>
          <p:cNvSpPr txBox="1"/>
          <p:nvPr/>
        </p:nvSpPr>
        <p:spPr>
          <a:xfrm>
            <a:off x="2791572" y="4305870"/>
            <a:ext cx="886781" cy="923330"/>
          </a:xfrm>
          <a:prstGeom prst="rect">
            <a:avLst/>
          </a:prstGeom>
          <a:noFill/>
        </p:spPr>
        <p:txBody>
          <a:bodyPr wrap="none" rtlCol="0">
            <a:spAutoFit/>
          </a:bodyPr>
          <a:lstStyle/>
          <a:p>
            <a:r>
              <a:rPr lang="cs-CZ" sz="5400" b="1" dirty="0" smtClean="0">
                <a:solidFill>
                  <a:srgbClr val="FF00FF"/>
                </a:solidFill>
              </a:rPr>
              <a:t>14</a:t>
            </a:r>
            <a:endParaRPr lang="cs-CZ" sz="5400" b="1" dirty="0">
              <a:solidFill>
                <a:srgbClr val="FF00FF"/>
              </a:solidFill>
            </a:endParaRPr>
          </a:p>
        </p:txBody>
      </p:sp>
      <p:sp>
        <p:nvSpPr>
          <p:cNvPr id="18" name="TextovéPole 17"/>
          <p:cNvSpPr txBox="1"/>
          <p:nvPr/>
        </p:nvSpPr>
        <p:spPr>
          <a:xfrm>
            <a:off x="3136078" y="5057694"/>
            <a:ext cx="535724" cy="923330"/>
          </a:xfrm>
          <a:prstGeom prst="rect">
            <a:avLst/>
          </a:prstGeom>
          <a:noFill/>
        </p:spPr>
        <p:txBody>
          <a:bodyPr wrap="none" rtlCol="0">
            <a:spAutoFit/>
          </a:bodyPr>
          <a:lstStyle/>
          <a:p>
            <a:r>
              <a:rPr lang="cs-CZ" sz="5400" b="1" dirty="0" smtClean="0">
                <a:solidFill>
                  <a:srgbClr val="FF00FF"/>
                </a:solidFill>
              </a:rPr>
              <a:t>5</a:t>
            </a:r>
            <a:endParaRPr lang="cs-CZ" sz="5400" b="1" dirty="0">
              <a:solidFill>
                <a:srgbClr val="FF00FF"/>
              </a:solidFill>
            </a:endParaRPr>
          </a:p>
        </p:txBody>
      </p:sp>
      <p:sp>
        <p:nvSpPr>
          <p:cNvPr id="20" name="TextovéPole 19"/>
          <p:cNvSpPr txBox="1"/>
          <p:nvPr/>
        </p:nvSpPr>
        <p:spPr>
          <a:xfrm>
            <a:off x="2884303" y="5784939"/>
            <a:ext cx="886781" cy="923330"/>
          </a:xfrm>
          <a:prstGeom prst="rect">
            <a:avLst/>
          </a:prstGeom>
          <a:noFill/>
        </p:spPr>
        <p:txBody>
          <a:bodyPr wrap="none" rtlCol="0">
            <a:spAutoFit/>
          </a:bodyPr>
          <a:lstStyle/>
          <a:p>
            <a:r>
              <a:rPr lang="cs-CZ" sz="5400" b="1" dirty="0" smtClean="0">
                <a:solidFill>
                  <a:srgbClr val="FF00FF"/>
                </a:solidFill>
              </a:rPr>
              <a:t>13</a:t>
            </a:r>
            <a:endParaRPr lang="cs-CZ" sz="5400" b="1" dirty="0">
              <a:solidFill>
                <a:srgbClr val="FF00FF"/>
              </a:solidFill>
            </a:endParaRPr>
          </a:p>
        </p:txBody>
      </p:sp>
      <p:sp>
        <p:nvSpPr>
          <p:cNvPr id="21" name="TextovéPole 20"/>
          <p:cNvSpPr txBox="1"/>
          <p:nvPr/>
        </p:nvSpPr>
        <p:spPr>
          <a:xfrm>
            <a:off x="2779938" y="172006"/>
            <a:ext cx="886781" cy="923330"/>
          </a:xfrm>
          <a:prstGeom prst="rect">
            <a:avLst/>
          </a:prstGeom>
          <a:noFill/>
        </p:spPr>
        <p:txBody>
          <a:bodyPr wrap="none" rtlCol="0">
            <a:spAutoFit/>
          </a:bodyPr>
          <a:lstStyle/>
          <a:p>
            <a:r>
              <a:rPr lang="cs-CZ" sz="5400" b="1" dirty="0" smtClean="0">
                <a:solidFill>
                  <a:srgbClr val="FF00FF"/>
                </a:solidFill>
              </a:rPr>
              <a:t>16</a:t>
            </a:r>
            <a:endParaRPr lang="cs-CZ" sz="5400" b="1" dirty="0">
              <a:solidFill>
                <a:srgbClr val="FF00FF"/>
              </a:solidFill>
            </a:endParaRPr>
          </a:p>
        </p:txBody>
      </p:sp>
      <p:sp>
        <p:nvSpPr>
          <p:cNvPr id="22" name="TextovéPole 21"/>
          <p:cNvSpPr txBox="1"/>
          <p:nvPr/>
        </p:nvSpPr>
        <p:spPr>
          <a:xfrm>
            <a:off x="2791572" y="1834000"/>
            <a:ext cx="886781" cy="923330"/>
          </a:xfrm>
          <a:prstGeom prst="rect">
            <a:avLst/>
          </a:prstGeom>
          <a:noFill/>
        </p:spPr>
        <p:txBody>
          <a:bodyPr wrap="none" rtlCol="0">
            <a:spAutoFit/>
          </a:bodyPr>
          <a:lstStyle/>
          <a:p>
            <a:r>
              <a:rPr lang="cs-CZ" sz="5400" b="1" dirty="0" smtClean="0">
                <a:solidFill>
                  <a:srgbClr val="FF00FF"/>
                </a:solidFill>
              </a:rPr>
              <a:t>15</a:t>
            </a:r>
            <a:endParaRPr lang="cs-CZ" sz="5400" b="1" dirty="0">
              <a:solidFill>
                <a:srgbClr val="FF00FF"/>
              </a:solidFill>
            </a:endParaRPr>
          </a:p>
        </p:txBody>
      </p:sp>
      <p:sp>
        <p:nvSpPr>
          <p:cNvPr id="24" name="TextovéPole 23"/>
          <p:cNvSpPr txBox="1"/>
          <p:nvPr/>
        </p:nvSpPr>
        <p:spPr>
          <a:xfrm>
            <a:off x="4597775" y="5811838"/>
            <a:ext cx="1311578" cy="830997"/>
          </a:xfrm>
          <a:prstGeom prst="rect">
            <a:avLst/>
          </a:prstGeom>
          <a:noFill/>
        </p:spPr>
        <p:txBody>
          <a:bodyPr wrap="none" rtlCol="0">
            <a:spAutoFit/>
          </a:bodyPr>
          <a:lstStyle/>
          <a:p>
            <a:r>
              <a:rPr lang="cs-CZ" sz="4800" b="1" dirty="0" smtClean="0">
                <a:solidFill>
                  <a:srgbClr val="00B050"/>
                </a:solidFill>
              </a:rPr>
              <a:t>12-7</a:t>
            </a:r>
            <a:endParaRPr lang="cs-CZ" sz="4800" b="1" dirty="0">
              <a:solidFill>
                <a:srgbClr val="00B050"/>
              </a:solidFill>
            </a:endParaRPr>
          </a:p>
        </p:txBody>
      </p:sp>
      <p:sp>
        <p:nvSpPr>
          <p:cNvPr id="25" name="TextovéPole 24"/>
          <p:cNvSpPr txBox="1"/>
          <p:nvPr/>
        </p:nvSpPr>
        <p:spPr>
          <a:xfrm>
            <a:off x="4695559" y="5079894"/>
            <a:ext cx="1116011" cy="830997"/>
          </a:xfrm>
          <a:prstGeom prst="rect">
            <a:avLst/>
          </a:prstGeom>
          <a:noFill/>
        </p:spPr>
        <p:txBody>
          <a:bodyPr wrap="none" rtlCol="0">
            <a:spAutoFit/>
          </a:bodyPr>
          <a:lstStyle/>
          <a:p>
            <a:r>
              <a:rPr lang="cs-CZ" sz="4800" b="1" dirty="0" smtClean="0">
                <a:solidFill>
                  <a:srgbClr val="00B050"/>
                </a:solidFill>
              </a:rPr>
              <a:t>7+7</a:t>
            </a:r>
            <a:endParaRPr lang="cs-CZ" sz="4800" b="1" dirty="0">
              <a:solidFill>
                <a:srgbClr val="00B050"/>
              </a:solidFill>
            </a:endParaRPr>
          </a:p>
        </p:txBody>
      </p:sp>
      <p:sp>
        <p:nvSpPr>
          <p:cNvPr id="26" name="TextovéPole 25"/>
          <p:cNvSpPr txBox="1"/>
          <p:nvPr/>
        </p:nvSpPr>
        <p:spPr>
          <a:xfrm>
            <a:off x="4642461" y="4311182"/>
            <a:ext cx="1116011" cy="830997"/>
          </a:xfrm>
          <a:prstGeom prst="rect">
            <a:avLst/>
          </a:prstGeom>
          <a:noFill/>
        </p:spPr>
        <p:txBody>
          <a:bodyPr wrap="none" rtlCol="0">
            <a:spAutoFit/>
          </a:bodyPr>
          <a:lstStyle/>
          <a:p>
            <a:r>
              <a:rPr lang="cs-CZ" sz="4800" b="1" dirty="0" smtClean="0">
                <a:solidFill>
                  <a:srgbClr val="00B050"/>
                </a:solidFill>
              </a:rPr>
              <a:t>8+8</a:t>
            </a:r>
            <a:endParaRPr lang="cs-CZ" sz="4800" b="1" dirty="0">
              <a:solidFill>
                <a:srgbClr val="00B050"/>
              </a:solidFill>
            </a:endParaRPr>
          </a:p>
        </p:txBody>
      </p:sp>
      <p:sp>
        <p:nvSpPr>
          <p:cNvPr id="27" name="TextovéPole 26"/>
          <p:cNvSpPr txBox="1"/>
          <p:nvPr/>
        </p:nvSpPr>
        <p:spPr>
          <a:xfrm>
            <a:off x="4526750" y="1700808"/>
            <a:ext cx="1311578" cy="830997"/>
          </a:xfrm>
          <a:prstGeom prst="rect">
            <a:avLst/>
          </a:prstGeom>
          <a:noFill/>
        </p:spPr>
        <p:txBody>
          <a:bodyPr wrap="none" rtlCol="0">
            <a:spAutoFit/>
          </a:bodyPr>
          <a:lstStyle/>
          <a:p>
            <a:r>
              <a:rPr lang="cs-CZ" sz="4800" b="1" dirty="0" smtClean="0">
                <a:solidFill>
                  <a:srgbClr val="00B050"/>
                </a:solidFill>
              </a:rPr>
              <a:t>11-8</a:t>
            </a:r>
            <a:endParaRPr lang="cs-CZ" sz="4800" b="1" dirty="0">
              <a:solidFill>
                <a:srgbClr val="00B050"/>
              </a:solidFill>
            </a:endParaRPr>
          </a:p>
        </p:txBody>
      </p:sp>
      <p:sp>
        <p:nvSpPr>
          <p:cNvPr id="28" name="TextovéPole 27"/>
          <p:cNvSpPr txBox="1"/>
          <p:nvPr/>
        </p:nvSpPr>
        <p:spPr>
          <a:xfrm>
            <a:off x="4695559" y="1003162"/>
            <a:ext cx="1116011" cy="830997"/>
          </a:xfrm>
          <a:prstGeom prst="rect">
            <a:avLst/>
          </a:prstGeom>
          <a:noFill/>
        </p:spPr>
        <p:txBody>
          <a:bodyPr wrap="none" rtlCol="0">
            <a:spAutoFit/>
          </a:bodyPr>
          <a:lstStyle/>
          <a:p>
            <a:r>
              <a:rPr lang="cs-CZ" sz="4800" b="1" dirty="0" smtClean="0">
                <a:solidFill>
                  <a:srgbClr val="00B050"/>
                </a:solidFill>
              </a:rPr>
              <a:t>3+9</a:t>
            </a:r>
            <a:endParaRPr lang="cs-CZ" sz="4800" b="1" dirty="0">
              <a:solidFill>
                <a:srgbClr val="00B050"/>
              </a:solidFill>
            </a:endParaRPr>
          </a:p>
        </p:txBody>
      </p:sp>
      <p:sp>
        <p:nvSpPr>
          <p:cNvPr id="29" name="TextovéPole 28"/>
          <p:cNvSpPr txBox="1"/>
          <p:nvPr/>
        </p:nvSpPr>
        <p:spPr>
          <a:xfrm>
            <a:off x="4499992" y="172006"/>
            <a:ext cx="1311578" cy="830997"/>
          </a:xfrm>
          <a:prstGeom prst="rect">
            <a:avLst/>
          </a:prstGeom>
          <a:noFill/>
        </p:spPr>
        <p:txBody>
          <a:bodyPr wrap="none" rtlCol="0">
            <a:spAutoFit/>
          </a:bodyPr>
          <a:lstStyle/>
          <a:p>
            <a:r>
              <a:rPr lang="cs-CZ" sz="4800" b="1" dirty="0" smtClean="0">
                <a:solidFill>
                  <a:srgbClr val="00B050"/>
                </a:solidFill>
              </a:rPr>
              <a:t>18-9</a:t>
            </a:r>
            <a:endParaRPr lang="cs-CZ" sz="4800" b="1" dirty="0">
              <a:solidFill>
                <a:srgbClr val="00B050"/>
              </a:solidFill>
            </a:endParaRPr>
          </a:p>
        </p:txBody>
      </p:sp>
      <p:sp>
        <p:nvSpPr>
          <p:cNvPr id="30" name="TextovéPole 29"/>
          <p:cNvSpPr txBox="1"/>
          <p:nvPr/>
        </p:nvSpPr>
        <p:spPr>
          <a:xfrm>
            <a:off x="4642460" y="3429000"/>
            <a:ext cx="1116011" cy="830997"/>
          </a:xfrm>
          <a:prstGeom prst="rect">
            <a:avLst/>
          </a:prstGeom>
          <a:noFill/>
        </p:spPr>
        <p:txBody>
          <a:bodyPr wrap="none" rtlCol="0">
            <a:spAutoFit/>
          </a:bodyPr>
          <a:lstStyle/>
          <a:p>
            <a:r>
              <a:rPr lang="cs-CZ" sz="4800" b="1" dirty="0" smtClean="0">
                <a:solidFill>
                  <a:srgbClr val="00B050"/>
                </a:solidFill>
              </a:rPr>
              <a:t>7+6</a:t>
            </a:r>
            <a:endParaRPr lang="cs-CZ" sz="4800" b="1" dirty="0">
              <a:solidFill>
                <a:srgbClr val="00B050"/>
              </a:solidFill>
            </a:endParaRPr>
          </a:p>
        </p:txBody>
      </p:sp>
      <p:sp>
        <p:nvSpPr>
          <p:cNvPr id="31" name="TextovéPole 30"/>
          <p:cNvSpPr txBox="1"/>
          <p:nvPr/>
        </p:nvSpPr>
        <p:spPr>
          <a:xfrm>
            <a:off x="7415142" y="3387852"/>
            <a:ext cx="535724" cy="923330"/>
          </a:xfrm>
          <a:prstGeom prst="rect">
            <a:avLst/>
          </a:prstGeom>
          <a:noFill/>
        </p:spPr>
        <p:txBody>
          <a:bodyPr wrap="none" rtlCol="0">
            <a:spAutoFit/>
          </a:bodyPr>
          <a:lstStyle/>
          <a:p>
            <a:r>
              <a:rPr lang="cs-CZ" sz="5400" b="1" dirty="0" smtClean="0">
                <a:solidFill>
                  <a:srgbClr val="7030A0"/>
                </a:solidFill>
              </a:rPr>
              <a:t>9</a:t>
            </a:r>
            <a:endParaRPr lang="cs-CZ" sz="5400" b="1" dirty="0">
              <a:solidFill>
                <a:srgbClr val="7030A0"/>
              </a:solidFill>
            </a:endParaRPr>
          </a:p>
        </p:txBody>
      </p:sp>
      <p:sp>
        <p:nvSpPr>
          <p:cNvPr id="32" name="TextovéPole 31"/>
          <p:cNvSpPr txBox="1"/>
          <p:nvPr/>
        </p:nvSpPr>
        <p:spPr>
          <a:xfrm>
            <a:off x="7064085" y="1810010"/>
            <a:ext cx="886781" cy="923330"/>
          </a:xfrm>
          <a:prstGeom prst="rect">
            <a:avLst/>
          </a:prstGeom>
          <a:noFill/>
        </p:spPr>
        <p:txBody>
          <a:bodyPr wrap="none" rtlCol="0">
            <a:spAutoFit/>
          </a:bodyPr>
          <a:lstStyle/>
          <a:p>
            <a:r>
              <a:rPr lang="cs-CZ" sz="5400" b="1" dirty="0" smtClean="0">
                <a:solidFill>
                  <a:srgbClr val="7030A0"/>
                </a:solidFill>
              </a:rPr>
              <a:t>12</a:t>
            </a:r>
            <a:endParaRPr lang="cs-CZ" sz="5400" b="1" dirty="0">
              <a:solidFill>
                <a:srgbClr val="7030A0"/>
              </a:solidFill>
            </a:endParaRPr>
          </a:p>
        </p:txBody>
      </p:sp>
      <p:sp>
        <p:nvSpPr>
          <p:cNvPr id="33" name="TextovéPole 32"/>
          <p:cNvSpPr txBox="1"/>
          <p:nvPr/>
        </p:nvSpPr>
        <p:spPr>
          <a:xfrm>
            <a:off x="7415142" y="2598413"/>
            <a:ext cx="535724" cy="923330"/>
          </a:xfrm>
          <a:prstGeom prst="rect">
            <a:avLst/>
          </a:prstGeom>
          <a:noFill/>
        </p:spPr>
        <p:txBody>
          <a:bodyPr wrap="none" rtlCol="0">
            <a:spAutoFit/>
          </a:bodyPr>
          <a:lstStyle/>
          <a:p>
            <a:r>
              <a:rPr lang="cs-CZ" sz="5400" b="1" dirty="0" smtClean="0">
                <a:solidFill>
                  <a:srgbClr val="7030A0"/>
                </a:solidFill>
              </a:rPr>
              <a:t>3</a:t>
            </a:r>
            <a:endParaRPr lang="cs-CZ" sz="5400" b="1" dirty="0">
              <a:solidFill>
                <a:srgbClr val="7030A0"/>
              </a:solidFill>
            </a:endParaRPr>
          </a:p>
        </p:txBody>
      </p:sp>
      <p:sp>
        <p:nvSpPr>
          <p:cNvPr id="34" name="TextovéPole 33"/>
          <p:cNvSpPr txBox="1"/>
          <p:nvPr/>
        </p:nvSpPr>
        <p:spPr>
          <a:xfrm>
            <a:off x="7062221" y="4153009"/>
            <a:ext cx="886781" cy="923330"/>
          </a:xfrm>
          <a:prstGeom prst="rect">
            <a:avLst/>
          </a:prstGeom>
          <a:noFill/>
        </p:spPr>
        <p:txBody>
          <a:bodyPr wrap="none" rtlCol="0">
            <a:spAutoFit/>
          </a:bodyPr>
          <a:lstStyle/>
          <a:p>
            <a:r>
              <a:rPr lang="cs-CZ" sz="5400" b="1" dirty="0" smtClean="0">
                <a:solidFill>
                  <a:srgbClr val="7030A0"/>
                </a:solidFill>
              </a:rPr>
              <a:t>14</a:t>
            </a:r>
            <a:endParaRPr lang="cs-CZ" sz="5400" b="1" dirty="0">
              <a:solidFill>
                <a:srgbClr val="7030A0"/>
              </a:solidFill>
            </a:endParaRPr>
          </a:p>
        </p:txBody>
      </p:sp>
      <p:sp>
        <p:nvSpPr>
          <p:cNvPr id="35" name="TextovéPole 34"/>
          <p:cNvSpPr txBox="1"/>
          <p:nvPr/>
        </p:nvSpPr>
        <p:spPr>
          <a:xfrm>
            <a:off x="7455467" y="5076339"/>
            <a:ext cx="535724" cy="923330"/>
          </a:xfrm>
          <a:prstGeom prst="rect">
            <a:avLst/>
          </a:prstGeom>
          <a:noFill/>
        </p:spPr>
        <p:txBody>
          <a:bodyPr wrap="none" rtlCol="0">
            <a:spAutoFit/>
          </a:bodyPr>
          <a:lstStyle/>
          <a:p>
            <a:r>
              <a:rPr lang="cs-CZ" sz="5400" b="1" dirty="0" smtClean="0">
                <a:solidFill>
                  <a:srgbClr val="7030A0"/>
                </a:solidFill>
              </a:rPr>
              <a:t>5</a:t>
            </a:r>
            <a:endParaRPr lang="cs-CZ" sz="5400" b="1" dirty="0">
              <a:solidFill>
                <a:srgbClr val="7030A0"/>
              </a:solidFill>
            </a:endParaRPr>
          </a:p>
        </p:txBody>
      </p:sp>
      <p:sp>
        <p:nvSpPr>
          <p:cNvPr id="36" name="TextovéPole 35"/>
          <p:cNvSpPr txBox="1"/>
          <p:nvPr/>
        </p:nvSpPr>
        <p:spPr>
          <a:xfrm>
            <a:off x="7014333" y="172006"/>
            <a:ext cx="886781" cy="923330"/>
          </a:xfrm>
          <a:prstGeom prst="rect">
            <a:avLst/>
          </a:prstGeom>
          <a:noFill/>
        </p:spPr>
        <p:txBody>
          <a:bodyPr wrap="none" rtlCol="0">
            <a:spAutoFit/>
          </a:bodyPr>
          <a:lstStyle/>
          <a:p>
            <a:r>
              <a:rPr lang="cs-CZ" sz="5400" b="1" dirty="0" smtClean="0">
                <a:solidFill>
                  <a:srgbClr val="7030A0"/>
                </a:solidFill>
              </a:rPr>
              <a:t>13</a:t>
            </a:r>
            <a:endParaRPr lang="cs-CZ" sz="5400" b="1" dirty="0">
              <a:solidFill>
                <a:srgbClr val="7030A0"/>
              </a:solidFill>
            </a:endParaRPr>
          </a:p>
        </p:txBody>
      </p:sp>
      <p:sp>
        <p:nvSpPr>
          <p:cNvPr id="37" name="TextovéPole 36"/>
          <p:cNvSpPr txBox="1"/>
          <p:nvPr/>
        </p:nvSpPr>
        <p:spPr>
          <a:xfrm>
            <a:off x="7064086" y="956995"/>
            <a:ext cx="886781" cy="923330"/>
          </a:xfrm>
          <a:prstGeom prst="rect">
            <a:avLst/>
          </a:prstGeom>
          <a:noFill/>
        </p:spPr>
        <p:txBody>
          <a:bodyPr wrap="none" rtlCol="0">
            <a:spAutoFit/>
          </a:bodyPr>
          <a:lstStyle/>
          <a:p>
            <a:r>
              <a:rPr lang="cs-CZ" sz="5400" b="1" dirty="0" smtClean="0">
                <a:solidFill>
                  <a:srgbClr val="7030A0"/>
                </a:solidFill>
              </a:rPr>
              <a:t>15</a:t>
            </a:r>
            <a:endParaRPr lang="cs-CZ" sz="5400" b="1" dirty="0">
              <a:solidFill>
                <a:srgbClr val="7030A0"/>
              </a:solidFill>
            </a:endParaRPr>
          </a:p>
        </p:txBody>
      </p:sp>
      <p:sp>
        <p:nvSpPr>
          <p:cNvPr id="38" name="TextovéPole 37"/>
          <p:cNvSpPr txBox="1"/>
          <p:nvPr/>
        </p:nvSpPr>
        <p:spPr>
          <a:xfrm>
            <a:off x="7104410" y="5794339"/>
            <a:ext cx="886781" cy="923330"/>
          </a:xfrm>
          <a:prstGeom prst="rect">
            <a:avLst/>
          </a:prstGeom>
          <a:noFill/>
        </p:spPr>
        <p:txBody>
          <a:bodyPr wrap="none" rtlCol="0">
            <a:spAutoFit/>
          </a:bodyPr>
          <a:lstStyle/>
          <a:p>
            <a:r>
              <a:rPr lang="cs-CZ" sz="5400" b="1" dirty="0" smtClean="0">
                <a:solidFill>
                  <a:srgbClr val="7030A0"/>
                </a:solidFill>
              </a:rPr>
              <a:t>16</a:t>
            </a:r>
            <a:endParaRPr lang="cs-CZ" sz="5400" b="1" dirty="0">
              <a:solidFill>
                <a:srgbClr val="7030A0"/>
              </a:solidFill>
            </a:endParaRPr>
          </a:p>
        </p:txBody>
      </p:sp>
      <p:sp>
        <p:nvSpPr>
          <p:cNvPr id="39" name="Obdélník 38"/>
          <p:cNvSpPr/>
          <p:nvPr/>
        </p:nvSpPr>
        <p:spPr>
          <a:xfrm>
            <a:off x="4642461" y="2532857"/>
            <a:ext cx="1116011" cy="830997"/>
          </a:xfrm>
          <a:prstGeom prst="rect">
            <a:avLst/>
          </a:prstGeom>
        </p:spPr>
        <p:txBody>
          <a:bodyPr wrap="none">
            <a:spAutoFit/>
          </a:bodyPr>
          <a:lstStyle/>
          <a:p>
            <a:r>
              <a:rPr lang="cs-CZ" sz="4800" b="1" dirty="0">
                <a:solidFill>
                  <a:srgbClr val="00B050"/>
                </a:solidFill>
              </a:rPr>
              <a:t>9+6</a:t>
            </a:r>
          </a:p>
        </p:txBody>
      </p:sp>
      <p:cxnSp>
        <p:nvCxnSpPr>
          <p:cNvPr id="41" name="Přímá spojnice 40"/>
          <p:cNvCxnSpPr/>
          <p:nvPr/>
        </p:nvCxnSpPr>
        <p:spPr>
          <a:xfrm>
            <a:off x="4355976" y="0"/>
            <a:ext cx="85662" cy="6858000"/>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xmlns="" val="10171758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9452"/>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233123" y="238009"/>
            <a:ext cx="1580882" cy="1200329"/>
          </a:xfrm>
          <a:prstGeom prst="rect">
            <a:avLst/>
          </a:prstGeom>
          <a:noFill/>
        </p:spPr>
        <p:txBody>
          <a:bodyPr wrap="none" rtlCol="0">
            <a:spAutoFit/>
          </a:bodyPr>
          <a:lstStyle/>
          <a:p>
            <a:r>
              <a:rPr lang="cs-CZ" sz="7200" b="1" dirty="0" smtClean="0">
                <a:solidFill>
                  <a:srgbClr val="00B0F0"/>
                </a:solidFill>
              </a:rPr>
              <a:t>7+5</a:t>
            </a:r>
            <a:endParaRPr lang="cs-CZ" sz="7200" b="1" dirty="0">
              <a:solidFill>
                <a:srgbClr val="00B0F0"/>
              </a:solidFill>
            </a:endParaRPr>
          </a:p>
        </p:txBody>
      </p:sp>
      <p:sp>
        <p:nvSpPr>
          <p:cNvPr id="5" name="TextovéPole 4"/>
          <p:cNvSpPr txBox="1"/>
          <p:nvPr/>
        </p:nvSpPr>
        <p:spPr>
          <a:xfrm>
            <a:off x="279464" y="1438339"/>
            <a:ext cx="1580882" cy="1200329"/>
          </a:xfrm>
          <a:prstGeom prst="rect">
            <a:avLst/>
          </a:prstGeom>
          <a:noFill/>
        </p:spPr>
        <p:txBody>
          <a:bodyPr wrap="none" rtlCol="0">
            <a:spAutoFit/>
          </a:bodyPr>
          <a:lstStyle/>
          <a:p>
            <a:r>
              <a:rPr lang="cs-CZ" sz="7200" b="1" dirty="0" smtClean="0">
                <a:solidFill>
                  <a:srgbClr val="00B0F0"/>
                </a:solidFill>
              </a:rPr>
              <a:t>8+5</a:t>
            </a:r>
            <a:endParaRPr lang="cs-CZ" sz="7200" b="1" dirty="0">
              <a:solidFill>
                <a:srgbClr val="00B0F0"/>
              </a:solidFill>
            </a:endParaRPr>
          </a:p>
        </p:txBody>
      </p:sp>
      <p:sp>
        <p:nvSpPr>
          <p:cNvPr id="6" name="TextovéPole 5"/>
          <p:cNvSpPr txBox="1"/>
          <p:nvPr/>
        </p:nvSpPr>
        <p:spPr>
          <a:xfrm>
            <a:off x="288138" y="2530631"/>
            <a:ext cx="1580882" cy="1200329"/>
          </a:xfrm>
          <a:prstGeom prst="rect">
            <a:avLst/>
          </a:prstGeom>
          <a:noFill/>
        </p:spPr>
        <p:txBody>
          <a:bodyPr wrap="none" rtlCol="0">
            <a:spAutoFit/>
          </a:bodyPr>
          <a:lstStyle/>
          <a:p>
            <a:r>
              <a:rPr lang="cs-CZ" sz="7200" b="1" dirty="0" smtClean="0">
                <a:solidFill>
                  <a:srgbClr val="00B0F0"/>
                </a:solidFill>
              </a:rPr>
              <a:t>9+6</a:t>
            </a:r>
            <a:endParaRPr lang="cs-CZ" sz="7200" b="1" dirty="0">
              <a:solidFill>
                <a:srgbClr val="00B0F0"/>
              </a:solidFill>
            </a:endParaRPr>
          </a:p>
        </p:txBody>
      </p:sp>
      <p:sp>
        <p:nvSpPr>
          <p:cNvPr id="7" name="TextovéPole 6"/>
          <p:cNvSpPr txBox="1"/>
          <p:nvPr/>
        </p:nvSpPr>
        <p:spPr>
          <a:xfrm>
            <a:off x="233123" y="3562786"/>
            <a:ext cx="1580882" cy="1200329"/>
          </a:xfrm>
          <a:prstGeom prst="rect">
            <a:avLst/>
          </a:prstGeom>
          <a:noFill/>
        </p:spPr>
        <p:txBody>
          <a:bodyPr wrap="none" rtlCol="0">
            <a:spAutoFit/>
          </a:bodyPr>
          <a:lstStyle/>
          <a:p>
            <a:r>
              <a:rPr lang="cs-CZ" sz="7200" b="1" dirty="0" smtClean="0">
                <a:solidFill>
                  <a:srgbClr val="00B0F0"/>
                </a:solidFill>
              </a:rPr>
              <a:t>5+7</a:t>
            </a:r>
            <a:endParaRPr lang="cs-CZ" sz="7200" b="1" dirty="0">
              <a:solidFill>
                <a:srgbClr val="00B0F0"/>
              </a:solidFill>
            </a:endParaRPr>
          </a:p>
        </p:txBody>
      </p:sp>
      <p:sp>
        <p:nvSpPr>
          <p:cNvPr id="8" name="TextovéPole 7"/>
          <p:cNvSpPr txBox="1"/>
          <p:nvPr/>
        </p:nvSpPr>
        <p:spPr>
          <a:xfrm>
            <a:off x="250590" y="4545260"/>
            <a:ext cx="1580882" cy="1200329"/>
          </a:xfrm>
          <a:prstGeom prst="rect">
            <a:avLst/>
          </a:prstGeom>
          <a:noFill/>
        </p:spPr>
        <p:txBody>
          <a:bodyPr wrap="none" rtlCol="0">
            <a:spAutoFit/>
          </a:bodyPr>
          <a:lstStyle/>
          <a:p>
            <a:r>
              <a:rPr lang="cs-CZ" sz="7200" b="1" dirty="0" smtClean="0">
                <a:solidFill>
                  <a:srgbClr val="00B0F0"/>
                </a:solidFill>
              </a:rPr>
              <a:t>8+6</a:t>
            </a:r>
            <a:endParaRPr lang="cs-CZ" sz="7200" b="1" dirty="0">
              <a:solidFill>
                <a:srgbClr val="00B0F0"/>
              </a:solidFill>
            </a:endParaRPr>
          </a:p>
        </p:txBody>
      </p:sp>
      <p:sp>
        <p:nvSpPr>
          <p:cNvPr id="9" name="TextovéPole 8"/>
          <p:cNvSpPr txBox="1"/>
          <p:nvPr/>
        </p:nvSpPr>
        <p:spPr>
          <a:xfrm>
            <a:off x="228736" y="5576861"/>
            <a:ext cx="1580882" cy="1200329"/>
          </a:xfrm>
          <a:prstGeom prst="rect">
            <a:avLst/>
          </a:prstGeom>
          <a:noFill/>
        </p:spPr>
        <p:txBody>
          <a:bodyPr wrap="none" rtlCol="0">
            <a:spAutoFit/>
          </a:bodyPr>
          <a:lstStyle/>
          <a:p>
            <a:r>
              <a:rPr lang="cs-CZ" sz="7200" b="1" dirty="0" smtClean="0">
                <a:solidFill>
                  <a:srgbClr val="00B0F0"/>
                </a:solidFill>
              </a:rPr>
              <a:t>9+9</a:t>
            </a:r>
            <a:endParaRPr lang="cs-CZ" sz="7200" b="1" dirty="0">
              <a:solidFill>
                <a:srgbClr val="00B0F0"/>
              </a:solidFill>
            </a:endParaRPr>
          </a:p>
        </p:txBody>
      </p:sp>
      <p:sp>
        <p:nvSpPr>
          <p:cNvPr id="10" name="TextovéPole 9"/>
          <p:cNvSpPr txBox="1"/>
          <p:nvPr/>
        </p:nvSpPr>
        <p:spPr>
          <a:xfrm>
            <a:off x="5031582" y="1269692"/>
            <a:ext cx="1580882" cy="1200329"/>
          </a:xfrm>
          <a:prstGeom prst="rect">
            <a:avLst/>
          </a:prstGeom>
          <a:noFill/>
        </p:spPr>
        <p:txBody>
          <a:bodyPr wrap="none" rtlCol="0">
            <a:spAutoFit/>
          </a:bodyPr>
          <a:lstStyle/>
          <a:p>
            <a:r>
              <a:rPr lang="cs-CZ" sz="7200" b="1" dirty="0" smtClean="0">
                <a:solidFill>
                  <a:srgbClr val="00B050"/>
                </a:solidFill>
              </a:rPr>
              <a:t>7+5</a:t>
            </a:r>
            <a:endParaRPr lang="cs-CZ" sz="7200" b="1" dirty="0">
              <a:solidFill>
                <a:srgbClr val="00B050"/>
              </a:solidFill>
            </a:endParaRPr>
          </a:p>
        </p:txBody>
      </p:sp>
      <p:sp>
        <p:nvSpPr>
          <p:cNvPr id="11" name="TextovéPole 10"/>
          <p:cNvSpPr txBox="1"/>
          <p:nvPr/>
        </p:nvSpPr>
        <p:spPr>
          <a:xfrm>
            <a:off x="4964031" y="116632"/>
            <a:ext cx="1580882" cy="1200329"/>
          </a:xfrm>
          <a:prstGeom prst="rect">
            <a:avLst/>
          </a:prstGeom>
          <a:noFill/>
        </p:spPr>
        <p:txBody>
          <a:bodyPr wrap="none" rtlCol="0">
            <a:spAutoFit/>
          </a:bodyPr>
          <a:lstStyle/>
          <a:p>
            <a:r>
              <a:rPr lang="cs-CZ" sz="7200" b="1" dirty="0" smtClean="0">
                <a:solidFill>
                  <a:srgbClr val="00B050"/>
                </a:solidFill>
              </a:rPr>
              <a:t>8+6</a:t>
            </a:r>
            <a:endParaRPr lang="cs-CZ" sz="7200" b="1" dirty="0">
              <a:solidFill>
                <a:srgbClr val="00B050"/>
              </a:solidFill>
            </a:endParaRPr>
          </a:p>
        </p:txBody>
      </p:sp>
      <p:sp>
        <p:nvSpPr>
          <p:cNvPr id="12" name="TextovéPole 11"/>
          <p:cNvSpPr txBox="1"/>
          <p:nvPr/>
        </p:nvSpPr>
        <p:spPr>
          <a:xfrm>
            <a:off x="5111403" y="3697812"/>
            <a:ext cx="1580882" cy="1200329"/>
          </a:xfrm>
          <a:prstGeom prst="rect">
            <a:avLst/>
          </a:prstGeom>
          <a:noFill/>
        </p:spPr>
        <p:txBody>
          <a:bodyPr wrap="none" rtlCol="0">
            <a:spAutoFit/>
          </a:bodyPr>
          <a:lstStyle/>
          <a:p>
            <a:r>
              <a:rPr lang="cs-CZ" sz="7200" b="1" dirty="0" smtClean="0">
                <a:solidFill>
                  <a:srgbClr val="00B050"/>
                </a:solidFill>
              </a:rPr>
              <a:t>9+6</a:t>
            </a:r>
            <a:endParaRPr lang="cs-CZ" sz="7200" b="1" dirty="0">
              <a:solidFill>
                <a:srgbClr val="00B050"/>
              </a:solidFill>
            </a:endParaRPr>
          </a:p>
        </p:txBody>
      </p:sp>
      <p:sp>
        <p:nvSpPr>
          <p:cNvPr id="13" name="TextovéPole 12"/>
          <p:cNvSpPr txBox="1"/>
          <p:nvPr/>
        </p:nvSpPr>
        <p:spPr>
          <a:xfrm>
            <a:off x="5111403" y="2470021"/>
            <a:ext cx="1580882" cy="1200329"/>
          </a:xfrm>
          <a:prstGeom prst="rect">
            <a:avLst/>
          </a:prstGeom>
          <a:noFill/>
        </p:spPr>
        <p:txBody>
          <a:bodyPr wrap="none" rtlCol="0">
            <a:spAutoFit/>
          </a:bodyPr>
          <a:lstStyle/>
          <a:p>
            <a:r>
              <a:rPr lang="cs-CZ" sz="7200" b="1" dirty="0" smtClean="0">
                <a:solidFill>
                  <a:srgbClr val="00B050"/>
                </a:solidFill>
              </a:rPr>
              <a:t>5+8</a:t>
            </a:r>
            <a:endParaRPr lang="cs-CZ" sz="7200" b="1" dirty="0">
              <a:solidFill>
                <a:srgbClr val="00B050"/>
              </a:solidFill>
            </a:endParaRPr>
          </a:p>
        </p:txBody>
      </p:sp>
      <p:sp>
        <p:nvSpPr>
          <p:cNvPr id="14" name="TextovéPole 13"/>
          <p:cNvSpPr txBox="1"/>
          <p:nvPr/>
        </p:nvSpPr>
        <p:spPr>
          <a:xfrm>
            <a:off x="5150875" y="4653136"/>
            <a:ext cx="1580882" cy="1200329"/>
          </a:xfrm>
          <a:prstGeom prst="rect">
            <a:avLst/>
          </a:prstGeom>
          <a:noFill/>
        </p:spPr>
        <p:txBody>
          <a:bodyPr wrap="none" rtlCol="0">
            <a:spAutoFit/>
          </a:bodyPr>
          <a:lstStyle/>
          <a:p>
            <a:r>
              <a:rPr lang="cs-CZ" sz="7200" b="1" dirty="0" smtClean="0">
                <a:solidFill>
                  <a:srgbClr val="00B050"/>
                </a:solidFill>
              </a:rPr>
              <a:t>8+3</a:t>
            </a:r>
            <a:endParaRPr lang="cs-CZ" sz="7200" b="1" dirty="0">
              <a:solidFill>
                <a:srgbClr val="00B050"/>
              </a:solidFill>
            </a:endParaRPr>
          </a:p>
        </p:txBody>
      </p:sp>
      <p:sp>
        <p:nvSpPr>
          <p:cNvPr id="15" name="TextovéPole 14"/>
          <p:cNvSpPr txBox="1"/>
          <p:nvPr/>
        </p:nvSpPr>
        <p:spPr>
          <a:xfrm>
            <a:off x="5150875" y="5659123"/>
            <a:ext cx="1580882" cy="1200329"/>
          </a:xfrm>
          <a:prstGeom prst="rect">
            <a:avLst/>
          </a:prstGeom>
          <a:noFill/>
        </p:spPr>
        <p:txBody>
          <a:bodyPr wrap="none" rtlCol="0">
            <a:spAutoFit/>
          </a:bodyPr>
          <a:lstStyle/>
          <a:p>
            <a:r>
              <a:rPr lang="cs-CZ" sz="7200" b="1" dirty="0" smtClean="0">
                <a:solidFill>
                  <a:srgbClr val="00B050"/>
                </a:solidFill>
              </a:rPr>
              <a:t>9+9</a:t>
            </a:r>
            <a:endParaRPr lang="cs-CZ" sz="7200" b="1" dirty="0">
              <a:solidFill>
                <a:srgbClr val="00B050"/>
              </a:solidFill>
            </a:endParaRPr>
          </a:p>
        </p:txBody>
      </p:sp>
      <p:sp>
        <p:nvSpPr>
          <p:cNvPr id="16" name="TextovéPole 15"/>
          <p:cNvSpPr txBox="1"/>
          <p:nvPr/>
        </p:nvSpPr>
        <p:spPr>
          <a:xfrm>
            <a:off x="2771800" y="129182"/>
            <a:ext cx="1120820" cy="1200329"/>
          </a:xfrm>
          <a:prstGeom prst="rect">
            <a:avLst/>
          </a:prstGeom>
          <a:noFill/>
        </p:spPr>
        <p:txBody>
          <a:bodyPr wrap="none" rtlCol="0">
            <a:spAutoFit/>
          </a:bodyPr>
          <a:lstStyle/>
          <a:p>
            <a:r>
              <a:rPr lang="cs-CZ" sz="7200" b="1" dirty="0" smtClean="0">
                <a:solidFill>
                  <a:srgbClr val="FF0000"/>
                </a:solidFill>
              </a:rPr>
              <a:t>18</a:t>
            </a:r>
            <a:endParaRPr lang="cs-CZ" sz="7200" b="1" dirty="0">
              <a:solidFill>
                <a:srgbClr val="FF0000"/>
              </a:solidFill>
            </a:endParaRPr>
          </a:p>
        </p:txBody>
      </p:sp>
      <p:sp>
        <p:nvSpPr>
          <p:cNvPr id="17" name="TextovéPole 16"/>
          <p:cNvSpPr txBox="1"/>
          <p:nvPr/>
        </p:nvSpPr>
        <p:spPr>
          <a:xfrm>
            <a:off x="2781833" y="4619310"/>
            <a:ext cx="1120820" cy="1200329"/>
          </a:xfrm>
          <a:prstGeom prst="rect">
            <a:avLst/>
          </a:prstGeom>
          <a:noFill/>
        </p:spPr>
        <p:txBody>
          <a:bodyPr wrap="none" rtlCol="0">
            <a:spAutoFit/>
          </a:bodyPr>
          <a:lstStyle/>
          <a:p>
            <a:r>
              <a:rPr lang="cs-CZ" sz="7200" b="1" dirty="0" smtClean="0">
                <a:solidFill>
                  <a:srgbClr val="FF0000"/>
                </a:solidFill>
              </a:rPr>
              <a:t>13</a:t>
            </a:r>
            <a:endParaRPr lang="cs-CZ" sz="7200" b="1" dirty="0">
              <a:solidFill>
                <a:srgbClr val="FF0000"/>
              </a:solidFill>
            </a:endParaRPr>
          </a:p>
        </p:txBody>
      </p:sp>
      <p:sp>
        <p:nvSpPr>
          <p:cNvPr id="18" name="TextovéPole 17"/>
          <p:cNvSpPr txBox="1"/>
          <p:nvPr/>
        </p:nvSpPr>
        <p:spPr>
          <a:xfrm>
            <a:off x="2771800" y="1325993"/>
            <a:ext cx="1120820" cy="1200329"/>
          </a:xfrm>
          <a:prstGeom prst="rect">
            <a:avLst/>
          </a:prstGeom>
          <a:noFill/>
        </p:spPr>
        <p:txBody>
          <a:bodyPr wrap="none" rtlCol="0">
            <a:spAutoFit/>
          </a:bodyPr>
          <a:lstStyle/>
          <a:p>
            <a:r>
              <a:rPr lang="cs-CZ" sz="7200" b="1" dirty="0" smtClean="0">
                <a:solidFill>
                  <a:srgbClr val="FF0000"/>
                </a:solidFill>
              </a:rPr>
              <a:t>15</a:t>
            </a:r>
            <a:endParaRPr lang="cs-CZ" sz="7200" b="1" dirty="0">
              <a:solidFill>
                <a:srgbClr val="FF0000"/>
              </a:solidFill>
            </a:endParaRPr>
          </a:p>
        </p:txBody>
      </p:sp>
      <p:sp>
        <p:nvSpPr>
          <p:cNvPr id="19" name="TextovéPole 18"/>
          <p:cNvSpPr txBox="1"/>
          <p:nvPr/>
        </p:nvSpPr>
        <p:spPr>
          <a:xfrm>
            <a:off x="2728309" y="2376398"/>
            <a:ext cx="1120820" cy="1200329"/>
          </a:xfrm>
          <a:prstGeom prst="rect">
            <a:avLst/>
          </a:prstGeom>
          <a:noFill/>
        </p:spPr>
        <p:txBody>
          <a:bodyPr wrap="none" rtlCol="0">
            <a:spAutoFit/>
          </a:bodyPr>
          <a:lstStyle/>
          <a:p>
            <a:r>
              <a:rPr lang="cs-CZ" sz="7200" b="1" dirty="0" smtClean="0">
                <a:solidFill>
                  <a:srgbClr val="FF0000"/>
                </a:solidFill>
              </a:rPr>
              <a:t>12</a:t>
            </a:r>
            <a:endParaRPr lang="cs-CZ" sz="7200" b="1" dirty="0">
              <a:solidFill>
                <a:srgbClr val="FF0000"/>
              </a:solidFill>
            </a:endParaRPr>
          </a:p>
        </p:txBody>
      </p:sp>
      <p:sp>
        <p:nvSpPr>
          <p:cNvPr id="20" name="TextovéPole 19"/>
          <p:cNvSpPr txBox="1"/>
          <p:nvPr/>
        </p:nvSpPr>
        <p:spPr>
          <a:xfrm>
            <a:off x="2759877" y="3532232"/>
            <a:ext cx="1120820" cy="1200329"/>
          </a:xfrm>
          <a:prstGeom prst="rect">
            <a:avLst/>
          </a:prstGeom>
          <a:noFill/>
        </p:spPr>
        <p:txBody>
          <a:bodyPr wrap="none" rtlCol="0">
            <a:spAutoFit/>
          </a:bodyPr>
          <a:lstStyle/>
          <a:p>
            <a:r>
              <a:rPr lang="cs-CZ" sz="7200" b="1" dirty="0" smtClean="0">
                <a:solidFill>
                  <a:srgbClr val="FF0000"/>
                </a:solidFill>
              </a:rPr>
              <a:t>11</a:t>
            </a:r>
            <a:endParaRPr lang="cs-CZ" sz="7200" b="1" dirty="0">
              <a:solidFill>
                <a:srgbClr val="FF0000"/>
              </a:solidFill>
            </a:endParaRPr>
          </a:p>
        </p:txBody>
      </p:sp>
      <p:sp>
        <p:nvSpPr>
          <p:cNvPr id="21" name="TextovéPole 20"/>
          <p:cNvSpPr txBox="1"/>
          <p:nvPr/>
        </p:nvSpPr>
        <p:spPr>
          <a:xfrm>
            <a:off x="2786630" y="5657670"/>
            <a:ext cx="1120820" cy="1200329"/>
          </a:xfrm>
          <a:prstGeom prst="rect">
            <a:avLst/>
          </a:prstGeom>
          <a:noFill/>
        </p:spPr>
        <p:txBody>
          <a:bodyPr wrap="none" rtlCol="0">
            <a:spAutoFit/>
          </a:bodyPr>
          <a:lstStyle/>
          <a:p>
            <a:r>
              <a:rPr lang="cs-CZ" sz="7200" b="1" dirty="0" smtClean="0">
                <a:solidFill>
                  <a:srgbClr val="FF0000"/>
                </a:solidFill>
              </a:rPr>
              <a:t>14</a:t>
            </a:r>
            <a:endParaRPr lang="cs-CZ" sz="7200" b="1" dirty="0">
              <a:solidFill>
                <a:srgbClr val="FF0000"/>
              </a:solidFill>
            </a:endParaRPr>
          </a:p>
        </p:txBody>
      </p:sp>
      <p:sp>
        <p:nvSpPr>
          <p:cNvPr id="22" name="TextovéPole 21"/>
          <p:cNvSpPr txBox="1"/>
          <p:nvPr/>
        </p:nvSpPr>
        <p:spPr>
          <a:xfrm>
            <a:off x="7478064" y="5739919"/>
            <a:ext cx="1120820" cy="1200329"/>
          </a:xfrm>
          <a:prstGeom prst="rect">
            <a:avLst/>
          </a:prstGeom>
          <a:noFill/>
        </p:spPr>
        <p:txBody>
          <a:bodyPr wrap="none" rtlCol="0">
            <a:spAutoFit/>
          </a:bodyPr>
          <a:lstStyle/>
          <a:p>
            <a:r>
              <a:rPr lang="cs-CZ" sz="7200" b="1" dirty="0" smtClean="0">
                <a:solidFill>
                  <a:srgbClr val="7030A0"/>
                </a:solidFill>
              </a:rPr>
              <a:t>14</a:t>
            </a:r>
            <a:endParaRPr lang="cs-CZ" sz="7200" b="1" dirty="0">
              <a:solidFill>
                <a:srgbClr val="7030A0"/>
              </a:solidFill>
            </a:endParaRPr>
          </a:p>
        </p:txBody>
      </p:sp>
      <p:sp>
        <p:nvSpPr>
          <p:cNvPr id="23" name="TextovéPole 22"/>
          <p:cNvSpPr txBox="1"/>
          <p:nvPr/>
        </p:nvSpPr>
        <p:spPr>
          <a:xfrm>
            <a:off x="7360950" y="1237380"/>
            <a:ext cx="1120820" cy="1200329"/>
          </a:xfrm>
          <a:prstGeom prst="rect">
            <a:avLst/>
          </a:prstGeom>
          <a:noFill/>
        </p:spPr>
        <p:txBody>
          <a:bodyPr wrap="none" rtlCol="0">
            <a:spAutoFit/>
          </a:bodyPr>
          <a:lstStyle/>
          <a:p>
            <a:r>
              <a:rPr lang="cs-CZ" sz="7200" b="1" dirty="0" smtClean="0">
                <a:solidFill>
                  <a:srgbClr val="7030A0"/>
                </a:solidFill>
              </a:rPr>
              <a:t>13</a:t>
            </a:r>
            <a:endParaRPr lang="cs-CZ" sz="7200" b="1" dirty="0">
              <a:solidFill>
                <a:srgbClr val="7030A0"/>
              </a:solidFill>
            </a:endParaRPr>
          </a:p>
        </p:txBody>
      </p:sp>
      <p:sp>
        <p:nvSpPr>
          <p:cNvPr id="24" name="TextovéPole 23"/>
          <p:cNvSpPr txBox="1"/>
          <p:nvPr/>
        </p:nvSpPr>
        <p:spPr>
          <a:xfrm>
            <a:off x="7470231" y="4653136"/>
            <a:ext cx="1120820" cy="1200329"/>
          </a:xfrm>
          <a:prstGeom prst="rect">
            <a:avLst/>
          </a:prstGeom>
          <a:noFill/>
        </p:spPr>
        <p:txBody>
          <a:bodyPr wrap="none" rtlCol="0">
            <a:spAutoFit/>
          </a:bodyPr>
          <a:lstStyle/>
          <a:p>
            <a:r>
              <a:rPr lang="cs-CZ" sz="7200" b="1" dirty="0" smtClean="0">
                <a:solidFill>
                  <a:srgbClr val="7030A0"/>
                </a:solidFill>
              </a:rPr>
              <a:t>15</a:t>
            </a:r>
            <a:endParaRPr lang="cs-CZ" sz="7200" b="1" dirty="0">
              <a:solidFill>
                <a:srgbClr val="7030A0"/>
              </a:solidFill>
            </a:endParaRPr>
          </a:p>
        </p:txBody>
      </p:sp>
      <p:sp>
        <p:nvSpPr>
          <p:cNvPr id="25" name="TextovéPole 24"/>
          <p:cNvSpPr txBox="1"/>
          <p:nvPr/>
        </p:nvSpPr>
        <p:spPr>
          <a:xfrm>
            <a:off x="7383647" y="3597403"/>
            <a:ext cx="1120820" cy="1200329"/>
          </a:xfrm>
          <a:prstGeom prst="rect">
            <a:avLst/>
          </a:prstGeom>
          <a:noFill/>
        </p:spPr>
        <p:txBody>
          <a:bodyPr wrap="none" rtlCol="0">
            <a:spAutoFit/>
          </a:bodyPr>
          <a:lstStyle/>
          <a:p>
            <a:r>
              <a:rPr lang="cs-CZ" sz="7200" b="1" dirty="0" smtClean="0">
                <a:solidFill>
                  <a:srgbClr val="7030A0"/>
                </a:solidFill>
              </a:rPr>
              <a:t>12</a:t>
            </a:r>
            <a:endParaRPr lang="cs-CZ" sz="7200" b="1" dirty="0">
              <a:solidFill>
                <a:srgbClr val="7030A0"/>
              </a:solidFill>
            </a:endParaRPr>
          </a:p>
        </p:txBody>
      </p:sp>
      <p:sp>
        <p:nvSpPr>
          <p:cNvPr id="26" name="TextovéPole 25"/>
          <p:cNvSpPr txBox="1"/>
          <p:nvPr/>
        </p:nvSpPr>
        <p:spPr>
          <a:xfrm>
            <a:off x="7377739" y="72583"/>
            <a:ext cx="1120820" cy="1200329"/>
          </a:xfrm>
          <a:prstGeom prst="rect">
            <a:avLst/>
          </a:prstGeom>
          <a:noFill/>
        </p:spPr>
        <p:txBody>
          <a:bodyPr wrap="none" rtlCol="0">
            <a:spAutoFit/>
          </a:bodyPr>
          <a:lstStyle/>
          <a:p>
            <a:r>
              <a:rPr lang="cs-CZ" sz="7200" b="1" dirty="0" smtClean="0">
                <a:solidFill>
                  <a:srgbClr val="7030A0"/>
                </a:solidFill>
              </a:rPr>
              <a:t>11</a:t>
            </a:r>
            <a:endParaRPr lang="cs-CZ" sz="7200" b="1" dirty="0">
              <a:solidFill>
                <a:srgbClr val="7030A0"/>
              </a:solidFill>
            </a:endParaRPr>
          </a:p>
        </p:txBody>
      </p:sp>
      <p:sp>
        <p:nvSpPr>
          <p:cNvPr id="27" name="TextovéPole 26"/>
          <p:cNvSpPr txBox="1"/>
          <p:nvPr/>
        </p:nvSpPr>
        <p:spPr>
          <a:xfrm>
            <a:off x="7382660" y="2424995"/>
            <a:ext cx="1120820" cy="1200329"/>
          </a:xfrm>
          <a:prstGeom prst="rect">
            <a:avLst/>
          </a:prstGeom>
          <a:noFill/>
        </p:spPr>
        <p:txBody>
          <a:bodyPr wrap="none" rtlCol="0">
            <a:spAutoFit/>
          </a:bodyPr>
          <a:lstStyle/>
          <a:p>
            <a:r>
              <a:rPr lang="cs-CZ" sz="7200" b="1" dirty="0" smtClean="0">
                <a:solidFill>
                  <a:srgbClr val="7030A0"/>
                </a:solidFill>
              </a:rPr>
              <a:t>18</a:t>
            </a:r>
            <a:endParaRPr lang="cs-CZ" sz="7200" b="1" dirty="0">
              <a:solidFill>
                <a:srgbClr val="7030A0"/>
              </a:solidFill>
            </a:endParaRPr>
          </a:p>
        </p:txBody>
      </p:sp>
      <p:cxnSp>
        <p:nvCxnSpPr>
          <p:cNvPr id="35" name="Přímá spojnice 34"/>
          <p:cNvCxnSpPr/>
          <p:nvPr/>
        </p:nvCxnSpPr>
        <p:spPr>
          <a:xfrm>
            <a:off x="4427984" y="0"/>
            <a:ext cx="72008" cy="6859452"/>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xmlns="" val="36090039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2978940" y="1257000"/>
            <a:ext cx="963725" cy="1015663"/>
          </a:xfrm>
          <a:prstGeom prst="rect">
            <a:avLst/>
          </a:prstGeom>
          <a:noFill/>
        </p:spPr>
        <p:txBody>
          <a:bodyPr wrap="none" rtlCol="0">
            <a:spAutoFit/>
          </a:bodyPr>
          <a:lstStyle/>
          <a:p>
            <a:r>
              <a:rPr lang="cs-CZ" sz="6000" b="1" dirty="0" smtClean="0">
                <a:solidFill>
                  <a:schemeClr val="accent6">
                    <a:lumMod val="75000"/>
                  </a:schemeClr>
                </a:solidFill>
              </a:rPr>
              <a:t>13</a:t>
            </a:r>
            <a:endParaRPr lang="cs-CZ" sz="6000" b="1" dirty="0">
              <a:solidFill>
                <a:schemeClr val="accent6">
                  <a:lumMod val="75000"/>
                </a:schemeClr>
              </a:solidFill>
            </a:endParaRPr>
          </a:p>
        </p:txBody>
      </p:sp>
      <p:sp>
        <p:nvSpPr>
          <p:cNvPr id="5" name="TextovéPole 4"/>
          <p:cNvSpPr txBox="1"/>
          <p:nvPr/>
        </p:nvSpPr>
        <p:spPr>
          <a:xfrm>
            <a:off x="3015744" y="5668799"/>
            <a:ext cx="963725" cy="1015663"/>
          </a:xfrm>
          <a:prstGeom prst="rect">
            <a:avLst/>
          </a:prstGeom>
          <a:noFill/>
        </p:spPr>
        <p:txBody>
          <a:bodyPr wrap="none" rtlCol="0">
            <a:spAutoFit/>
          </a:bodyPr>
          <a:lstStyle/>
          <a:p>
            <a:r>
              <a:rPr lang="cs-CZ" sz="6000" b="1" dirty="0" smtClean="0">
                <a:solidFill>
                  <a:schemeClr val="accent6">
                    <a:lumMod val="75000"/>
                  </a:schemeClr>
                </a:solidFill>
              </a:rPr>
              <a:t>15</a:t>
            </a:r>
            <a:endParaRPr lang="cs-CZ" sz="6000" b="1" dirty="0">
              <a:solidFill>
                <a:schemeClr val="accent6">
                  <a:lumMod val="75000"/>
                </a:schemeClr>
              </a:solidFill>
            </a:endParaRPr>
          </a:p>
        </p:txBody>
      </p:sp>
      <p:sp>
        <p:nvSpPr>
          <p:cNvPr id="6" name="TextovéPole 5"/>
          <p:cNvSpPr txBox="1"/>
          <p:nvPr/>
        </p:nvSpPr>
        <p:spPr>
          <a:xfrm>
            <a:off x="2987822" y="3393933"/>
            <a:ext cx="963725" cy="1015663"/>
          </a:xfrm>
          <a:prstGeom prst="rect">
            <a:avLst/>
          </a:prstGeom>
          <a:noFill/>
        </p:spPr>
        <p:txBody>
          <a:bodyPr wrap="none" rtlCol="0">
            <a:spAutoFit/>
          </a:bodyPr>
          <a:lstStyle/>
          <a:p>
            <a:r>
              <a:rPr lang="cs-CZ" sz="6000" b="1" dirty="0" smtClean="0">
                <a:solidFill>
                  <a:schemeClr val="accent6">
                    <a:lumMod val="75000"/>
                  </a:schemeClr>
                </a:solidFill>
              </a:rPr>
              <a:t>12</a:t>
            </a:r>
            <a:endParaRPr lang="cs-CZ" sz="6000" b="1" dirty="0">
              <a:solidFill>
                <a:schemeClr val="accent6">
                  <a:lumMod val="75000"/>
                </a:schemeClr>
              </a:solidFill>
            </a:endParaRPr>
          </a:p>
        </p:txBody>
      </p:sp>
      <p:sp>
        <p:nvSpPr>
          <p:cNvPr id="7" name="TextovéPole 6"/>
          <p:cNvSpPr txBox="1"/>
          <p:nvPr/>
        </p:nvSpPr>
        <p:spPr>
          <a:xfrm>
            <a:off x="3059832" y="2370830"/>
            <a:ext cx="963725" cy="1015663"/>
          </a:xfrm>
          <a:prstGeom prst="rect">
            <a:avLst/>
          </a:prstGeom>
          <a:noFill/>
        </p:spPr>
        <p:txBody>
          <a:bodyPr wrap="none" rtlCol="0">
            <a:spAutoFit/>
          </a:bodyPr>
          <a:lstStyle/>
          <a:p>
            <a:r>
              <a:rPr lang="cs-CZ" sz="6000" b="1" dirty="0" smtClean="0">
                <a:solidFill>
                  <a:schemeClr val="accent6">
                    <a:lumMod val="75000"/>
                  </a:schemeClr>
                </a:solidFill>
              </a:rPr>
              <a:t>11</a:t>
            </a:r>
            <a:endParaRPr lang="cs-CZ" sz="6000" b="1" dirty="0">
              <a:solidFill>
                <a:schemeClr val="accent6">
                  <a:lumMod val="75000"/>
                </a:schemeClr>
              </a:solidFill>
            </a:endParaRPr>
          </a:p>
        </p:txBody>
      </p:sp>
      <p:sp>
        <p:nvSpPr>
          <p:cNvPr id="8" name="TextovéPole 7"/>
          <p:cNvSpPr txBox="1"/>
          <p:nvPr/>
        </p:nvSpPr>
        <p:spPr>
          <a:xfrm>
            <a:off x="2987823" y="4512434"/>
            <a:ext cx="963725" cy="1015663"/>
          </a:xfrm>
          <a:prstGeom prst="rect">
            <a:avLst/>
          </a:prstGeom>
          <a:noFill/>
        </p:spPr>
        <p:txBody>
          <a:bodyPr wrap="none" rtlCol="0">
            <a:spAutoFit/>
          </a:bodyPr>
          <a:lstStyle/>
          <a:p>
            <a:r>
              <a:rPr lang="cs-CZ" sz="6000" b="1" dirty="0" smtClean="0">
                <a:solidFill>
                  <a:schemeClr val="accent6">
                    <a:lumMod val="75000"/>
                  </a:schemeClr>
                </a:solidFill>
              </a:rPr>
              <a:t>14</a:t>
            </a:r>
            <a:endParaRPr lang="cs-CZ" sz="6000" b="1" dirty="0">
              <a:solidFill>
                <a:schemeClr val="accent6">
                  <a:lumMod val="75000"/>
                </a:schemeClr>
              </a:solidFill>
            </a:endParaRPr>
          </a:p>
        </p:txBody>
      </p:sp>
      <p:sp>
        <p:nvSpPr>
          <p:cNvPr id="9" name="TextovéPole 8"/>
          <p:cNvSpPr txBox="1"/>
          <p:nvPr/>
        </p:nvSpPr>
        <p:spPr>
          <a:xfrm>
            <a:off x="467544" y="287012"/>
            <a:ext cx="1588897" cy="1015663"/>
          </a:xfrm>
          <a:prstGeom prst="rect">
            <a:avLst/>
          </a:prstGeom>
          <a:noFill/>
        </p:spPr>
        <p:txBody>
          <a:bodyPr wrap="none" rtlCol="0">
            <a:spAutoFit/>
          </a:bodyPr>
          <a:lstStyle/>
          <a:p>
            <a:r>
              <a:rPr lang="cs-CZ" sz="6000" b="1" dirty="0" smtClean="0">
                <a:solidFill>
                  <a:srgbClr val="7030A0"/>
                </a:solidFill>
              </a:rPr>
              <a:t>20-5</a:t>
            </a:r>
            <a:endParaRPr lang="cs-CZ" sz="6000" b="1" dirty="0">
              <a:solidFill>
                <a:srgbClr val="7030A0"/>
              </a:solidFill>
            </a:endParaRPr>
          </a:p>
        </p:txBody>
      </p:sp>
      <p:sp>
        <p:nvSpPr>
          <p:cNvPr id="10" name="TextovéPole 9"/>
          <p:cNvSpPr txBox="1"/>
          <p:nvPr/>
        </p:nvSpPr>
        <p:spPr>
          <a:xfrm>
            <a:off x="405015" y="1346005"/>
            <a:ext cx="1588897" cy="1015663"/>
          </a:xfrm>
          <a:prstGeom prst="rect">
            <a:avLst/>
          </a:prstGeom>
          <a:noFill/>
        </p:spPr>
        <p:txBody>
          <a:bodyPr wrap="none" rtlCol="0">
            <a:spAutoFit/>
          </a:bodyPr>
          <a:lstStyle/>
          <a:p>
            <a:r>
              <a:rPr lang="cs-CZ" sz="6000" b="1" dirty="0" smtClean="0">
                <a:solidFill>
                  <a:srgbClr val="7030A0"/>
                </a:solidFill>
              </a:rPr>
              <a:t>18-7</a:t>
            </a:r>
            <a:endParaRPr lang="cs-CZ" sz="6000" b="1" dirty="0">
              <a:solidFill>
                <a:srgbClr val="7030A0"/>
              </a:solidFill>
            </a:endParaRPr>
          </a:p>
        </p:txBody>
      </p:sp>
      <p:sp>
        <p:nvSpPr>
          <p:cNvPr id="11" name="TextovéPole 10"/>
          <p:cNvSpPr txBox="1"/>
          <p:nvPr/>
        </p:nvSpPr>
        <p:spPr>
          <a:xfrm>
            <a:off x="395536" y="2361668"/>
            <a:ext cx="1588897" cy="1015663"/>
          </a:xfrm>
          <a:prstGeom prst="rect">
            <a:avLst/>
          </a:prstGeom>
          <a:noFill/>
        </p:spPr>
        <p:txBody>
          <a:bodyPr wrap="none" rtlCol="0">
            <a:spAutoFit/>
          </a:bodyPr>
          <a:lstStyle/>
          <a:p>
            <a:r>
              <a:rPr lang="cs-CZ" sz="6000" b="1" dirty="0" smtClean="0">
                <a:solidFill>
                  <a:srgbClr val="7030A0"/>
                </a:solidFill>
              </a:rPr>
              <a:t>20-8</a:t>
            </a:r>
            <a:endParaRPr lang="cs-CZ" sz="6000" b="1" dirty="0">
              <a:solidFill>
                <a:srgbClr val="7030A0"/>
              </a:solidFill>
            </a:endParaRPr>
          </a:p>
        </p:txBody>
      </p:sp>
      <p:sp>
        <p:nvSpPr>
          <p:cNvPr id="12" name="TextovéPole 11"/>
          <p:cNvSpPr txBox="1"/>
          <p:nvPr/>
        </p:nvSpPr>
        <p:spPr>
          <a:xfrm>
            <a:off x="395535" y="3437262"/>
            <a:ext cx="1588897" cy="1015663"/>
          </a:xfrm>
          <a:prstGeom prst="rect">
            <a:avLst/>
          </a:prstGeom>
          <a:noFill/>
        </p:spPr>
        <p:txBody>
          <a:bodyPr wrap="none" rtlCol="0">
            <a:spAutoFit/>
          </a:bodyPr>
          <a:lstStyle/>
          <a:p>
            <a:r>
              <a:rPr lang="cs-CZ" sz="6000" b="1" dirty="0" smtClean="0">
                <a:solidFill>
                  <a:srgbClr val="7030A0"/>
                </a:solidFill>
              </a:rPr>
              <a:t>18-4</a:t>
            </a:r>
            <a:endParaRPr lang="cs-CZ" sz="6000" b="1" dirty="0">
              <a:solidFill>
                <a:srgbClr val="7030A0"/>
              </a:solidFill>
            </a:endParaRPr>
          </a:p>
        </p:txBody>
      </p:sp>
      <p:sp>
        <p:nvSpPr>
          <p:cNvPr id="13" name="TextovéPole 12"/>
          <p:cNvSpPr txBox="1"/>
          <p:nvPr/>
        </p:nvSpPr>
        <p:spPr>
          <a:xfrm>
            <a:off x="405015" y="4653136"/>
            <a:ext cx="1588897" cy="1015663"/>
          </a:xfrm>
          <a:prstGeom prst="rect">
            <a:avLst/>
          </a:prstGeom>
          <a:noFill/>
        </p:spPr>
        <p:txBody>
          <a:bodyPr wrap="none" rtlCol="0">
            <a:spAutoFit/>
          </a:bodyPr>
          <a:lstStyle/>
          <a:p>
            <a:r>
              <a:rPr lang="cs-CZ" sz="6000" b="1" dirty="0" smtClean="0">
                <a:solidFill>
                  <a:srgbClr val="7030A0"/>
                </a:solidFill>
              </a:rPr>
              <a:t>19-6</a:t>
            </a:r>
            <a:endParaRPr lang="cs-CZ" sz="6000" b="1" dirty="0">
              <a:solidFill>
                <a:srgbClr val="7030A0"/>
              </a:solidFill>
            </a:endParaRPr>
          </a:p>
        </p:txBody>
      </p:sp>
      <p:sp>
        <p:nvSpPr>
          <p:cNvPr id="14" name="TextovéPole 13"/>
          <p:cNvSpPr txBox="1"/>
          <p:nvPr/>
        </p:nvSpPr>
        <p:spPr>
          <a:xfrm>
            <a:off x="2987824" y="287013"/>
            <a:ext cx="963725" cy="1015663"/>
          </a:xfrm>
          <a:prstGeom prst="rect">
            <a:avLst/>
          </a:prstGeom>
          <a:noFill/>
        </p:spPr>
        <p:txBody>
          <a:bodyPr wrap="none" rtlCol="0">
            <a:spAutoFit/>
          </a:bodyPr>
          <a:lstStyle/>
          <a:p>
            <a:r>
              <a:rPr lang="cs-CZ" sz="6000" b="1" dirty="0" smtClean="0">
                <a:solidFill>
                  <a:schemeClr val="accent6">
                    <a:lumMod val="75000"/>
                  </a:schemeClr>
                </a:solidFill>
              </a:rPr>
              <a:t>16</a:t>
            </a:r>
            <a:endParaRPr lang="cs-CZ" sz="6000" b="1" dirty="0">
              <a:solidFill>
                <a:schemeClr val="accent6">
                  <a:lumMod val="75000"/>
                </a:schemeClr>
              </a:solidFill>
            </a:endParaRPr>
          </a:p>
        </p:txBody>
      </p:sp>
      <p:sp>
        <p:nvSpPr>
          <p:cNvPr id="15" name="TextovéPole 14"/>
          <p:cNvSpPr txBox="1"/>
          <p:nvPr/>
        </p:nvSpPr>
        <p:spPr>
          <a:xfrm>
            <a:off x="467543" y="5676947"/>
            <a:ext cx="1588897" cy="1015663"/>
          </a:xfrm>
          <a:prstGeom prst="rect">
            <a:avLst/>
          </a:prstGeom>
          <a:noFill/>
        </p:spPr>
        <p:txBody>
          <a:bodyPr wrap="none" rtlCol="0">
            <a:spAutoFit/>
          </a:bodyPr>
          <a:lstStyle/>
          <a:p>
            <a:r>
              <a:rPr lang="cs-CZ" sz="6000" b="1" dirty="0" smtClean="0">
                <a:solidFill>
                  <a:srgbClr val="7030A0"/>
                </a:solidFill>
              </a:rPr>
              <a:t>18-2</a:t>
            </a:r>
            <a:endParaRPr lang="cs-CZ" sz="6000" b="1" dirty="0">
              <a:solidFill>
                <a:srgbClr val="7030A0"/>
              </a:solidFill>
            </a:endParaRPr>
          </a:p>
        </p:txBody>
      </p:sp>
      <p:sp>
        <p:nvSpPr>
          <p:cNvPr id="21" name="TextovéPole 20"/>
          <p:cNvSpPr txBox="1"/>
          <p:nvPr/>
        </p:nvSpPr>
        <p:spPr>
          <a:xfrm>
            <a:off x="7504612" y="5567838"/>
            <a:ext cx="963725" cy="1015663"/>
          </a:xfrm>
          <a:prstGeom prst="rect">
            <a:avLst/>
          </a:prstGeom>
          <a:noFill/>
        </p:spPr>
        <p:txBody>
          <a:bodyPr wrap="none" rtlCol="0">
            <a:spAutoFit/>
          </a:bodyPr>
          <a:lstStyle/>
          <a:p>
            <a:r>
              <a:rPr lang="cs-CZ" sz="6000" b="1" dirty="0" smtClean="0">
                <a:solidFill>
                  <a:srgbClr val="00B0F0"/>
                </a:solidFill>
              </a:rPr>
              <a:t>13</a:t>
            </a:r>
            <a:endParaRPr lang="cs-CZ" sz="6000" b="1" dirty="0">
              <a:solidFill>
                <a:srgbClr val="00B0F0"/>
              </a:solidFill>
            </a:endParaRPr>
          </a:p>
        </p:txBody>
      </p:sp>
      <p:sp>
        <p:nvSpPr>
          <p:cNvPr id="22" name="TextovéPole 21"/>
          <p:cNvSpPr txBox="1"/>
          <p:nvPr/>
        </p:nvSpPr>
        <p:spPr>
          <a:xfrm>
            <a:off x="7502255" y="1262714"/>
            <a:ext cx="963725" cy="1015663"/>
          </a:xfrm>
          <a:prstGeom prst="rect">
            <a:avLst/>
          </a:prstGeom>
          <a:noFill/>
        </p:spPr>
        <p:txBody>
          <a:bodyPr wrap="none" rtlCol="0">
            <a:spAutoFit/>
          </a:bodyPr>
          <a:lstStyle/>
          <a:p>
            <a:r>
              <a:rPr lang="cs-CZ" sz="6000" b="1" dirty="0" smtClean="0">
                <a:solidFill>
                  <a:srgbClr val="00B0F0"/>
                </a:solidFill>
              </a:rPr>
              <a:t>15</a:t>
            </a:r>
            <a:endParaRPr lang="cs-CZ" sz="6000" b="1" dirty="0">
              <a:solidFill>
                <a:srgbClr val="00B0F0"/>
              </a:solidFill>
            </a:endParaRPr>
          </a:p>
        </p:txBody>
      </p:sp>
      <p:sp>
        <p:nvSpPr>
          <p:cNvPr id="23" name="TextovéPole 22"/>
          <p:cNvSpPr txBox="1"/>
          <p:nvPr/>
        </p:nvSpPr>
        <p:spPr>
          <a:xfrm>
            <a:off x="7524328" y="3308303"/>
            <a:ext cx="963725" cy="1015663"/>
          </a:xfrm>
          <a:prstGeom prst="rect">
            <a:avLst/>
          </a:prstGeom>
          <a:noFill/>
        </p:spPr>
        <p:txBody>
          <a:bodyPr wrap="none" rtlCol="0">
            <a:spAutoFit/>
          </a:bodyPr>
          <a:lstStyle/>
          <a:p>
            <a:r>
              <a:rPr lang="cs-CZ" sz="6000" b="1" dirty="0" smtClean="0">
                <a:solidFill>
                  <a:srgbClr val="00B0F0"/>
                </a:solidFill>
              </a:rPr>
              <a:t>12</a:t>
            </a:r>
            <a:endParaRPr lang="cs-CZ" sz="6000" b="1" dirty="0">
              <a:solidFill>
                <a:srgbClr val="00B0F0"/>
              </a:solidFill>
            </a:endParaRPr>
          </a:p>
        </p:txBody>
      </p:sp>
      <p:sp>
        <p:nvSpPr>
          <p:cNvPr id="24" name="TextovéPole 23"/>
          <p:cNvSpPr txBox="1"/>
          <p:nvPr/>
        </p:nvSpPr>
        <p:spPr>
          <a:xfrm>
            <a:off x="7524328" y="2292640"/>
            <a:ext cx="963725" cy="1015663"/>
          </a:xfrm>
          <a:prstGeom prst="rect">
            <a:avLst/>
          </a:prstGeom>
          <a:noFill/>
        </p:spPr>
        <p:txBody>
          <a:bodyPr wrap="none" rtlCol="0">
            <a:spAutoFit/>
          </a:bodyPr>
          <a:lstStyle/>
          <a:p>
            <a:r>
              <a:rPr lang="cs-CZ" sz="6000" b="1" dirty="0" smtClean="0">
                <a:solidFill>
                  <a:srgbClr val="00B0F0"/>
                </a:solidFill>
              </a:rPr>
              <a:t>11</a:t>
            </a:r>
            <a:endParaRPr lang="cs-CZ" sz="6000" b="1" dirty="0">
              <a:solidFill>
                <a:srgbClr val="00B0F0"/>
              </a:solidFill>
            </a:endParaRPr>
          </a:p>
        </p:txBody>
      </p:sp>
      <p:sp>
        <p:nvSpPr>
          <p:cNvPr id="25" name="TextovéPole 24"/>
          <p:cNvSpPr txBox="1"/>
          <p:nvPr/>
        </p:nvSpPr>
        <p:spPr>
          <a:xfrm>
            <a:off x="7502256" y="4417667"/>
            <a:ext cx="963725" cy="1015663"/>
          </a:xfrm>
          <a:prstGeom prst="rect">
            <a:avLst/>
          </a:prstGeom>
          <a:noFill/>
        </p:spPr>
        <p:txBody>
          <a:bodyPr wrap="none" rtlCol="0">
            <a:spAutoFit/>
          </a:bodyPr>
          <a:lstStyle/>
          <a:p>
            <a:r>
              <a:rPr lang="cs-CZ" sz="6000" b="1" dirty="0" smtClean="0">
                <a:solidFill>
                  <a:srgbClr val="00B0F0"/>
                </a:solidFill>
              </a:rPr>
              <a:t>14</a:t>
            </a:r>
            <a:endParaRPr lang="cs-CZ" sz="6000" b="1" dirty="0">
              <a:solidFill>
                <a:srgbClr val="00B0F0"/>
              </a:solidFill>
            </a:endParaRPr>
          </a:p>
        </p:txBody>
      </p:sp>
      <p:sp>
        <p:nvSpPr>
          <p:cNvPr id="26" name="TextovéPole 25"/>
          <p:cNvSpPr txBox="1"/>
          <p:nvPr/>
        </p:nvSpPr>
        <p:spPr>
          <a:xfrm>
            <a:off x="7502254" y="241335"/>
            <a:ext cx="963725" cy="1015663"/>
          </a:xfrm>
          <a:prstGeom prst="rect">
            <a:avLst/>
          </a:prstGeom>
          <a:noFill/>
        </p:spPr>
        <p:txBody>
          <a:bodyPr wrap="none" rtlCol="0">
            <a:spAutoFit/>
          </a:bodyPr>
          <a:lstStyle/>
          <a:p>
            <a:r>
              <a:rPr lang="cs-CZ" sz="6000" b="1" dirty="0" smtClean="0">
                <a:solidFill>
                  <a:srgbClr val="00B0F0"/>
                </a:solidFill>
              </a:rPr>
              <a:t>16</a:t>
            </a:r>
            <a:endParaRPr lang="cs-CZ" sz="6000" b="1" dirty="0">
              <a:solidFill>
                <a:srgbClr val="00B0F0"/>
              </a:solidFill>
            </a:endParaRPr>
          </a:p>
        </p:txBody>
      </p:sp>
      <p:sp>
        <p:nvSpPr>
          <p:cNvPr id="27" name="TextovéPole 26"/>
          <p:cNvSpPr txBox="1"/>
          <p:nvPr/>
        </p:nvSpPr>
        <p:spPr>
          <a:xfrm>
            <a:off x="5332132" y="2239484"/>
            <a:ext cx="1588897" cy="1015663"/>
          </a:xfrm>
          <a:prstGeom prst="rect">
            <a:avLst/>
          </a:prstGeom>
          <a:noFill/>
        </p:spPr>
        <p:txBody>
          <a:bodyPr wrap="none" rtlCol="0">
            <a:spAutoFit/>
          </a:bodyPr>
          <a:lstStyle/>
          <a:p>
            <a:r>
              <a:rPr lang="cs-CZ" sz="6000" b="1" dirty="0" smtClean="0">
                <a:solidFill>
                  <a:srgbClr val="2DB61A"/>
                </a:solidFill>
              </a:rPr>
              <a:t>20-5</a:t>
            </a:r>
            <a:endParaRPr lang="cs-CZ" sz="6000" b="1" dirty="0">
              <a:solidFill>
                <a:srgbClr val="2DB61A"/>
              </a:solidFill>
            </a:endParaRPr>
          </a:p>
        </p:txBody>
      </p:sp>
      <p:sp>
        <p:nvSpPr>
          <p:cNvPr id="28" name="TextovéPole 27"/>
          <p:cNvSpPr txBox="1"/>
          <p:nvPr/>
        </p:nvSpPr>
        <p:spPr>
          <a:xfrm>
            <a:off x="5366823" y="4399745"/>
            <a:ext cx="1588897" cy="1015663"/>
          </a:xfrm>
          <a:prstGeom prst="rect">
            <a:avLst/>
          </a:prstGeom>
          <a:noFill/>
        </p:spPr>
        <p:txBody>
          <a:bodyPr wrap="none" rtlCol="0">
            <a:spAutoFit/>
          </a:bodyPr>
          <a:lstStyle/>
          <a:p>
            <a:r>
              <a:rPr lang="cs-CZ" sz="6000" b="1" dirty="0" smtClean="0">
                <a:solidFill>
                  <a:srgbClr val="2DB61A"/>
                </a:solidFill>
              </a:rPr>
              <a:t>18-7</a:t>
            </a:r>
            <a:endParaRPr lang="cs-CZ" sz="6000" b="1" dirty="0">
              <a:solidFill>
                <a:srgbClr val="2DB61A"/>
              </a:solidFill>
            </a:endParaRPr>
          </a:p>
        </p:txBody>
      </p:sp>
      <p:sp>
        <p:nvSpPr>
          <p:cNvPr id="29" name="TextovéPole 28"/>
          <p:cNvSpPr txBox="1"/>
          <p:nvPr/>
        </p:nvSpPr>
        <p:spPr>
          <a:xfrm>
            <a:off x="5366824" y="5551799"/>
            <a:ext cx="1588897" cy="1015663"/>
          </a:xfrm>
          <a:prstGeom prst="rect">
            <a:avLst/>
          </a:prstGeom>
          <a:noFill/>
        </p:spPr>
        <p:txBody>
          <a:bodyPr wrap="none" rtlCol="0">
            <a:spAutoFit/>
          </a:bodyPr>
          <a:lstStyle/>
          <a:p>
            <a:r>
              <a:rPr lang="cs-CZ" sz="6000" b="1" dirty="0" smtClean="0">
                <a:solidFill>
                  <a:srgbClr val="2DB61A"/>
                </a:solidFill>
              </a:rPr>
              <a:t>20-8</a:t>
            </a:r>
            <a:endParaRPr lang="cs-CZ" sz="6000" b="1" dirty="0">
              <a:solidFill>
                <a:srgbClr val="2DB61A"/>
              </a:solidFill>
            </a:endParaRPr>
          </a:p>
        </p:txBody>
      </p:sp>
      <p:sp>
        <p:nvSpPr>
          <p:cNvPr id="30" name="TextovéPole 29"/>
          <p:cNvSpPr txBox="1"/>
          <p:nvPr/>
        </p:nvSpPr>
        <p:spPr>
          <a:xfrm>
            <a:off x="5332130" y="241337"/>
            <a:ext cx="1588897" cy="1015663"/>
          </a:xfrm>
          <a:prstGeom prst="rect">
            <a:avLst/>
          </a:prstGeom>
          <a:noFill/>
        </p:spPr>
        <p:txBody>
          <a:bodyPr wrap="none" rtlCol="0">
            <a:spAutoFit/>
          </a:bodyPr>
          <a:lstStyle/>
          <a:p>
            <a:r>
              <a:rPr lang="cs-CZ" sz="6000" b="1" dirty="0" smtClean="0">
                <a:solidFill>
                  <a:srgbClr val="2DB61A"/>
                </a:solidFill>
              </a:rPr>
              <a:t>18-4</a:t>
            </a:r>
            <a:endParaRPr lang="cs-CZ" sz="6000" b="1" dirty="0">
              <a:solidFill>
                <a:srgbClr val="2DB61A"/>
              </a:solidFill>
            </a:endParaRPr>
          </a:p>
        </p:txBody>
      </p:sp>
      <p:sp>
        <p:nvSpPr>
          <p:cNvPr id="31" name="TextovéPole 30"/>
          <p:cNvSpPr txBox="1"/>
          <p:nvPr/>
        </p:nvSpPr>
        <p:spPr>
          <a:xfrm>
            <a:off x="5332131" y="3264406"/>
            <a:ext cx="1588897" cy="1015663"/>
          </a:xfrm>
          <a:prstGeom prst="rect">
            <a:avLst/>
          </a:prstGeom>
          <a:noFill/>
        </p:spPr>
        <p:txBody>
          <a:bodyPr wrap="none" rtlCol="0">
            <a:spAutoFit/>
          </a:bodyPr>
          <a:lstStyle/>
          <a:p>
            <a:r>
              <a:rPr lang="cs-CZ" sz="6000" b="1" dirty="0" smtClean="0">
                <a:solidFill>
                  <a:srgbClr val="2DB61A"/>
                </a:solidFill>
              </a:rPr>
              <a:t>18-2</a:t>
            </a:r>
            <a:endParaRPr lang="cs-CZ" sz="6000" b="1" dirty="0">
              <a:solidFill>
                <a:srgbClr val="2DB61A"/>
              </a:solidFill>
            </a:endParaRPr>
          </a:p>
        </p:txBody>
      </p:sp>
      <p:sp>
        <p:nvSpPr>
          <p:cNvPr id="32" name="Obdélník 31"/>
          <p:cNvSpPr/>
          <p:nvPr/>
        </p:nvSpPr>
        <p:spPr>
          <a:xfrm>
            <a:off x="5366824" y="1257000"/>
            <a:ext cx="1588897" cy="1015663"/>
          </a:xfrm>
          <a:prstGeom prst="rect">
            <a:avLst/>
          </a:prstGeom>
        </p:spPr>
        <p:txBody>
          <a:bodyPr wrap="none">
            <a:spAutoFit/>
          </a:bodyPr>
          <a:lstStyle/>
          <a:p>
            <a:r>
              <a:rPr lang="cs-CZ" sz="6000" b="1" dirty="0">
                <a:solidFill>
                  <a:srgbClr val="2DB61A"/>
                </a:solidFill>
              </a:rPr>
              <a:t>19-6</a:t>
            </a:r>
          </a:p>
        </p:txBody>
      </p:sp>
      <p:cxnSp>
        <p:nvCxnSpPr>
          <p:cNvPr id="3" name="Přímá spojnice 2"/>
          <p:cNvCxnSpPr/>
          <p:nvPr/>
        </p:nvCxnSpPr>
        <p:spPr>
          <a:xfrm>
            <a:off x="4644008" y="0"/>
            <a:ext cx="72008" cy="685800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xmlns="" val="42890930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95536" y="548680"/>
            <a:ext cx="6094104" cy="400110"/>
          </a:xfrm>
          <a:prstGeom prst="rect">
            <a:avLst/>
          </a:prstGeom>
          <a:noFill/>
        </p:spPr>
        <p:txBody>
          <a:bodyPr wrap="none" rtlCol="0">
            <a:spAutoFit/>
          </a:bodyPr>
          <a:lstStyle/>
          <a:p>
            <a:r>
              <a:rPr lang="cs-CZ" sz="2000" b="1" dirty="0" smtClean="0"/>
              <a:t>Počítej příklady. Konečný výsledek zkontroluj kliknutím.</a:t>
            </a:r>
            <a:endParaRPr lang="cs-CZ" sz="2000" b="1" dirty="0"/>
          </a:p>
        </p:txBody>
      </p:sp>
    </p:spTree>
    <p:extLst>
      <p:ext uri="{BB962C8B-B14F-4D97-AF65-F5344CB8AC3E}">
        <p14:creationId xmlns:p14="http://schemas.microsoft.com/office/powerpoint/2010/main" xmlns="" val="6969216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vál 3"/>
          <p:cNvSpPr/>
          <p:nvPr/>
        </p:nvSpPr>
        <p:spPr>
          <a:xfrm>
            <a:off x="1025450" y="885054"/>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9</a:t>
            </a:r>
            <a:endParaRPr lang="cs-CZ" sz="4800" b="1" dirty="0">
              <a:solidFill>
                <a:schemeClr val="tx1"/>
              </a:solidFill>
            </a:endParaRPr>
          </a:p>
        </p:txBody>
      </p:sp>
      <p:sp>
        <p:nvSpPr>
          <p:cNvPr id="5" name="Ovál 4"/>
          <p:cNvSpPr/>
          <p:nvPr/>
        </p:nvSpPr>
        <p:spPr>
          <a:xfrm>
            <a:off x="3679208" y="5670643"/>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5</a:t>
            </a:r>
            <a:endParaRPr lang="cs-CZ" sz="4800" b="1" dirty="0">
              <a:solidFill>
                <a:schemeClr val="tx1"/>
              </a:solidFill>
            </a:endParaRPr>
          </a:p>
        </p:txBody>
      </p:sp>
      <p:sp>
        <p:nvSpPr>
          <p:cNvPr id="6" name="Ovál 5"/>
          <p:cNvSpPr/>
          <p:nvPr/>
        </p:nvSpPr>
        <p:spPr>
          <a:xfrm>
            <a:off x="2417806" y="5685913"/>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7</a:t>
            </a:r>
            <a:endParaRPr lang="cs-CZ" sz="4800" b="1" dirty="0">
              <a:solidFill>
                <a:schemeClr val="tx1"/>
              </a:solidFill>
            </a:endParaRPr>
          </a:p>
        </p:txBody>
      </p:sp>
      <p:sp>
        <p:nvSpPr>
          <p:cNvPr id="7" name="Ovál 6"/>
          <p:cNvSpPr/>
          <p:nvPr/>
        </p:nvSpPr>
        <p:spPr>
          <a:xfrm>
            <a:off x="2555776" y="1079442"/>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3</a:t>
            </a:r>
            <a:endParaRPr lang="cs-CZ" sz="4800" b="1" dirty="0">
              <a:solidFill>
                <a:schemeClr val="tx1"/>
              </a:solidFill>
            </a:endParaRPr>
          </a:p>
        </p:txBody>
      </p:sp>
      <p:sp>
        <p:nvSpPr>
          <p:cNvPr id="9" name="Ovál 8"/>
          <p:cNvSpPr/>
          <p:nvPr/>
        </p:nvSpPr>
        <p:spPr>
          <a:xfrm>
            <a:off x="3360077" y="3593362"/>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5</a:t>
            </a:r>
            <a:endParaRPr lang="cs-CZ" sz="4800" b="1" dirty="0">
              <a:solidFill>
                <a:schemeClr val="tx1"/>
              </a:solidFill>
            </a:endParaRPr>
          </a:p>
        </p:txBody>
      </p:sp>
      <p:sp>
        <p:nvSpPr>
          <p:cNvPr id="10" name="Ovál 9"/>
          <p:cNvSpPr/>
          <p:nvPr/>
        </p:nvSpPr>
        <p:spPr>
          <a:xfrm>
            <a:off x="1949754" y="3933056"/>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4</a:t>
            </a:r>
            <a:endParaRPr lang="cs-CZ" sz="4800" b="1" dirty="0">
              <a:solidFill>
                <a:schemeClr val="tx1"/>
              </a:solidFill>
            </a:endParaRPr>
          </a:p>
        </p:txBody>
      </p:sp>
      <p:sp>
        <p:nvSpPr>
          <p:cNvPr id="11" name="Ovál 10"/>
          <p:cNvSpPr/>
          <p:nvPr/>
        </p:nvSpPr>
        <p:spPr>
          <a:xfrm>
            <a:off x="1187624" y="5517232"/>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8</a:t>
            </a:r>
            <a:endParaRPr lang="cs-CZ" sz="4800" b="1" dirty="0">
              <a:solidFill>
                <a:schemeClr val="tx1"/>
              </a:solidFill>
            </a:endParaRPr>
          </a:p>
        </p:txBody>
      </p:sp>
      <p:sp>
        <p:nvSpPr>
          <p:cNvPr id="12" name="Ovál 11"/>
          <p:cNvSpPr/>
          <p:nvPr/>
        </p:nvSpPr>
        <p:spPr>
          <a:xfrm>
            <a:off x="719572" y="4267483"/>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6</a:t>
            </a:r>
            <a:endParaRPr lang="cs-CZ" sz="4800" b="1" dirty="0">
              <a:solidFill>
                <a:schemeClr val="tx1"/>
              </a:solidFill>
            </a:endParaRPr>
          </a:p>
        </p:txBody>
      </p:sp>
      <p:sp>
        <p:nvSpPr>
          <p:cNvPr id="14" name="Ovál 13"/>
          <p:cNvSpPr/>
          <p:nvPr/>
        </p:nvSpPr>
        <p:spPr>
          <a:xfrm>
            <a:off x="3923928" y="1270776"/>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7</a:t>
            </a:r>
            <a:endParaRPr lang="cs-CZ" sz="4800" b="1" dirty="0">
              <a:solidFill>
                <a:schemeClr val="tx1"/>
              </a:solidFill>
            </a:endParaRPr>
          </a:p>
        </p:txBody>
      </p:sp>
      <p:sp>
        <p:nvSpPr>
          <p:cNvPr id="15" name="Ovál 14"/>
          <p:cNvSpPr/>
          <p:nvPr/>
        </p:nvSpPr>
        <p:spPr>
          <a:xfrm>
            <a:off x="5184068" y="1929117"/>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8</a:t>
            </a:r>
            <a:endParaRPr lang="cs-CZ" sz="4800" b="1" dirty="0">
              <a:solidFill>
                <a:schemeClr val="tx1"/>
              </a:solidFill>
            </a:endParaRPr>
          </a:p>
        </p:txBody>
      </p:sp>
      <p:sp>
        <p:nvSpPr>
          <p:cNvPr id="16" name="Ovál 15"/>
          <p:cNvSpPr/>
          <p:nvPr/>
        </p:nvSpPr>
        <p:spPr>
          <a:xfrm>
            <a:off x="4716016" y="3212976"/>
            <a:ext cx="936104" cy="936104"/>
          </a:xfrm>
          <a:prstGeom prst="ellipse">
            <a:avLst/>
          </a:prstGeom>
          <a:solidFill>
            <a:srgbClr val="FFFF00"/>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b="1" dirty="0" smtClean="0">
                <a:solidFill>
                  <a:schemeClr val="tx1"/>
                </a:solidFill>
              </a:rPr>
              <a:t>9</a:t>
            </a:r>
            <a:endParaRPr lang="cs-CZ" sz="4800" b="1" dirty="0">
              <a:solidFill>
                <a:schemeClr val="tx1"/>
              </a:solidFill>
            </a:endParaRPr>
          </a:p>
        </p:txBody>
      </p:sp>
      <p:sp>
        <p:nvSpPr>
          <p:cNvPr id="18" name="TextovéPole 17"/>
          <p:cNvSpPr txBox="1"/>
          <p:nvPr/>
        </p:nvSpPr>
        <p:spPr>
          <a:xfrm>
            <a:off x="3186" y="1112193"/>
            <a:ext cx="963982" cy="461665"/>
          </a:xfrm>
          <a:prstGeom prst="rect">
            <a:avLst/>
          </a:prstGeom>
          <a:noFill/>
        </p:spPr>
        <p:txBody>
          <a:bodyPr wrap="none" rtlCol="0">
            <a:spAutoFit/>
          </a:bodyPr>
          <a:lstStyle/>
          <a:p>
            <a:r>
              <a:rPr lang="cs-CZ" sz="2400" b="1" dirty="0" smtClean="0">
                <a:solidFill>
                  <a:srgbClr val="FF0000"/>
                </a:solidFill>
              </a:rPr>
              <a:t>START</a:t>
            </a:r>
            <a:endParaRPr lang="cs-CZ" sz="2400" b="1" dirty="0">
              <a:solidFill>
                <a:srgbClr val="FF0000"/>
              </a:solidFill>
            </a:endParaRPr>
          </a:p>
        </p:txBody>
      </p:sp>
      <p:sp>
        <p:nvSpPr>
          <p:cNvPr id="19" name="TextovéPole 18"/>
          <p:cNvSpPr txBox="1"/>
          <p:nvPr/>
        </p:nvSpPr>
        <p:spPr>
          <a:xfrm>
            <a:off x="2009108" y="1213301"/>
            <a:ext cx="490840" cy="830997"/>
          </a:xfrm>
          <a:prstGeom prst="rect">
            <a:avLst/>
          </a:prstGeom>
          <a:noFill/>
        </p:spPr>
        <p:txBody>
          <a:bodyPr wrap="none" rtlCol="0">
            <a:spAutoFit/>
          </a:bodyPr>
          <a:lstStyle/>
          <a:p>
            <a:r>
              <a:rPr lang="cs-CZ" sz="4800" b="1" dirty="0" smtClean="0"/>
              <a:t>+</a:t>
            </a:r>
            <a:endParaRPr lang="cs-CZ" sz="4800" b="1" dirty="0"/>
          </a:p>
        </p:txBody>
      </p:sp>
      <p:sp>
        <p:nvSpPr>
          <p:cNvPr id="20" name="TextovéPole 19"/>
          <p:cNvSpPr txBox="1"/>
          <p:nvPr/>
        </p:nvSpPr>
        <p:spPr>
          <a:xfrm>
            <a:off x="3550390" y="1302727"/>
            <a:ext cx="373820" cy="830997"/>
          </a:xfrm>
          <a:prstGeom prst="rect">
            <a:avLst/>
          </a:prstGeom>
          <a:noFill/>
        </p:spPr>
        <p:txBody>
          <a:bodyPr wrap="none" rtlCol="0">
            <a:spAutoFit/>
          </a:bodyPr>
          <a:lstStyle/>
          <a:p>
            <a:r>
              <a:rPr lang="cs-CZ" sz="4800" b="1" dirty="0" smtClean="0"/>
              <a:t>-</a:t>
            </a:r>
            <a:endParaRPr lang="cs-CZ" sz="4800" b="1" dirty="0"/>
          </a:p>
        </p:txBody>
      </p:sp>
      <p:sp>
        <p:nvSpPr>
          <p:cNvPr id="21" name="TextovéPole 20"/>
          <p:cNvSpPr txBox="1"/>
          <p:nvPr/>
        </p:nvSpPr>
        <p:spPr>
          <a:xfrm>
            <a:off x="4813290" y="1763252"/>
            <a:ext cx="490840" cy="830997"/>
          </a:xfrm>
          <a:prstGeom prst="rect">
            <a:avLst/>
          </a:prstGeom>
          <a:noFill/>
        </p:spPr>
        <p:txBody>
          <a:bodyPr wrap="none" rtlCol="0">
            <a:spAutoFit/>
          </a:bodyPr>
          <a:lstStyle/>
          <a:p>
            <a:r>
              <a:rPr lang="cs-CZ" sz="4800" b="1" dirty="0" smtClean="0"/>
              <a:t>+</a:t>
            </a:r>
            <a:endParaRPr lang="cs-CZ" sz="4800" b="1" dirty="0"/>
          </a:p>
        </p:txBody>
      </p:sp>
      <p:sp>
        <p:nvSpPr>
          <p:cNvPr id="22" name="TextovéPole 21"/>
          <p:cNvSpPr txBox="1"/>
          <p:nvPr/>
        </p:nvSpPr>
        <p:spPr>
          <a:xfrm>
            <a:off x="5364088" y="2734518"/>
            <a:ext cx="373820" cy="830997"/>
          </a:xfrm>
          <a:prstGeom prst="rect">
            <a:avLst/>
          </a:prstGeom>
          <a:noFill/>
        </p:spPr>
        <p:txBody>
          <a:bodyPr wrap="none" rtlCol="0">
            <a:spAutoFit/>
          </a:bodyPr>
          <a:lstStyle/>
          <a:p>
            <a:r>
              <a:rPr lang="cs-CZ" sz="4800" b="1" dirty="0" smtClean="0"/>
              <a:t>-</a:t>
            </a:r>
            <a:endParaRPr lang="cs-CZ" sz="4800" b="1" dirty="0"/>
          </a:p>
        </p:txBody>
      </p:sp>
      <p:sp>
        <p:nvSpPr>
          <p:cNvPr id="23" name="TextovéPole 22"/>
          <p:cNvSpPr txBox="1"/>
          <p:nvPr/>
        </p:nvSpPr>
        <p:spPr>
          <a:xfrm>
            <a:off x="4318808" y="3593362"/>
            <a:ext cx="490840" cy="830997"/>
          </a:xfrm>
          <a:prstGeom prst="rect">
            <a:avLst/>
          </a:prstGeom>
          <a:noFill/>
        </p:spPr>
        <p:txBody>
          <a:bodyPr wrap="none" rtlCol="0">
            <a:spAutoFit/>
          </a:bodyPr>
          <a:lstStyle/>
          <a:p>
            <a:r>
              <a:rPr lang="cs-CZ" sz="4800" b="1" dirty="0" smtClean="0"/>
              <a:t>+</a:t>
            </a:r>
            <a:endParaRPr lang="cs-CZ" sz="4800" b="1" dirty="0"/>
          </a:p>
        </p:txBody>
      </p:sp>
      <p:sp>
        <p:nvSpPr>
          <p:cNvPr id="24" name="TextovéPole 23"/>
          <p:cNvSpPr txBox="1"/>
          <p:nvPr/>
        </p:nvSpPr>
        <p:spPr>
          <a:xfrm>
            <a:off x="2980090" y="3862004"/>
            <a:ext cx="373820" cy="830997"/>
          </a:xfrm>
          <a:prstGeom prst="rect">
            <a:avLst/>
          </a:prstGeom>
          <a:noFill/>
        </p:spPr>
        <p:txBody>
          <a:bodyPr wrap="none" rtlCol="0">
            <a:spAutoFit/>
          </a:bodyPr>
          <a:lstStyle/>
          <a:p>
            <a:r>
              <a:rPr lang="cs-CZ" sz="4800" b="1" dirty="0" smtClean="0"/>
              <a:t>-</a:t>
            </a:r>
            <a:endParaRPr lang="cs-CZ" sz="4800" b="1" dirty="0"/>
          </a:p>
        </p:txBody>
      </p:sp>
      <p:sp>
        <p:nvSpPr>
          <p:cNvPr id="25" name="TextovéPole 24"/>
          <p:cNvSpPr txBox="1"/>
          <p:nvPr/>
        </p:nvSpPr>
        <p:spPr>
          <a:xfrm>
            <a:off x="1555001" y="4267483"/>
            <a:ext cx="598852" cy="830997"/>
          </a:xfrm>
          <a:prstGeom prst="rect">
            <a:avLst/>
          </a:prstGeom>
          <a:noFill/>
        </p:spPr>
        <p:txBody>
          <a:bodyPr wrap="square" rtlCol="0">
            <a:spAutoFit/>
          </a:bodyPr>
          <a:lstStyle/>
          <a:p>
            <a:r>
              <a:rPr lang="cs-CZ" sz="4800" b="1" dirty="0" smtClean="0"/>
              <a:t>+</a:t>
            </a:r>
            <a:endParaRPr lang="cs-CZ" sz="4800" b="1" dirty="0"/>
          </a:p>
        </p:txBody>
      </p:sp>
      <p:sp>
        <p:nvSpPr>
          <p:cNvPr id="26" name="TextovéPole 25"/>
          <p:cNvSpPr txBox="1"/>
          <p:nvPr/>
        </p:nvSpPr>
        <p:spPr>
          <a:xfrm>
            <a:off x="822942" y="5098480"/>
            <a:ext cx="373820" cy="830997"/>
          </a:xfrm>
          <a:prstGeom prst="rect">
            <a:avLst/>
          </a:prstGeom>
          <a:noFill/>
        </p:spPr>
        <p:txBody>
          <a:bodyPr wrap="none" rtlCol="0">
            <a:spAutoFit/>
          </a:bodyPr>
          <a:lstStyle/>
          <a:p>
            <a:r>
              <a:rPr lang="cs-CZ" sz="4800" b="1" dirty="0" smtClean="0"/>
              <a:t>-</a:t>
            </a:r>
            <a:endParaRPr lang="cs-CZ" sz="4800" b="1" dirty="0"/>
          </a:p>
        </p:txBody>
      </p:sp>
      <p:sp>
        <p:nvSpPr>
          <p:cNvPr id="27" name="TextovéPole 26"/>
          <p:cNvSpPr txBox="1"/>
          <p:nvPr/>
        </p:nvSpPr>
        <p:spPr>
          <a:xfrm>
            <a:off x="2064936" y="5738466"/>
            <a:ext cx="490840" cy="830997"/>
          </a:xfrm>
          <a:prstGeom prst="rect">
            <a:avLst/>
          </a:prstGeom>
          <a:noFill/>
        </p:spPr>
        <p:txBody>
          <a:bodyPr wrap="none" rtlCol="0">
            <a:spAutoFit/>
          </a:bodyPr>
          <a:lstStyle/>
          <a:p>
            <a:r>
              <a:rPr lang="cs-CZ" sz="4800" b="1" dirty="0" smtClean="0"/>
              <a:t>+</a:t>
            </a:r>
            <a:endParaRPr lang="cs-CZ" sz="4800" b="1" dirty="0"/>
          </a:p>
        </p:txBody>
      </p:sp>
      <p:sp>
        <p:nvSpPr>
          <p:cNvPr id="28" name="TextovéPole 27"/>
          <p:cNvSpPr txBox="1"/>
          <p:nvPr/>
        </p:nvSpPr>
        <p:spPr>
          <a:xfrm>
            <a:off x="3271348" y="5929477"/>
            <a:ext cx="815720" cy="830997"/>
          </a:xfrm>
          <a:prstGeom prst="rect">
            <a:avLst/>
          </a:prstGeom>
          <a:noFill/>
        </p:spPr>
        <p:txBody>
          <a:bodyPr wrap="square" rtlCol="0">
            <a:spAutoFit/>
          </a:bodyPr>
          <a:lstStyle/>
          <a:p>
            <a:r>
              <a:rPr lang="cs-CZ" sz="4800" b="1" dirty="0" smtClean="0"/>
              <a:t>+</a:t>
            </a:r>
            <a:endParaRPr lang="cs-CZ" sz="4800" b="1" dirty="0"/>
          </a:p>
        </p:txBody>
      </p:sp>
      <p:sp>
        <p:nvSpPr>
          <p:cNvPr id="29" name="TextovéPole 28"/>
          <p:cNvSpPr txBox="1"/>
          <p:nvPr/>
        </p:nvSpPr>
        <p:spPr>
          <a:xfrm>
            <a:off x="4716016" y="5698687"/>
            <a:ext cx="529312" cy="923330"/>
          </a:xfrm>
          <a:prstGeom prst="rect">
            <a:avLst/>
          </a:prstGeom>
          <a:noFill/>
        </p:spPr>
        <p:txBody>
          <a:bodyPr wrap="none" rtlCol="0">
            <a:spAutoFit/>
          </a:bodyPr>
          <a:lstStyle/>
          <a:p>
            <a:r>
              <a:rPr lang="cs-CZ" sz="5400" b="1" dirty="0" smtClean="0"/>
              <a:t>=</a:t>
            </a:r>
            <a:endParaRPr lang="cs-CZ" sz="5400" b="1" dirty="0"/>
          </a:p>
        </p:txBody>
      </p:sp>
      <p:sp>
        <p:nvSpPr>
          <p:cNvPr id="30" name="TextovéPole 29"/>
          <p:cNvSpPr txBox="1"/>
          <p:nvPr/>
        </p:nvSpPr>
        <p:spPr>
          <a:xfrm>
            <a:off x="7520885" y="517434"/>
            <a:ext cx="755335" cy="769441"/>
          </a:xfrm>
          <a:prstGeom prst="rect">
            <a:avLst/>
          </a:prstGeom>
          <a:noFill/>
        </p:spPr>
        <p:txBody>
          <a:bodyPr wrap="none" rtlCol="0">
            <a:spAutoFit/>
          </a:bodyPr>
          <a:lstStyle/>
          <a:p>
            <a:r>
              <a:rPr lang="cs-CZ" sz="4400" b="1" dirty="0" smtClean="0">
                <a:solidFill>
                  <a:srgbClr val="FF0000"/>
                </a:solidFill>
              </a:rPr>
              <a:t>10</a:t>
            </a:r>
            <a:endParaRPr lang="cs-CZ" sz="4400" b="1" dirty="0">
              <a:solidFill>
                <a:srgbClr val="FF0000"/>
              </a:solidFill>
            </a:endParaRPr>
          </a:p>
        </p:txBody>
      </p:sp>
      <p:sp>
        <p:nvSpPr>
          <p:cNvPr id="31" name="TextovéPole 30"/>
          <p:cNvSpPr txBox="1"/>
          <p:nvPr/>
        </p:nvSpPr>
        <p:spPr>
          <a:xfrm>
            <a:off x="7594474" y="1573858"/>
            <a:ext cx="755335" cy="769441"/>
          </a:xfrm>
          <a:prstGeom prst="rect">
            <a:avLst/>
          </a:prstGeom>
          <a:noFill/>
        </p:spPr>
        <p:txBody>
          <a:bodyPr wrap="none" rtlCol="0">
            <a:spAutoFit/>
          </a:bodyPr>
          <a:lstStyle/>
          <a:p>
            <a:r>
              <a:rPr lang="cs-CZ" sz="4400" b="1" dirty="0" smtClean="0">
                <a:solidFill>
                  <a:srgbClr val="FF0000"/>
                </a:solidFill>
              </a:rPr>
              <a:t>15</a:t>
            </a:r>
            <a:endParaRPr lang="cs-CZ" sz="4400" b="1" dirty="0">
              <a:solidFill>
                <a:srgbClr val="FF0000"/>
              </a:solidFill>
            </a:endParaRPr>
          </a:p>
        </p:txBody>
      </p:sp>
      <p:sp>
        <p:nvSpPr>
          <p:cNvPr id="32" name="TextovéPole 31"/>
          <p:cNvSpPr txBox="1"/>
          <p:nvPr/>
        </p:nvSpPr>
        <p:spPr>
          <a:xfrm>
            <a:off x="7580057" y="2911587"/>
            <a:ext cx="755335" cy="769441"/>
          </a:xfrm>
          <a:prstGeom prst="rect">
            <a:avLst/>
          </a:prstGeom>
          <a:noFill/>
        </p:spPr>
        <p:txBody>
          <a:bodyPr wrap="none" rtlCol="0">
            <a:spAutoFit/>
          </a:bodyPr>
          <a:lstStyle/>
          <a:p>
            <a:r>
              <a:rPr lang="cs-CZ" sz="4400" b="1" dirty="0" smtClean="0">
                <a:solidFill>
                  <a:srgbClr val="FF0000"/>
                </a:solidFill>
              </a:rPr>
              <a:t>16</a:t>
            </a:r>
            <a:endParaRPr lang="cs-CZ" sz="4400" b="1" dirty="0">
              <a:solidFill>
                <a:srgbClr val="FF0000"/>
              </a:solidFill>
            </a:endParaRPr>
          </a:p>
        </p:txBody>
      </p:sp>
      <p:sp>
        <p:nvSpPr>
          <p:cNvPr id="33" name="TextovéPole 32"/>
          <p:cNvSpPr txBox="1"/>
          <p:nvPr/>
        </p:nvSpPr>
        <p:spPr>
          <a:xfrm>
            <a:off x="7580056" y="3990945"/>
            <a:ext cx="755335" cy="769441"/>
          </a:xfrm>
          <a:prstGeom prst="rect">
            <a:avLst/>
          </a:prstGeom>
          <a:noFill/>
        </p:spPr>
        <p:txBody>
          <a:bodyPr wrap="none" rtlCol="0">
            <a:spAutoFit/>
          </a:bodyPr>
          <a:lstStyle/>
          <a:p>
            <a:r>
              <a:rPr lang="cs-CZ" sz="4400" b="1" dirty="0" smtClean="0">
                <a:solidFill>
                  <a:srgbClr val="FF0000"/>
                </a:solidFill>
              </a:rPr>
              <a:t>20</a:t>
            </a:r>
            <a:endParaRPr lang="cs-CZ" sz="4400" b="1" dirty="0">
              <a:solidFill>
                <a:srgbClr val="FF0000"/>
              </a:solidFill>
            </a:endParaRPr>
          </a:p>
        </p:txBody>
      </p:sp>
      <p:sp>
        <p:nvSpPr>
          <p:cNvPr id="34" name="TextovéPole 33"/>
          <p:cNvSpPr txBox="1"/>
          <p:nvPr/>
        </p:nvSpPr>
        <p:spPr>
          <a:xfrm>
            <a:off x="7898553" y="5359404"/>
            <a:ext cx="470000" cy="769441"/>
          </a:xfrm>
          <a:prstGeom prst="rect">
            <a:avLst/>
          </a:prstGeom>
          <a:noFill/>
        </p:spPr>
        <p:txBody>
          <a:bodyPr wrap="none" rtlCol="0">
            <a:spAutoFit/>
          </a:bodyPr>
          <a:lstStyle/>
          <a:p>
            <a:r>
              <a:rPr lang="cs-CZ" sz="4400" b="1" dirty="0" smtClean="0">
                <a:solidFill>
                  <a:srgbClr val="FF0000"/>
                </a:solidFill>
              </a:rPr>
              <a:t>8</a:t>
            </a:r>
            <a:endParaRPr lang="cs-CZ" sz="4400" b="1" dirty="0">
              <a:solidFill>
                <a:srgbClr val="FF0000"/>
              </a:solidFill>
            </a:endParaRPr>
          </a:p>
        </p:txBody>
      </p:sp>
    </p:spTree>
    <p:extLst>
      <p:ext uri="{BB962C8B-B14F-4D97-AF65-F5344CB8AC3E}">
        <p14:creationId xmlns:p14="http://schemas.microsoft.com/office/powerpoint/2010/main" xmlns="" val="29110217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1"/>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5E-6 1.4018E-6 L -0.26164 0.61323 " pathEditMode="relative" rAng="0" ptsTypes="AA">
                                      <p:cBhvr>
                                        <p:cTn id="6" dur="2000" fill="hold"/>
                                        <p:tgtEl>
                                          <p:spTgt spid="31"/>
                                        </p:tgtEl>
                                        <p:attrNameLst>
                                          <p:attrName>ppt_x</p:attrName>
                                          <p:attrName>ppt_y</p:attrName>
                                        </p:attrNameLst>
                                      </p:cBhvr>
                                      <p:rCtr x="-13090" y="30650"/>
                                    </p:animMotion>
                                  </p:childTnLst>
                                </p:cTn>
                              </p:par>
                            </p:childTnLst>
                          </p:cTn>
                        </p:par>
                      </p:childTnLst>
                    </p:cTn>
                  </p:par>
                </p:childTnLst>
              </p:cTn>
              <p:nextCondLst>
                <p:cond evt="onClick" delay="0">
                  <p:tgtEl>
                    <p:spTgt spid="31"/>
                  </p:tgtEl>
                </p:cond>
              </p:nextCondLst>
            </p:seq>
            <p:seq concurrent="1" nextAc="seek">
              <p:cTn id="7" restart="whenNotActive" fill="hold" evtFilter="cancelBubble" nodeType="interactiveSeq">
                <p:stCondLst>
                  <p:cond evt="onClick" delay="0">
                    <p:tgtEl>
                      <p:spTgt spid="30"/>
                    </p:tgtEl>
                  </p:cond>
                </p:stCondLst>
                <p:endSync evt="end" delay="0">
                  <p:rtn val="all"/>
                </p:endSync>
                <p:childTnLst>
                  <p:par>
                    <p:cTn id="8" fill="hold">
                      <p:stCondLst>
                        <p:cond delay="0"/>
                      </p:stCondLst>
                      <p:childTnLst>
                        <p:par>
                          <p:cTn id="9" fill="hold">
                            <p:stCondLst>
                              <p:cond delay="0"/>
                            </p:stCondLst>
                            <p:childTnLst>
                              <p:par>
                                <p:cTn id="10" presetID="8" presetClass="emph" presetSubtype="0" fill="hold" grpId="0" nodeType="clickEffect">
                                  <p:stCondLst>
                                    <p:cond delay="0"/>
                                  </p:stCondLst>
                                  <p:childTnLst>
                                    <p:animRot by="21600000">
                                      <p:cBhvr>
                                        <p:cTn id="11" dur="2000" fill="hold"/>
                                        <p:tgtEl>
                                          <p:spTgt spid="30"/>
                                        </p:tgtEl>
                                        <p:attrNameLst>
                                          <p:attrName>r</p:attrName>
                                        </p:attrNameLst>
                                      </p:cBhvr>
                                    </p:animRot>
                                  </p:childTnLst>
                                </p:cTn>
                              </p:par>
                            </p:childTnLst>
                          </p:cTn>
                        </p:par>
                      </p:childTnLst>
                    </p:cTn>
                  </p:par>
                </p:childTnLst>
              </p:cTn>
              <p:nextCondLst>
                <p:cond evt="onClick" delay="0">
                  <p:tgtEl>
                    <p:spTgt spid="30"/>
                  </p:tgtEl>
                </p:cond>
              </p:nextCondLst>
            </p:seq>
            <p:seq concurrent="1" nextAc="seek">
              <p:cTn id="12" restart="whenNotActive" fill="hold" evtFilter="cancelBubble" nodeType="interactiveSeq">
                <p:stCondLst>
                  <p:cond evt="onClick" delay="0">
                    <p:tgtEl>
                      <p:spTgt spid="32"/>
                    </p:tgtEl>
                  </p:cond>
                </p:stCondLst>
                <p:endSync evt="end" delay="0">
                  <p:rtn val="all"/>
                </p:endSync>
                <p:childTnLst>
                  <p:par>
                    <p:cTn id="13" fill="hold">
                      <p:stCondLst>
                        <p:cond delay="0"/>
                      </p:stCondLst>
                      <p:childTnLst>
                        <p:par>
                          <p:cTn id="14" fill="hold">
                            <p:stCondLst>
                              <p:cond delay="0"/>
                            </p:stCondLst>
                            <p:childTnLst>
                              <p:par>
                                <p:cTn id="15" presetID="8" presetClass="emph" presetSubtype="0" fill="hold" grpId="0" nodeType="clickEffect">
                                  <p:stCondLst>
                                    <p:cond delay="0"/>
                                  </p:stCondLst>
                                  <p:childTnLst>
                                    <p:animRot by="21600000">
                                      <p:cBhvr>
                                        <p:cTn id="16" dur="2000" fill="hold"/>
                                        <p:tgtEl>
                                          <p:spTgt spid="32"/>
                                        </p:tgtEl>
                                        <p:attrNameLst>
                                          <p:attrName>r</p:attrName>
                                        </p:attrNameLst>
                                      </p:cBhvr>
                                    </p:animRot>
                                  </p:childTnLst>
                                </p:cTn>
                              </p:par>
                            </p:childTnLst>
                          </p:cTn>
                        </p:par>
                      </p:childTnLst>
                    </p:cTn>
                  </p:par>
                </p:childTnLst>
              </p:cTn>
              <p:nextCondLst>
                <p:cond evt="onClick" delay="0">
                  <p:tgtEl>
                    <p:spTgt spid="32"/>
                  </p:tgtEl>
                </p:cond>
              </p:nextCondLst>
            </p:seq>
            <p:seq concurrent="1" nextAc="seek">
              <p:cTn id="17" restart="whenNotActive" fill="hold" evtFilter="cancelBubble" nodeType="interactiveSeq">
                <p:stCondLst>
                  <p:cond evt="onClick" delay="0">
                    <p:tgtEl>
                      <p:spTgt spid="33"/>
                    </p:tgtEl>
                  </p:cond>
                </p:stCondLst>
                <p:endSync evt="end" delay="0">
                  <p:rtn val="all"/>
                </p:endSync>
                <p:childTnLst>
                  <p:par>
                    <p:cTn id="18" fill="hold">
                      <p:stCondLst>
                        <p:cond delay="0"/>
                      </p:stCondLst>
                      <p:childTnLst>
                        <p:par>
                          <p:cTn id="19" fill="hold">
                            <p:stCondLst>
                              <p:cond delay="0"/>
                            </p:stCondLst>
                            <p:childTnLst>
                              <p:par>
                                <p:cTn id="20" presetID="8" presetClass="emph" presetSubtype="0" fill="hold" grpId="0" nodeType="clickEffect">
                                  <p:stCondLst>
                                    <p:cond delay="0"/>
                                  </p:stCondLst>
                                  <p:childTnLst>
                                    <p:animRot by="21600000">
                                      <p:cBhvr>
                                        <p:cTn id="21" dur="2000" fill="hold"/>
                                        <p:tgtEl>
                                          <p:spTgt spid="33"/>
                                        </p:tgtEl>
                                        <p:attrNameLst>
                                          <p:attrName>r</p:attrName>
                                        </p:attrNameLst>
                                      </p:cBhvr>
                                    </p:animRot>
                                  </p:childTnLst>
                                </p:cTn>
                              </p:par>
                            </p:childTnLst>
                          </p:cTn>
                        </p:par>
                      </p:childTnLst>
                    </p:cTn>
                  </p:par>
                </p:childTnLst>
              </p:cTn>
              <p:nextCondLst>
                <p:cond evt="onClick" delay="0">
                  <p:tgtEl>
                    <p:spTgt spid="33"/>
                  </p:tgtEl>
                </p:cond>
              </p:nextCondLst>
            </p:seq>
            <p:seq concurrent="1" nextAc="seek">
              <p:cTn id="22" restart="whenNotActive" fill="hold" evtFilter="cancelBubble" nodeType="interactiveSeq">
                <p:stCondLst>
                  <p:cond evt="onClick" delay="0">
                    <p:tgtEl>
                      <p:spTgt spid="34"/>
                    </p:tgtEl>
                  </p:cond>
                </p:stCondLst>
                <p:endSync evt="end" delay="0">
                  <p:rtn val="all"/>
                </p:endSync>
                <p:childTnLst>
                  <p:par>
                    <p:cTn id="23" fill="hold">
                      <p:stCondLst>
                        <p:cond delay="0"/>
                      </p:stCondLst>
                      <p:childTnLst>
                        <p:par>
                          <p:cTn id="24" fill="hold">
                            <p:stCondLst>
                              <p:cond delay="0"/>
                            </p:stCondLst>
                            <p:childTnLst>
                              <p:par>
                                <p:cTn id="25" presetID="8" presetClass="emph" presetSubtype="0" fill="hold" grpId="0" nodeType="clickEffect">
                                  <p:stCondLst>
                                    <p:cond delay="0"/>
                                  </p:stCondLst>
                                  <p:childTnLst>
                                    <p:animRot by="21600000">
                                      <p:cBhvr>
                                        <p:cTn id="26" dur="2000" fill="hold"/>
                                        <p:tgtEl>
                                          <p:spTgt spid="34"/>
                                        </p:tgtEl>
                                        <p:attrNameLst>
                                          <p:attrName>r</p:attrName>
                                        </p:attrNameLst>
                                      </p:cBhvr>
                                    </p:animRot>
                                  </p:childTnLst>
                                </p:cTn>
                              </p:par>
                            </p:childTnLst>
                          </p:cTn>
                        </p:par>
                      </p:childTnLst>
                    </p:cTn>
                  </p:par>
                </p:childTnLst>
              </p:cTn>
              <p:nextCondLst>
                <p:cond evt="onClick" delay="0">
                  <p:tgtEl>
                    <p:spTgt spid="34"/>
                  </p:tgtEl>
                </p:cond>
              </p:nextCondLst>
            </p:seq>
          </p:childTnLst>
        </p:cTn>
      </p:par>
    </p:tnLst>
    <p:bldLst>
      <p:bldP spid="30" grpId="0"/>
      <p:bldP spid="31" grpId="0"/>
      <p:bldP spid="32" grpId="0"/>
      <p:bldP spid="33" grpId="0"/>
      <p:bldP spid="3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46133"/>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6" name="TextovéPole 75"/>
          <p:cNvSpPr txBox="1"/>
          <p:nvPr/>
        </p:nvSpPr>
        <p:spPr>
          <a:xfrm>
            <a:off x="103207" y="188640"/>
            <a:ext cx="8248477" cy="830997"/>
          </a:xfrm>
          <a:prstGeom prst="rect">
            <a:avLst/>
          </a:prstGeom>
          <a:noFill/>
        </p:spPr>
        <p:txBody>
          <a:bodyPr wrap="none" rtlCol="0">
            <a:spAutoFit/>
          </a:bodyPr>
          <a:lstStyle/>
          <a:p>
            <a:r>
              <a:rPr lang="cs-CZ" sz="2400" b="1" dirty="0" smtClean="0">
                <a:solidFill>
                  <a:srgbClr val="FF0000"/>
                </a:solidFill>
              </a:rPr>
              <a:t>Na zahradě si hrálo 11 pejsků. 8 pejsků si šlo lehnout do boudy.</a:t>
            </a:r>
          </a:p>
          <a:p>
            <a:r>
              <a:rPr lang="cs-CZ" sz="2400" b="1" dirty="0" smtClean="0">
                <a:solidFill>
                  <a:srgbClr val="FF0000"/>
                </a:solidFill>
              </a:rPr>
              <a:t>Kolik pejsků zůstalo na zahradě?</a:t>
            </a:r>
            <a:endParaRPr lang="cs-CZ" sz="2400" b="1" dirty="0">
              <a:solidFill>
                <a:srgbClr val="FF0000"/>
              </a:solidFill>
            </a:endParaRPr>
          </a:p>
        </p:txBody>
      </p:sp>
      <p:sp>
        <p:nvSpPr>
          <p:cNvPr id="77" name="TextovéPole 76"/>
          <p:cNvSpPr txBox="1"/>
          <p:nvPr/>
        </p:nvSpPr>
        <p:spPr>
          <a:xfrm>
            <a:off x="163149" y="1554016"/>
            <a:ext cx="1337226" cy="461665"/>
          </a:xfrm>
          <a:prstGeom prst="rect">
            <a:avLst/>
          </a:prstGeom>
          <a:noFill/>
        </p:spPr>
        <p:txBody>
          <a:bodyPr wrap="none" rtlCol="0">
            <a:spAutoFit/>
          </a:bodyPr>
          <a:lstStyle/>
          <a:p>
            <a:r>
              <a:rPr lang="cs-CZ" sz="2400" b="1" dirty="0" smtClean="0">
                <a:solidFill>
                  <a:srgbClr val="FF0000"/>
                </a:solidFill>
              </a:rPr>
              <a:t>V boudě:</a:t>
            </a:r>
            <a:endParaRPr lang="cs-CZ" sz="2400" b="1" dirty="0">
              <a:solidFill>
                <a:srgbClr val="FF0000"/>
              </a:solidFill>
            </a:endParaRPr>
          </a:p>
        </p:txBody>
      </p:sp>
      <p:sp>
        <p:nvSpPr>
          <p:cNvPr id="78" name="TextovéPole 77"/>
          <p:cNvSpPr txBox="1"/>
          <p:nvPr/>
        </p:nvSpPr>
        <p:spPr>
          <a:xfrm>
            <a:off x="138273" y="2975036"/>
            <a:ext cx="1162498" cy="461665"/>
          </a:xfrm>
          <a:prstGeom prst="rect">
            <a:avLst/>
          </a:prstGeom>
          <a:noFill/>
        </p:spPr>
        <p:txBody>
          <a:bodyPr wrap="none" rtlCol="0">
            <a:spAutoFit/>
          </a:bodyPr>
          <a:lstStyle/>
          <a:p>
            <a:r>
              <a:rPr lang="cs-CZ" sz="2400" b="1" dirty="0" smtClean="0">
                <a:solidFill>
                  <a:srgbClr val="FF0000"/>
                </a:solidFill>
              </a:rPr>
              <a:t>Odešlo:</a:t>
            </a:r>
            <a:endParaRPr lang="cs-CZ" sz="2400" b="1" dirty="0">
              <a:solidFill>
                <a:srgbClr val="FF0000"/>
              </a:solidFill>
            </a:endParaRPr>
          </a:p>
        </p:txBody>
      </p:sp>
      <p:sp>
        <p:nvSpPr>
          <p:cNvPr id="79" name="TextovéPole 78"/>
          <p:cNvSpPr txBox="1"/>
          <p:nvPr/>
        </p:nvSpPr>
        <p:spPr>
          <a:xfrm>
            <a:off x="62540" y="6039871"/>
            <a:ext cx="1867947" cy="461665"/>
          </a:xfrm>
          <a:prstGeom prst="rect">
            <a:avLst/>
          </a:prstGeom>
          <a:noFill/>
        </p:spPr>
        <p:txBody>
          <a:bodyPr wrap="none" rtlCol="0">
            <a:spAutoFit/>
          </a:bodyPr>
          <a:lstStyle/>
          <a:p>
            <a:r>
              <a:rPr lang="cs-CZ" sz="2400" b="1" dirty="0" smtClean="0"/>
              <a:t>Zapiš příklad</a:t>
            </a:r>
            <a:r>
              <a:rPr lang="cs-CZ" dirty="0" smtClean="0"/>
              <a:t>:</a:t>
            </a:r>
            <a:endParaRPr lang="cs-CZ" dirty="0"/>
          </a:p>
        </p:txBody>
      </p:sp>
      <p:sp>
        <p:nvSpPr>
          <p:cNvPr id="80" name="TextovéPole 79"/>
          <p:cNvSpPr txBox="1"/>
          <p:nvPr/>
        </p:nvSpPr>
        <p:spPr>
          <a:xfrm>
            <a:off x="143800" y="4124935"/>
            <a:ext cx="1199303" cy="461665"/>
          </a:xfrm>
          <a:prstGeom prst="rect">
            <a:avLst/>
          </a:prstGeom>
          <a:noFill/>
        </p:spPr>
        <p:txBody>
          <a:bodyPr wrap="none" rtlCol="0">
            <a:spAutoFit/>
          </a:bodyPr>
          <a:lstStyle/>
          <a:p>
            <a:r>
              <a:rPr lang="cs-CZ" sz="2400" b="1" dirty="0" smtClean="0">
                <a:solidFill>
                  <a:srgbClr val="FF0000"/>
                </a:solidFill>
              </a:rPr>
              <a:t>Zůstalo:</a:t>
            </a:r>
            <a:endParaRPr lang="cs-CZ" sz="2400" b="1" dirty="0">
              <a:solidFill>
                <a:srgbClr val="FF0000"/>
              </a:solidFill>
            </a:endParaRPr>
          </a:p>
        </p:txBody>
      </p:sp>
      <p:sp>
        <p:nvSpPr>
          <p:cNvPr id="81" name="TextovéPole 80"/>
          <p:cNvSpPr txBox="1"/>
          <p:nvPr/>
        </p:nvSpPr>
        <p:spPr>
          <a:xfrm>
            <a:off x="163149" y="2094369"/>
            <a:ext cx="1286955" cy="461665"/>
          </a:xfrm>
          <a:prstGeom prst="rect">
            <a:avLst/>
          </a:prstGeom>
          <a:noFill/>
        </p:spPr>
        <p:txBody>
          <a:bodyPr wrap="none" rtlCol="0">
            <a:spAutoFit/>
          </a:bodyPr>
          <a:lstStyle/>
          <a:p>
            <a:r>
              <a:rPr lang="cs-CZ" sz="2400" b="1" dirty="0" smtClean="0"/>
              <a:t>Spočítej:</a:t>
            </a:r>
            <a:endParaRPr lang="cs-CZ" sz="2400" b="1" dirty="0"/>
          </a:p>
        </p:txBody>
      </p:sp>
      <p:sp>
        <p:nvSpPr>
          <p:cNvPr id="82" name="TextovéPole 81"/>
          <p:cNvSpPr txBox="1"/>
          <p:nvPr/>
        </p:nvSpPr>
        <p:spPr>
          <a:xfrm>
            <a:off x="53071" y="3396569"/>
            <a:ext cx="1088760" cy="461665"/>
          </a:xfrm>
          <a:prstGeom prst="rect">
            <a:avLst/>
          </a:prstGeom>
          <a:noFill/>
        </p:spPr>
        <p:txBody>
          <a:bodyPr wrap="none" rtlCol="0">
            <a:spAutoFit/>
          </a:bodyPr>
          <a:lstStyle/>
          <a:p>
            <a:r>
              <a:rPr lang="cs-CZ" sz="2400" b="1" dirty="0" smtClean="0"/>
              <a:t> Škrtni:</a:t>
            </a:r>
            <a:endParaRPr lang="cs-CZ" sz="2400" b="1" dirty="0"/>
          </a:p>
        </p:txBody>
      </p:sp>
      <p:cxnSp>
        <p:nvCxnSpPr>
          <p:cNvPr id="83" name="Přímá spojnice 82"/>
          <p:cNvCxnSpPr/>
          <p:nvPr/>
        </p:nvCxnSpPr>
        <p:spPr>
          <a:xfrm>
            <a:off x="4620703" y="1124744"/>
            <a:ext cx="23305" cy="4320480"/>
          </a:xfrm>
          <a:prstGeom prst="line">
            <a:avLst/>
          </a:prstGeom>
        </p:spPr>
        <p:style>
          <a:lnRef idx="1">
            <a:schemeClr val="accent5"/>
          </a:lnRef>
          <a:fillRef idx="0">
            <a:schemeClr val="accent5"/>
          </a:fillRef>
          <a:effectRef idx="0">
            <a:schemeClr val="accent5"/>
          </a:effectRef>
          <a:fontRef idx="minor">
            <a:schemeClr val="tx1"/>
          </a:fontRef>
        </p:style>
      </p:cxnSp>
      <p:sp>
        <p:nvSpPr>
          <p:cNvPr id="84" name="TextovéPole 83"/>
          <p:cNvSpPr txBox="1"/>
          <p:nvPr/>
        </p:nvSpPr>
        <p:spPr>
          <a:xfrm>
            <a:off x="5781965" y="4310492"/>
            <a:ext cx="418704" cy="646331"/>
          </a:xfrm>
          <a:prstGeom prst="rect">
            <a:avLst/>
          </a:prstGeom>
          <a:noFill/>
        </p:spPr>
        <p:txBody>
          <a:bodyPr wrap="none" rtlCol="0">
            <a:spAutoFit/>
          </a:bodyPr>
          <a:lstStyle/>
          <a:p>
            <a:r>
              <a:rPr lang="cs-CZ" sz="3600" b="1" dirty="0" smtClean="0"/>
              <a:t>5</a:t>
            </a:r>
            <a:endParaRPr lang="cs-CZ" sz="3600" b="1" dirty="0"/>
          </a:p>
        </p:txBody>
      </p:sp>
      <p:sp>
        <p:nvSpPr>
          <p:cNvPr id="85" name="TextovéPole 84"/>
          <p:cNvSpPr txBox="1"/>
          <p:nvPr/>
        </p:nvSpPr>
        <p:spPr>
          <a:xfrm>
            <a:off x="8017424" y="4318633"/>
            <a:ext cx="652743" cy="646331"/>
          </a:xfrm>
          <a:prstGeom prst="rect">
            <a:avLst/>
          </a:prstGeom>
          <a:noFill/>
        </p:spPr>
        <p:txBody>
          <a:bodyPr wrap="none" rtlCol="0">
            <a:spAutoFit/>
          </a:bodyPr>
          <a:lstStyle/>
          <a:p>
            <a:r>
              <a:rPr lang="cs-CZ" sz="3600" b="1" dirty="0" smtClean="0"/>
              <a:t>12</a:t>
            </a:r>
            <a:endParaRPr lang="cs-CZ" sz="3600" b="1" dirty="0"/>
          </a:p>
        </p:txBody>
      </p:sp>
      <p:sp>
        <p:nvSpPr>
          <p:cNvPr id="86" name="TextovéPole 85"/>
          <p:cNvSpPr txBox="1"/>
          <p:nvPr/>
        </p:nvSpPr>
        <p:spPr>
          <a:xfrm>
            <a:off x="7048064" y="4573296"/>
            <a:ext cx="418704" cy="646331"/>
          </a:xfrm>
          <a:prstGeom prst="rect">
            <a:avLst/>
          </a:prstGeom>
          <a:noFill/>
        </p:spPr>
        <p:txBody>
          <a:bodyPr wrap="none" rtlCol="0">
            <a:spAutoFit/>
          </a:bodyPr>
          <a:lstStyle/>
          <a:p>
            <a:r>
              <a:rPr lang="cs-CZ" sz="3600" b="1" dirty="0" smtClean="0"/>
              <a:t>8</a:t>
            </a:r>
            <a:endParaRPr lang="cs-CZ" sz="3600" b="1" dirty="0"/>
          </a:p>
        </p:txBody>
      </p:sp>
      <p:sp>
        <p:nvSpPr>
          <p:cNvPr id="87" name="TextovéPole 86"/>
          <p:cNvSpPr txBox="1"/>
          <p:nvPr/>
        </p:nvSpPr>
        <p:spPr>
          <a:xfrm>
            <a:off x="4895176" y="4573783"/>
            <a:ext cx="418704" cy="646331"/>
          </a:xfrm>
          <a:prstGeom prst="rect">
            <a:avLst/>
          </a:prstGeom>
          <a:noFill/>
        </p:spPr>
        <p:txBody>
          <a:bodyPr wrap="none" rtlCol="0">
            <a:spAutoFit/>
          </a:bodyPr>
          <a:lstStyle/>
          <a:p>
            <a:r>
              <a:rPr lang="cs-CZ" sz="3600" b="1" dirty="0" smtClean="0"/>
              <a:t>3</a:t>
            </a:r>
            <a:endParaRPr lang="cs-CZ" sz="3600" b="1" dirty="0"/>
          </a:p>
        </p:txBody>
      </p:sp>
      <p:sp>
        <p:nvSpPr>
          <p:cNvPr id="88" name="TextovéPole 87"/>
          <p:cNvSpPr txBox="1"/>
          <p:nvPr/>
        </p:nvSpPr>
        <p:spPr>
          <a:xfrm>
            <a:off x="5299041" y="5947539"/>
            <a:ext cx="1027845" cy="646331"/>
          </a:xfrm>
          <a:prstGeom prst="rect">
            <a:avLst/>
          </a:prstGeom>
          <a:noFill/>
        </p:spPr>
        <p:txBody>
          <a:bodyPr wrap="none" rtlCol="0">
            <a:spAutoFit/>
          </a:bodyPr>
          <a:lstStyle/>
          <a:p>
            <a:r>
              <a:rPr lang="cs-CZ" sz="3600" b="1" dirty="0" smtClean="0">
                <a:solidFill>
                  <a:srgbClr val="0070C0"/>
                </a:solidFill>
              </a:rPr>
              <a:t>11-8</a:t>
            </a:r>
            <a:endParaRPr lang="cs-CZ" sz="3600" b="1" dirty="0">
              <a:solidFill>
                <a:srgbClr val="0070C0"/>
              </a:solidFill>
            </a:endParaRPr>
          </a:p>
        </p:txBody>
      </p:sp>
      <p:sp>
        <p:nvSpPr>
          <p:cNvPr id="89" name="TextovéPole 88"/>
          <p:cNvSpPr txBox="1"/>
          <p:nvPr/>
        </p:nvSpPr>
        <p:spPr>
          <a:xfrm>
            <a:off x="6548582" y="5534488"/>
            <a:ext cx="881973" cy="646331"/>
          </a:xfrm>
          <a:prstGeom prst="rect">
            <a:avLst/>
          </a:prstGeom>
          <a:noFill/>
        </p:spPr>
        <p:txBody>
          <a:bodyPr wrap="none" rtlCol="0">
            <a:spAutoFit/>
          </a:bodyPr>
          <a:lstStyle/>
          <a:p>
            <a:r>
              <a:rPr lang="cs-CZ" sz="3600" b="1" dirty="0" smtClean="0">
                <a:solidFill>
                  <a:srgbClr val="0070C0"/>
                </a:solidFill>
              </a:rPr>
              <a:t>1+4</a:t>
            </a:r>
            <a:endParaRPr lang="cs-CZ" sz="3600" b="1" dirty="0">
              <a:solidFill>
                <a:srgbClr val="0070C0"/>
              </a:solidFill>
            </a:endParaRPr>
          </a:p>
        </p:txBody>
      </p:sp>
      <p:sp>
        <p:nvSpPr>
          <p:cNvPr id="90" name="TextovéPole 89"/>
          <p:cNvSpPr txBox="1"/>
          <p:nvPr/>
        </p:nvSpPr>
        <p:spPr>
          <a:xfrm>
            <a:off x="7394996" y="6091812"/>
            <a:ext cx="1027845" cy="646331"/>
          </a:xfrm>
          <a:prstGeom prst="rect">
            <a:avLst/>
          </a:prstGeom>
          <a:noFill/>
        </p:spPr>
        <p:txBody>
          <a:bodyPr wrap="none" rtlCol="0">
            <a:spAutoFit/>
          </a:bodyPr>
          <a:lstStyle/>
          <a:p>
            <a:r>
              <a:rPr lang="cs-CZ" sz="3600" b="1" dirty="0" smtClean="0">
                <a:solidFill>
                  <a:srgbClr val="0070C0"/>
                </a:solidFill>
              </a:rPr>
              <a:t>15-8</a:t>
            </a:r>
            <a:endParaRPr lang="cs-CZ" sz="3600" b="1" dirty="0">
              <a:solidFill>
                <a:srgbClr val="0070C0"/>
              </a:solidFill>
            </a:endParaRPr>
          </a:p>
        </p:txBody>
      </p:sp>
      <p:cxnSp>
        <p:nvCxnSpPr>
          <p:cNvPr id="91" name="Přímá spojnice 90"/>
          <p:cNvCxnSpPr/>
          <p:nvPr/>
        </p:nvCxnSpPr>
        <p:spPr>
          <a:xfrm>
            <a:off x="1763688" y="1104905"/>
            <a:ext cx="0" cy="4340319"/>
          </a:xfrm>
          <a:prstGeom prst="line">
            <a:avLst/>
          </a:prstGeom>
        </p:spPr>
        <p:style>
          <a:lnRef idx="1">
            <a:schemeClr val="accent5"/>
          </a:lnRef>
          <a:fillRef idx="0">
            <a:schemeClr val="accent5"/>
          </a:fillRef>
          <a:effectRef idx="0">
            <a:schemeClr val="accent5"/>
          </a:effectRef>
          <a:fontRef idx="minor">
            <a:schemeClr val="tx1"/>
          </a:fontRef>
        </p:style>
      </p:cxnSp>
      <p:cxnSp>
        <p:nvCxnSpPr>
          <p:cNvPr id="104" name="Přímá spojnice 103"/>
          <p:cNvCxnSpPr/>
          <p:nvPr/>
        </p:nvCxnSpPr>
        <p:spPr>
          <a:xfrm flipH="1">
            <a:off x="7657384" y="2975034"/>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05" name="Přímá spojnice 104"/>
          <p:cNvCxnSpPr/>
          <p:nvPr/>
        </p:nvCxnSpPr>
        <p:spPr>
          <a:xfrm flipH="1">
            <a:off x="6848893" y="2975033"/>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06" name="Přímá spojnice 105"/>
          <p:cNvCxnSpPr/>
          <p:nvPr/>
        </p:nvCxnSpPr>
        <p:spPr>
          <a:xfrm flipH="1">
            <a:off x="6112619" y="2991686"/>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07" name="Přímá spojnice 106"/>
          <p:cNvCxnSpPr/>
          <p:nvPr/>
        </p:nvCxnSpPr>
        <p:spPr>
          <a:xfrm flipH="1">
            <a:off x="7216451" y="2991687"/>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08" name="Přímá spojnice 107"/>
          <p:cNvCxnSpPr/>
          <p:nvPr/>
        </p:nvCxnSpPr>
        <p:spPr>
          <a:xfrm flipH="1">
            <a:off x="6458008" y="2975032"/>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09" name="Přímá spojnice 108"/>
          <p:cNvCxnSpPr/>
          <p:nvPr/>
        </p:nvCxnSpPr>
        <p:spPr>
          <a:xfrm flipH="1">
            <a:off x="5749000" y="2991688"/>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10" name="Přímá spojnice 109"/>
          <p:cNvCxnSpPr/>
          <p:nvPr/>
        </p:nvCxnSpPr>
        <p:spPr>
          <a:xfrm flipH="1">
            <a:off x="5388960" y="2975031"/>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17" name="Přímá spojnice 116"/>
          <p:cNvCxnSpPr/>
          <p:nvPr/>
        </p:nvCxnSpPr>
        <p:spPr>
          <a:xfrm>
            <a:off x="62540" y="6846133"/>
            <a:ext cx="908146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9" name="Přímá spojnice 118"/>
          <p:cNvCxnSpPr/>
          <p:nvPr/>
        </p:nvCxnSpPr>
        <p:spPr>
          <a:xfrm>
            <a:off x="33609" y="2636912"/>
            <a:ext cx="9110391" cy="0"/>
          </a:xfrm>
          <a:prstGeom prst="line">
            <a:avLst/>
          </a:prstGeom>
          <a:ln/>
        </p:spPr>
        <p:style>
          <a:lnRef idx="1">
            <a:schemeClr val="accent2"/>
          </a:lnRef>
          <a:fillRef idx="0">
            <a:schemeClr val="accent2"/>
          </a:fillRef>
          <a:effectRef idx="0">
            <a:schemeClr val="accent2"/>
          </a:effectRef>
          <a:fontRef idx="minor">
            <a:schemeClr val="tx1"/>
          </a:fontRef>
        </p:style>
      </p:cxnSp>
      <p:cxnSp>
        <p:nvCxnSpPr>
          <p:cNvPr id="121" name="Přímá spojnice 120"/>
          <p:cNvCxnSpPr/>
          <p:nvPr/>
        </p:nvCxnSpPr>
        <p:spPr>
          <a:xfrm>
            <a:off x="53071" y="4028262"/>
            <a:ext cx="9055433" cy="0"/>
          </a:xfrm>
          <a:prstGeom prst="line">
            <a:avLst/>
          </a:prstGeom>
          <a:ln/>
        </p:spPr>
        <p:style>
          <a:lnRef idx="1">
            <a:schemeClr val="accent2"/>
          </a:lnRef>
          <a:fillRef idx="0">
            <a:schemeClr val="accent2"/>
          </a:fillRef>
          <a:effectRef idx="0">
            <a:schemeClr val="accent2"/>
          </a:effectRef>
          <a:fontRef idx="minor">
            <a:schemeClr val="tx1"/>
          </a:fontRef>
        </p:style>
      </p:cxnSp>
      <p:cxnSp>
        <p:nvCxnSpPr>
          <p:cNvPr id="123" name="Přímá spojnice 122"/>
          <p:cNvCxnSpPr/>
          <p:nvPr/>
        </p:nvCxnSpPr>
        <p:spPr>
          <a:xfrm>
            <a:off x="121448" y="5445224"/>
            <a:ext cx="9022552" cy="0"/>
          </a:xfrm>
          <a:prstGeom prst="line">
            <a:avLst/>
          </a:prstGeom>
          <a:ln/>
        </p:spPr>
        <p:style>
          <a:lnRef idx="1">
            <a:schemeClr val="accent2"/>
          </a:lnRef>
          <a:fillRef idx="0">
            <a:schemeClr val="accent2"/>
          </a:fillRef>
          <a:effectRef idx="0">
            <a:schemeClr val="accent2"/>
          </a:effectRef>
          <a:fontRef idx="minor">
            <a:schemeClr val="tx1"/>
          </a:fontRef>
        </p:style>
      </p:cxnSp>
      <p:cxnSp>
        <p:nvCxnSpPr>
          <p:cNvPr id="135" name="Přímá spojnice 134"/>
          <p:cNvCxnSpPr/>
          <p:nvPr/>
        </p:nvCxnSpPr>
        <p:spPr>
          <a:xfrm flipH="1">
            <a:off x="7956376" y="2991685"/>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41" name="Přímá spojnice 140"/>
          <p:cNvCxnSpPr/>
          <p:nvPr/>
        </p:nvCxnSpPr>
        <p:spPr>
          <a:xfrm flipH="1">
            <a:off x="8275179" y="2996016"/>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142" name="Přímá spojnice 141"/>
          <p:cNvCxnSpPr/>
          <p:nvPr/>
        </p:nvCxnSpPr>
        <p:spPr>
          <a:xfrm flipH="1">
            <a:off x="5028920" y="2975030"/>
            <a:ext cx="360040" cy="558441"/>
          </a:xfrm>
          <a:prstGeom prst="line">
            <a:avLst/>
          </a:prstGeom>
        </p:spPr>
        <p:style>
          <a:lnRef idx="3">
            <a:schemeClr val="dk1"/>
          </a:lnRef>
          <a:fillRef idx="0">
            <a:schemeClr val="dk1"/>
          </a:fillRef>
          <a:effectRef idx="2">
            <a:schemeClr val="dk1"/>
          </a:effectRef>
          <a:fontRef idx="minor">
            <a:schemeClr val="tx1"/>
          </a:fontRef>
        </p:style>
      </p:cxnSp>
      <p:cxnSp>
        <p:nvCxnSpPr>
          <p:cNvPr id="6" name="Přímá spojnice 5"/>
          <p:cNvCxnSpPr/>
          <p:nvPr/>
        </p:nvCxnSpPr>
        <p:spPr>
          <a:xfrm flipV="1">
            <a:off x="33609" y="1104907"/>
            <a:ext cx="9074895" cy="33917"/>
          </a:xfrm>
          <a:prstGeom prst="line">
            <a:avLst/>
          </a:prstGeom>
        </p:spPr>
        <p:style>
          <a:lnRef idx="1">
            <a:schemeClr val="accent5"/>
          </a:lnRef>
          <a:fillRef idx="0">
            <a:schemeClr val="accent5"/>
          </a:fillRef>
          <a:effectRef idx="0">
            <a:schemeClr val="accent5"/>
          </a:effectRef>
          <a:fontRef idx="minor">
            <a:schemeClr val="tx1"/>
          </a:fontRef>
        </p:style>
      </p:cxnSp>
      <p:pic>
        <p:nvPicPr>
          <p:cNvPr id="7"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55592" y="1172743"/>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55"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973390" y="1864360"/>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56"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172859" y="1243672"/>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57"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68980" y="1918093"/>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58"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50708" y="1172074"/>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59"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208859" y="1918093"/>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0"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402523" y="1154614"/>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1"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471399" y="1918093"/>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2"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66163" y="1937328"/>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3"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048064" y="1172743"/>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4"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499430" y="1926160"/>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5"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657384" y="1172743"/>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6"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068283" y="1626904"/>
            <a:ext cx="413792" cy="620688"/>
          </a:xfrm>
          <a:prstGeom prst="rect">
            <a:avLst/>
          </a:prstGeom>
          <a:noFill/>
          <a:extLst>
            <a:ext uri="{909E8E84-426E-40DD-AFC4-6F175D3DCCD1}">
              <a14:hiddenFill xmlns:a14="http://schemas.microsoft.com/office/drawing/2010/main" xmlns="">
                <a:solidFill>
                  <a:srgbClr val="FFFFFF"/>
                </a:solidFill>
              </a14:hiddenFill>
            </a:ext>
          </a:extLst>
        </p:spPr>
      </p:pic>
      <p:pic>
        <p:nvPicPr>
          <p:cNvPr id="67" name="Picture 2" descr="C:\Users\pc\AppData\Local\Microsoft\Windows\Temporary Internet Files\Content.IE5\TXBLPJI1\MP900448586[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472963" y="1158506"/>
            <a:ext cx="413792" cy="62068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6175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86"/>
                                        </p:tgtEl>
                                      </p:cBhvr>
                                    </p:animEffect>
                                    <p:animScale>
                                      <p:cBhvr>
                                        <p:cTn id="7" dur="250" autoRev="1" fill="hold"/>
                                        <p:tgtEl>
                                          <p:spTgt spid="8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2.77778E-7 2.67407E-6 L -0.30104 -0.00486 " pathEditMode="relative" rAng="0" ptsTypes="AA">
                                      <p:cBhvr>
                                        <p:cTn id="11" dur="2000" fill="hold"/>
                                        <p:tgtEl>
                                          <p:spTgt spid="88"/>
                                        </p:tgtEl>
                                        <p:attrNameLst>
                                          <p:attrName>ppt_x</p:attrName>
                                          <p:attrName>ppt_y</p:attrName>
                                        </p:attrNameLst>
                                      </p:cBhvr>
                                      <p:rCtr x="-15052" y="-254"/>
                                    </p:animMotion>
                                  </p:childTnLst>
                                </p:cTn>
                              </p:par>
                            </p:childTnLst>
                          </p:cTn>
                        </p:par>
                      </p:childTnLst>
                    </p:cTn>
                  </p:par>
                  <p:par>
                    <p:cTn id="12" fill="hold">
                      <p:stCondLst>
                        <p:cond delay="indefinite"/>
                      </p:stCondLst>
                      <p:childTnLst>
                        <p:par>
                          <p:cTn id="13" fill="hold">
                            <p:stCondLst>
                              <p:cond delay="0"/>
                            </p:stCondLst>
                            <p:childTnLst>
                              <p:par>
                                <p:cTn id="14" presetID="8" presetClass="emph" presetSubtype="0" fill="hold" grpId="0" nodeType="clickEffect">
                                  <p:stCondLst>
                                    <p:cond delay="0"/>
                                  </p:stCondLst>
                                  <p:childTnLst>
                                    <p:animRot by="21600000">
                                      <p:cBhvr>
                                        <p:cTn id="15" dur="2000" fill="hold"/>
                                        <p:tgtEl>
                                          <p:spTgt spid="8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6" restart="whenNotActive" fill="hold" evtFilter="cancelBubble" nodeType="interactiveSeq">
                <p:stCondLst>
                  <p:cond evt="onClick" delay="0">
                    <p:tgtEl>
                      <p:spTgt spid="87"/>
                    </p:tgtEl>
                  </p:cond>
                </p:stCondLst>
                <p:endSync evt="end" delay="0">
                  <p:rtn val="all"/>
                </p:endSync>
                <p:childTnLst>
                  <p:par>
                    <p:cTn id="17" fill="hold">
                      <p:stCondLst>
                        <p:cond delay="0"/>
                      </p:stCondLst>
                      <p:childTnLst>
                        <p:par>
                          <p:cTn id="18" fill="hold">
                            <p:stCondLst>
                              <p:cond delay="0"/>
                            </p:stCondLst>
                            <p:childTnLst>
                              <p:par>
                                <p:cTn id="19" presetID="42" presetClass="path" presetSubtype="0" accel="50000" decel="50000" fill="hold" grpId="0" nodeType="clickEffect">
                                  <p:stCondLst>
                                    <p:cond delay="0"/>
                                  </p:stCondLst>
                                  <p:childTnLst>
                                    <p:animMotion origin="layout" path="M -3.61111E-6 -4.27944E-7 L -0.25954 0.00208 " pathEditMode="relative" rAng="0" ptsTypes="AA">
                                      <p:cBhvr>
                                        <p:cTn id="20" dur="2000" fill="hold"/>
                                        <p:tgtEl>
                                          <p:spTgt spid="87"/>
                                        </p:tgtEl>
                                        <p:attrNameLst>
                                          <p:attrName>ppt_x</p:attrName>
                                          <p:attrName>ppt_y</p:attrName>
                                        </p:attrNameLst>
                                      </p:cBhvr>
                                      <p:rCtr x="-12986" y="93"/>
                                    </p:animMotion>
                                  </p:childTnLst>
                                </p:cTn>
                              </p:par>
                            </p:childTnLst>
                          </p:cTn>
                        </p:par>
                      </p:childTnLst>
                    </p:cTn>
                  </p:par>
                </p:childTnLst>
              </p:cTn>
              <p:nextCondLst>
                <p:cond evt="onClick" delay="0">
                  <p:tgtEl>
                    <p:spTgt spid="87"/>
                  </p:tgtEl>
                </p:cond>
              </p:nextCondLst>
            </p:seq>
            <p:seq concurrent="1" nextAc="seek">
              <p:cTn id="21" restart="whenNotActive" fill="hold" evtFilter="cancelBubble" nodeType="interactiveSeq">
                <p:stCondLst>
                  <p:cond evt="onClick" delay="0">
                    <p:tgtEl>
                      <p:spTgt spid="84"/>
                    </p:tgtEl>
                  </p:cond>
                </p:stCondLst>
                <p:endSync evt="end" delay="0">
                  <p:rtn val="all"/>
                </p:endSync>
                <p:childTnLst>
                  <p:par>
                    <p:cTn id="22" fill="hold">
                      <p:stCondLst>
                        <p:cond delay="0"/>
                      </p:stCondLst>
                      <p:childTnLst>
                        <p:par>
                          <p:cTn id="23" fill="hold">
                            <p:stCondLst>
                              <p:cond delay="0"/>
                            </p:stCondLst>
                            <p:childTnLst>
                              <p:par>
                                <p:cTn id="24" presetID="26" presetClass="emph" presetSubtype="0" fill="hold" grpId="0" nodeType="clickEffect">
                                  <p:stCondLst>
                                    <p:cond delay="0"/>
                                  </p:stCondLst>
                                  <p:childTnLst>
                                    <p:animEffect transition="out" filter="fade">
                                      <p:cBhvr>
                                        <p:cTn id="25" dur="500" tmFilter="0, 0; .2, .5; .8, .5; 1, 0"/>
                                        <p:tgtEl>
                                          <p:spTgt spid="84"/>
                                        </p:tgtEl>
                                      </p:cBhvr>
                                    </p:animEffect>
                                    <p:animScale>
                                      <p:cBhvr>
                                        <p:cTn id="26" dur="250" autoRev="1" fill="hold"/>
                                        <p:tgtEl>
                                          <p:spTgt spid="84"/>
                                        </p:tgtEl>
                                      </p:cBhvr>
                                      <p:by x="105000" y="105000"/>
                                    </p:animScale>
                                  </p:childTnLst>
                                </p:cTn>
                              </p:par>
                            </p:childTnLst>
                          </p:cTn>
                        </p:par>
                      </p:childTnLst>
                    </p:cTn>
                  </p:par>
                </p:childTnLst>
              </p:cTn>
              <p:nextCondLst>
                <p:cond evt="onClick" delay="0">
                  <p:tgtEl>
                    <p:spTgt spid="84"/>
                  </p:tgtEl>
                </p:cond>
              </p:nextCondLst>
            </p:seq>
            <p:seq concurrent="1" nextAc="seek">
              <p:cTn id="27" restart="whenNotActive" fill="hold" evtFilter="cancelBubble" nodeType="interactiveSeq">
                <p:stCondLst>
                  <p:cond evt="onClick" delay="0">
                    <p:tgtEl>
                      <p:spTgt spid="85"/>
                    </p:tgtEl>
                  </p:cond>
                </p:stCondLst>
                <p:endSync evt="end" delay="0">
                  <p:rtn val="all"/>
                </p:endSync>
                <p:childTnLst>
                  <p:par>
                    <p:cTn id="28" fill="hold">
                      <p:stCondLst>
                        <p:cond delay="0"/>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85"/>
                                        </p:tgtEl>
                                      </p:cBhvr>
                                    </p:animEffect>
                                    <p:animScale>
                                      <p:cBhvr>
                                        <p:cTn id="32" dur="250" autoRev="1" fill="hold"/>
                                        <p:tgtEl>
                                          <p:spTgt spid="85"/>
                                        </p:tgtEl>
                                      </p:cBhvr>
                                      <p:by x="105000" y="105000"/>
                                    </p:animScale>
                                  </p:childTnLst>
                                </p:cTn>
                              </p:par>
                            </p:childTnLst>
                          </p:cTn>
                        </p:par>
                      </p:childTnLst>
                    </p:cTn>
                  </p:par>
                </p:childTnLst>
              </p:cTn>
              <p:nextCondLst>
                <p:cond evt="onClick" delay="0">
                  <p:tgtEl>
                    <p:spTgt spid="85"/>
                  </p:tgtEl>
                </p:cond>
              </p:nextCondLst>
            </p:seq>
            <p:seq concurrent="1" nextAc="seek">
              <p:cTn id="33" restart="whenNotActive" fill="hold" evtFilter="cancelBubble" nodeType="interactiveSeq">
                <p:stCondLst>
                  <p:cond evt="onClick" delay="0">
                    <p:tgtEl>
                      <p:spTgt spid="90"/>
                    </p:tgtEl>
                  </p:cond>
                </p:stCondLst>
                <p:endSync evt="end" delay="0">
                  <p:rtn val="all"/>
                </p:endSync>
                <p:childTnLst>
                  <p:par>
                    <p:cTn id="34" fill="hold">
                      <p:stCondLst>
                        <p:cond delay="0"/>
                      </p:stCondLst>
                      <p:childTnLst>
                        <p:par>
                          <p:cTn id="35" fill="hold">
                            <p:stCondLst>
                              <p:cond delay="0"/>
                            </p:stCondLst>
                            <p:childTnLst>
                              <p:par>
                                <p:cTn id="36" presetID="8" presetClass="emph" presetSubtype="0" fill="hold" grpId="0" nodeType="clickEffect">
                                  <p:stCondLst>
                                    <p:cond delay="0"/>
                                  </p:stCondLst>
                                  <p:childTnLst>
                                    <p:animRot by="21600000">
                                      <p:cBhvr>
                                        <p:cTn id="37" dur="2000" fill="hold"/>
                                        <p:tgtEl>
                                          <p:spTgt spid="90"/>
                                        </p:tgtEl>
                                        <p:attrNameLst>
                                          <p:attrName>r</p:attrName>
                                        </p:attrNameLst>
                                      </p:cBhvr>
                                    </p:animRot>
                                  </p:childTnLst>
                                </p:cTn>
                              </p:par>
                            </p:childTnLst>
                          </p:cTn>
                        </p:par>
                      </p:childTnLst>
                    </p:cTn>
                  </p:par>
                </p:childTnLst>
              </p:cTn>
              <p:nextCondLst>
                <p:cond evt="onClick" delay="0">
                  <p:tgtEl>
                    <p:spTgt spid="90"/>
                  </p:tgtEl>
                </p:cond>
              </p:nextCondLst>
            </p:seq>
          </p:childTnLst>
        </p:cTn>
      </p:par>
    </p:tnLst>
    <p:bldLst>
      <p:bldP spid="84" grpId="0"/>
      <p:bldP spid="85" grpId="0"/>
      <p:bldP spid="86" grpId="0"/>
      <p:bldP spid="87" grpId="0"/>
      <p:bldP spid="88" grpId="0"/>
      <p:bldP spid="89" grpId="0"/>
      <p:bldP spid="9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163149" y="1554016"/>
            <a:ext cx="1068754" cy="461665"/>
          </a:xfrm>
          <a:prstGeom prst="rect">
            <a:avLst/>
          </a:prstGeom>
          <a:noFill/>
        </p:spPr>
        <p:txBody>
          <a:bodyPr wrap="none" rtlCol="0">
            <a:spAutoFit/>
          </a:bodyPr>
          <a:lstStyle/>
          <a:p>
            <a:r>
              <a:rPr lang="cs-CZ" sz="2400" b="1" dirty="0" smtClean="0">
                <a:solidFill>
                  <a:srgbClr val="FF0000"/>
                </a:solidFill>
              </a:rPr>
              <a:t>Kvetlo:</a:t>
            </a:r>
            <a:endParaRPr lang="cs-CZ" sz="2400" b="1" dirty="0">
              <a:solidFill>
                <a:srgbClr val="FF0000"/>
              </a:solidFill>
            </a:endParaRPr>
          </a:p>
        </p:txBody>
      </p:sp>
      <p:sp>
        <p:nvSpPr>
          <p:cNvPr id="5" name="TextovéPole 4"/>
          <p:cNvSpPr txBox="1"/>
          <p:nvPr/>
        </p:nvSpPr>
        <p:spPr>
          <a:xfrm>
            <a:off x="138273" y="2975036"/>
            <a:ext cx="1493614" cy="461665"/>
          </a:xfrm>
          <a:prstGeom prst="rect">
            <a:avLst/>
          </a:prstGeom>
          <a:noFill/>
        </p:spPr>
        <p:txBody>
          <a:bodyPr wrap="none" rtlCol="0">
            <a:spAutoFit/>
          </a:bodyPr>
          <a:lstStyle/>
          <a:p>
            <a:r>
              <a:rPr lang="cs-CZ" sz="2400" b="1" dirty="0" smtClean="0">
                <a:solidFill>
                  <a:srgbClr val="FF0000"/>
                </a:solidFill>
              </a:rPr>
              <a:t>Rozkvetly:</a:t>
            </a:r>
            <a:endParaRPr lang="cs-CZ" sz="2400" b="1" dirty="0">
              <a:solidFill>
                <a:srgbClr val="FF0000"/>
              </a:solidFill>
            </a:endParaRPr>
          </a:p>
        </p:txBody>
      </p:sp>
      <p:sp>
        <p:nvSpPr>
          <p:cNvPr id="6" name="TextovéPole 5"/>
          <p:cNvSpPr txBox="1"/>
          <p:nvPr/>
        </p:nvSpPr>
        <p:spPr>
          <a:xfrm>
            <a:off x="143800" y="4124935"/>
            <a:ext cx="1208601" cy="461665"/>
          </a:xfrm>
          <a:prstGeom prst="rect">
            <a:avLst/>
          </a:prstGeom>
          <a:noFill/>
        </p:spPr>
        <p:txBody>
          <a:bodyPr wrap="none" rtlCol="0">
            <a:spAutoFit/>
          </a:bodyPr>
          <a:lstStyle/>
          <a:p>
            <a:r>
              <a:rPr lang="cs-CZ" sz="2400" b="1" dirty="0" smtClean="0">
                <a:solidFill>
                  <a:srgbClr val="FF0000"/>
                </a:solidFill>
              </a:rPr>
              <a:t>Celkem:</a:t>
            </a:r>
            <a:endParaRPr lang="cs-CZ" sz="2400" b="1" dirty="0">
              <a:solidFill>
                <a:srgbClr val="FF0000"/>
              </a:solidFill>
            </a:endParaRPr>
          </a:p>
        </p:txBody>
      </p:sp>
      <p:sp>
        <p:nvSpPr>
          <p:cNvPr id="22" name="TextovéPole 21"/>
          <p:cNvSpPr txBox="1"/>
          <p:nvPr/>
        </p:nvSpPr>
        <p:spPr>
          <a:xfrm>
            <a:off x="163149" y="2094369"/>
            <a:ext cx="1286955" cy="461665"/>
          </a:xfrm>
          <a:prstGeom prst="rect">
            <a:avLst/>
          </a:prstGeom>
          <a:noFill/>
        </p:spPr>
        <p:txBody>
          <a:bodyPr wrap="none" rtlCol="0">
            <a:spAutoFit/>
          </a:bodyPr>
          <a:lstStyle/>
          <a:p>
            <a:r>
              <a:rPr lang="cs-CZ" sz="2400" b="1" dirty="0" smtClean="0"/>
              <a:t>Spočítej:</a:t>
            </a:r>
            <a:endParaRPr lang="cs-CZ" sz="2400" b="1" dirty="0"/>
          </a:p>
        </p:txBody>
      </p:sp>
      <p:sp>
        <p:nvSpPr>
          <p:cNvPr id="34" name="TextovéPole 33"/>
          <p:cNvSpPr txBox="1"/>
          <p:nvPr/>
        </p:nvSpPr>
        <p:spPr>
          <a:xfrm>
            <a:off x="288374" y="260648"/>
            <a:ext cx="5817426" cy="707886"/>
          </a:xfrm>
          <a:prstGeom prst="rect">
            <a:avLst/>
          </a:prstGeom>
          <a:noFill/>
        </p:spPr>
        <p:txBody>
          <a:bodyPr wrap="none" rtlCol="0">
            <a:spAutoFit/>
          </a:bodyPr>
          <a:lstStyle/>
          <a:p>
            <a:r>
              <a:rPr lang="cs-CZ" sz="2000" b="1" dirty="0" smtClean="0">
                <a:solidFill>
                  <a:srgbClr val="FF0000"/>
                </a:solidFill>
              </a:rPr>
              <a:t>Na zahradě kvetlo 7 květin. Do rána ještě rozkvetly 4.</a:t>
            </a:r>
          </a:p>
          <a:p>
            <a:r>
              <a:rPr lang="cs-CZ" sz="2000" b="1" dirty="0" smtClean="0">
                <a:solidFill>
                  <a:srgbClr val="FF0000"/>
                </a:solidFill>
              </a:rPr>
              <a:t>Kolik květin kvetlo na zahradě celkem?</a:t>
            </a:r>
            <a:endParaRPr lang="cs-CZ" sz="2000" b="1" dirty="0">
              <a:solidFill>
                <a:srgbClr val="FF0000"/>
              </a:solidFill>
            </a:endParaRPr>
          </a:p>
        </p:txBody>
      </p:sp>
      <p:cxnSp>
        <p:nvCxnSpPr>
          <p:cNvPr id="36" name="Přímá spojnice 35"/>
          <p:cNvCxnSpPr/>
          <p:nvPr/>
        </p:nvCxnSpPr>
        <p:spPr>
          <a:xfrm>
            <a:off x="0" y="1052736"/>
            <a:ext cx="9108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Přímá spojnice 37"/>
          <p:cNvCxnSpPr/>
          <p:nvPr/>
        </p:nvCxnSpPr>
        <p:spPr>
          <a:xfrm>
            <a:off x="1556546" y="1052736"/>
            <a:ext cx="0" cy="4104456"/>
          </a:xfrm>
          <a:prstGeom prst="line">
            <a:avLst/>
          </a:prstGeom>
          <a:ln/>
        </p:spPr>
        <p:style>
          <a:lnRef idx="1">
            <a:schemeClr val="accent2"/>
          </a:lnRef>
          <a:fillRef idx="0">
            <a:schemeClr val="accent2"/>
          </a:fillRef>
          <a:effectRef idx="0">
            <a:schemeClr val="accent2"/>
          </a:effectRef>
          <a:fontRef idx="minor">
            <a:schemeClr val="tx1"/>
          </a:fontRef>
        </p:style>
      </p:cxnSp>
      <p:cxnSp>
        <p:nvCxnSpPr>
          <p:cNvPr id="40" name="Přímá spojnice 39"/>
          <p:cNvCxnSpPr/>
          <p:nvPr/>
        </p:nvCxnSpPr>
        <p:spPr>
          <a:xfrm>
            <a:off x="5004048" y="1052736"/>
            <a:ext cx="0" cy="4140460"/>
          </a:xfrm>
          <a:prstGeom prst="line">
            <a:avLst/>
          </a:prstGeom>
          <a:ln/>
        </p:spPr>
        <p:style>
          <a:lnRef idx="1">
            <a:schemeClr val="accent2"/>
          </a:lnRef>
          <a:fillRef idx="0">
            <a:schemeClr val="accent2"/>
          </a:fillRef>
          <a:effectRef idx="0">
            <a:schemeClr val="accent2"/>
          </a:effectRef>
          <a:fontRef idx="minor">
            <a:schemeClr val="tx1"/>
          </a:fontRef>
        </p:style>
      </p:cxnSp>
      <p:cxnSp>
        <p:nvCxnSpPr>
          <p:cNvPr id="42" name="Přímá spojnice 41"/>
          <p:cNvCxnSpPr/>
          <p:nvPr/>
        </p:nvCxnSpPr>
        <p:spPr>
          <a:xfrm>
            <a:off x="51275" y="2512464"/>
            <a:ext cx="9057229" cy="0"/>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44" name="Přímá spojnice 43"/>
          <p:cNvCxnSpPr/>
          <p:nvPr/>
        </p:nvCxnSpPr>
        <p:spPr>
          <a:xfrm>
            <a:off x="0" y="3955368"/>
            <a:ext cx="9144000" cy="0"/>
          </a:xfrm>
          <a:prstGeom prst="line">
            <a:avLst/>
          </a:prstGeom>
          <a:ln/>
        </p:spPr>
        <p:style>
          <a:lnRef idx="1">
            <a:schemeClr val="accent1"/>
          </a:lnRef>
          <a:fillRef idx="0">
            <a:schemeClr val="accent1"/>
          </a:fillRef>
          <a:effectRef idx="0">
            <a:schemeClr val="accent1"/>
          </a:effectRef>
          <a:fontRef idx="minor">
            <a:schemeClr val="tx1"/>
          </a:fontRef>
        </p:style>
      </p:cxnSp>
      <p:sp>
        <p:nvSpPr>
          <p:cNvPr id="45" name="TextovéPole 44"/>
          <p:cNvSpPr txBox="1"/>
          <p:nvPr/>
        </p:nvSpPr>
        <p:spPr>
          <a:xfrm>
            <a:off x="0" y="5494710"/>
            <a:ext cx="1605248" cy="400110"/>
          </a:xfrm>
          <a:prstGeom prst="rect">
            <a:avLst/>
          </a:prstGeom>
          <a:noFill/>
        </p:spPr>
        <p:txBody>
          <a:bodyPr wrap="none" rtlCol="0">
            <a:spAutoFit/>
          </a:bodyPr>
          <a:lstStyle/>
          <a:p>
            <a:r>
              <a:rPr lang="cs-CZ" sz="2000" b="1" dirty="0" smtClean="0"/>
              <a:t>Zapiš příklad:</a:t>
            </a:r>
            <a:endParaRPr lang="cs-CZ" sz="2000" b="1" dirty="0"/>
          </a:p>
        </p:txBody>
      </p:sp>
      <p:pic>
        <p:nvPicPr>
          <p:cNvPr id="1026"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5304925" y="1254083"/>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47"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5346263" y="1910729"/>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48"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5918789" y="1902832"/>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49"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5918789" y="1264894"/>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0"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6373146" y="1254082"/>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1"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6472103" y="1878074"/>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2"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6921399" y="1220642"/>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3"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6968904" y="1894936"/>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4"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7407399" y="1200641"/>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5"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7454715" y="1878075"/>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6"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7884368" y="1211993"/>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7"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7949865" y="1886390"/>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58" name="Picture 2" descr="C:\Users\pc\AppData\Local\Microsoft\Windows\Temporary Internet Files\Content.IE5\XWRTYRPH\MP90043372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flipH="1">
            <a:off x="8388424" y="1200642"/>
            <a:ext cx="378012" cy="505773"/>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66054" y="2744666"/>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28"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337139" y="3279836"/>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29"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75120" y="3279836"/>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30"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86227" y="2666696"/>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31"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17242" y="3214020"/>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32"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454715" y="3279836"/>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33"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154559" y="3208648"/>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35"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61109" y="2612248"/>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37"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399800" y="2666696"/>
            <a:ext cx="575925" cy="460740"/>
          </a:xfrm>
          <a:prstGeom prst="rect">
            <a:avLst/>
          </a:prstGeom>
          <a:noFill/>
          <a:extLst>
            <a:ext uri="{909E8E84-426E-40DD-AFC4-6F175D3DCCD1}">
              <a14:hiddenFill xmlns:a14="http://schemas.microsoft.com/office/drawing/2010/main" xmlns="">
                <a:solidFill>
                  <a:srgbClr val="FFFFFF"/>
                </a:solidFill>
              </a14:hiddenFill>
            </a:ext>
          </a:extLst>
        </p:spPr>
      </p:pic>
      <p:pic>
        <p:nvPicPr>
          <p:cNvPr id="39" name="Picture 3" descr="C:\Users\pc\AppData\Local\Microsoft\Windows\Temporary Internet Files\Content.IE5\5CFFTATP\MP900422488[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190511" y="2666696"/>
            <a:ext cx="575925" cy="460740"/>
          </a:xfrm>
          <a:prstGeom prst="rect">
            <a:avLst/>
          </a:prstGeom>
          <a:noFill/>
          <a:extLst>
            <a:ext uri="{909E8E84-426E-40DD-AFC4-6F175D3DCCD1}">
              <a14:hiddenFill xmlns:a14="http://schemas.microsoft.com/office/drawing/2010/main" xmlns="">
                <a:solidFill>
                  <a:srgbClr val="FFFFFF"/>
                </a:solidFill>
              </a14:hiddenFill>
            </a:ext>
          </a:extLst>
        </p:spPr>
      </p:pic>
      <p:cxnSp>
        <p:nvCxnSpPr>
          <p:cNvPr id="7" name="Přímá spojnice 6"/>
          <p:cNvCxnSpPr/>
          <p:nvPr/>
        </p:nvCxnSpPr>
        <p:spPr>
          <a:xfrm>
            <a:off x="0" y="5157192"/>
            <a:ext cx="9144000" cy="36004"/>
          </a:xfrm>
          <a:prstGeom prst="line">
            <a:avLst/>
          </a:prstGeom>
          <a:ln/>
        </p:spPr>
        <p:style>
          <a:lnRef idx="1">
            <a:schemeClr val="accent1"/>
          </a:lnRef>
          <a:fillRef idx="0">
            <a:schemeClr val="accent1"/>
          </a:fillRef>
          <a:effectRef idx="0">
            <a:schemeClr val="accent1"/>
          </a:effectRef>
          <a:fontRef idx="minor">
            <a:schemeClr val="tx1"/>
          </a:fontRef>
        </p:style>
      </p:cxnSp>
      <p:sp>
        <p:nvSpPr>
          <p:cNvPr id="8" name="TextovéPole 7"/>
          <p:cNvSpPr txBox="1"/>
          <p:nvPr/>
        </p:nvSpPr>
        <p:spPr>
          <a:xfrm>
            <a:off x="8305348" y="4139352"/>
            <a:ext cx="652743" cy="646331"/>
          </a:xfrm>
          <a:prstGeom prst="rect">
            <a:avLst/>
          </a:prstGeom>
          <a:noFill/>
        </p:spPr>
        <p:txBody>
          <a:bodyPr wrap="none" rtlCol="0">
            <a:spAutoFit/>
          </a:bodyPr>
          <a:lstStyle/>
          <a:p>
            <a:r>
              <a:rPr lang="cs-CZ" sz="3600" b="1" dirty="0" smtClean="0">
                <a:solidFill>
                  <a:srgbClr val="0070C0"/>
                </a:solidFill>
              </a:rPr>
              <a:t>12</a:t>
            </a:r>
            <a:endParaRPr lang="cs-CZ" sz="3600" b="1" dirty="0">
              <a:solidFill>
                <a:srgbClr val="0070C0"/>
              </a:solidFill>
            </a:endParaRPr>
          </a:p>
        </p:txBody>
      </p:sp>
      <p:sp>
        <p:nvSpPr>
          <p:cNvPr id="9" name="TextovéPole 8"/>
          <p:cNvSpPr txBox="1"/>
          <p:nvPr/>
        </p:nvSpPr>
        <p:spPr>
          <a:xfrm>
            <a:off x="6175462" y="4016096"/>
            <a:ext cx="652743" cy="646331"/>
          </a:xfrm>
          <a:prstGeom prst="rect">
            <a:avLst/>
          </a:prstGeom>
          <a:noFill/>
        </p:spPr>
        <p:txBody>
          <a:bodyPr wrap="none" rtlCol="0">
            <a:spAutoFit/>
          </a:bodyPr>
          <a:lstStyle/>
          <a:p>
            <a:r>
              <a:rPr lang="cs-CZ" sz="3600" b="1" dirty="0" smtClean="0">
                <a:solidFill>
                  <a:srgbClr val="0070C0"/>
                </a:solidFill>
              </a:rPr>
              <a:t>11</a:t>
            </a:r>
            <a:endParaRPr lang="cs-CZ" sz="3600" b="1" dirty="0">
              <a:solidFill>
                <a:srgbClr val="0070C0"/>
              </a:solidFill>
            </a:endParaRPr>
          </a:p>
        </p:txBody>
      </p:sp>
      <p:sp>
        <p:nvSpPr>
          <p:cNvPr id="10" name="TextovéPole 9"/>
          <p:cNvSpPr txBox="1"/>
          <p:nvPr/>
        </p:nvSpPr>
        <p:spPr>
          <a:xfrm>
            <a:off x="5276591" y="4100441"/>
            <a:ext cx="418704" cy="646331"/>
          </a:xfrm>
          <a:prstGeom prst="rect">
            <a:avLst/>
          </a:prstGeom>
          <a:noFill/>
        </p:spPr>
        <p:txBody>
          <a:bodyPr wrap="none" rtlCol="0">
            <a:spAutoFit/>
          </a:bodyPr>
          <a:lstStyle/>
          <a:p>
            <a:r>
              <a:rPr lang="cs-CZ" sz="3600" b="1" dirty="0" smtClean="0">
                <a:solidFill>
                  <a:srgbClr val="0070C0"/>
                </a:solidFill>
              </a:rPr>
              <a:t>7</a:t>
            </a:r>
            <a:endParaRPr lang="cs-CZ" sz="3600" b="1" dirty="0">
              <a:solidFill>
                <a:srgbClr val="0070C0"/>
              </a:solidFill>
            </a:endParaRPr>
          </a:p>
        </p:txBody>
      </p:sp>
      <p:sp>
        <p:nvSpPr>
          <p:cNvPr id="11" name="TextovéPole 10"/>
          <p:cNvSpPr txBox="1"/>
          <p:nvPr/>
        </p:nvSpPr>
        <p:spPr>
          <a:xfrm>
            <a:off x="6973039" y="4032601"/>
            <a:ext cx="652743" cy="646331"/>
          </a:xfrm>
          <a:prstGeom prst="rect">
            <a:avLst/>
          </a:prstGeom>
          <a:noFill/>
        </p:spPr>
        <p:txBody>
          <a:bodyPr wrap="none" rtlCol="0">
            <a:spAutoFit/>
          </a:bodyPr>
          <a:lstStyle/>
          <a:p>
            <a:r>
              <a:rPr lang="cs-CZ" sz="3600" b="1" dirty="0" smtClean="0">
                <a:solidFill>
                  <a:srgbClr val="0070C0"/>
                </a:solidFill>
              </a:rPr>
              <a:t>16</a:t>
            </a:r>
            <a:endParaRPr lang="cs-CZ" sz="3600" b="1" dirty="0">
              <a:solidFill>
                <a:srgbClr val="0070C0"/>
              </a:solidFill>
            </a:endParaRPr>
          </a:p>
        </p:txBody>
      </p:sp>
      <p:sp>
        <p:nvSpPr>
          <p:cNvPr id="12" name="TextovéPole 11"/>
          <p:cNvSpPr txBox="1"/>
          <p:nvPr/>
        </p:nvSpPr>
        <p:spPr>
          <a:xfrm>
            <a:off x="5554016" y="5373216"/>
            <a:ext cx="1120820" cy="707886"/>
          </a:xfrm>
          <a:prstGeom prst="rect">
            <a:avLst/>
          </a:prstGeom>
          <a:noFill/>
        </p:spPr>
        <p:txBody>
          <a:bodyPr wrap="none" rtlCol="0">
            <a:spAutoFit/>
          </a:bodyPr>
          <a:lstStyle/>
          <a:p>
            <a:r>
              <a:rPr lang="cs-CZ" sz="4000" b="1" dirty="0" smtClean="0">
                <a:solidFill>
                  <a:schemeClr val="accent4">
                    <a:lumMod val="75000"/>
                  </a:schemeClr>
                </a:solidFill>
              </a:rPr>
              <a:t>12-6</a:t>
            </a:r>
            <a:endParaRPr lang="cs-CZ" sz="4000" b="1" dirty="0">
              <a:solidFill>
                <a:schemeClr val="accent4">
                  <a:lumMod val="75000"/>
                </a:schemeClr>
              </a:solidFill>
            </a:endParaRPr>
          </a:p>
        </p:txBody>
      </p:sp>
      <p:sp>
        <p:nvSpPr>
          <p:cNvPr id="13" name="TextovéPole 12"/>
          <p:cNvSpPr txBox="1"/>
          <p:nvPr/>
        </p:nvSpPr>
        <p:spPr>
          <a:xfrm>
            <a:off x="6921399" y="5742548"/>
            <a:ext cx="861133" cy="707886"/>
          </a:xfrm>
          <a:prstGeom prst="rect">
            <a:avLst/>
          </a:prstGeom>
          <a:noFill/>
        </p:spPr>
        <p:txBody>
          <a:bodyPr wrap="none" rtlCol="0">
            <a:spAutoFit/>
          </a:bodyPr>
          <a:lstStyle/>
          <a:p>
            <a:r>
              <a:rPr lang="cs-CZ" sz="4000" b="1" dirty="0" smtClean="0">
                <a:solidFill>
                  <a:schemeClr val="accent4">
                    <a:lumMod val="75000"/>
                  </a:schemeClr>
                </a:solidFill>
              </a:rPr>
              <a:t>7-4</a:t>
            </a:r>
            <a:endParaRPr lang="cs-CZ" sz="4000" b="1" dirty="0">
              <a:solidFill>
                <a:schemeClr val="accent4">
                  <a:lumMod val="75000"/>
                </a:schemeClr>
              </a:solidFill>
            </a:endParaRPr>
          </a:p>
        </p:txBody>
      </p:sp>
      <p:sp>
        <p:nvSpPr>
          <p:cNvPr id="14" name="TextovéPole 13"/>
          <p:cNvSpPr txBox="1"/>
          <p:nvPr/>
        </p:nvSpPr>
        <p:spPr>
          <a:xfrm>
            <a:off x="7886644" y="5694765"/>
            <a:ext cx="958917" cy="707886"/>
          </a:xfrm>
          <a:prstGeom prst="rect">
            <a:avLst/>
          </a:prstGeom>
          <a:noFill/>
        </p:spPr>
        <p:txBody>
          <a:bodyPr wrap="none" rtlCol="0">
            <a:spAutoFit/>
          </a:bodyPr>
          <a:lstStyle/>
          <a:p>
            <a:r>
              <a:rPr lang="cs-CZ" sz="4000" b="1" dirty="0" smtClean="0">
                <a:solidFill>
                  <a:schemeClr val="accent4">
                    <a:lumMod val="75000"/>
                  </a:schemeClr>
                </a:solidFill>
              </a:rPr>
              <a:t>7+4</a:t>
            </a:r>
            <a:endParaRPr lang="cs-CZ" sz="4000" b="1" dirty="0">
              <a:solidFill>
                <a:schemeClr val="accent4">
                  <a:lumMod val="75000"/>
                </a:schemeClr>
              </a:solidFill>
            </a:endParaRPr>
          </a:p>
        </p:txBody>
      </p:sp>
    </p:spTree>
    <p:extLst>
      <p:ext uri="{BB962C8B-B14F-4D97-AF65-F5344CB8AC3E}">
        <p14:creationId xmlns:p14="http://schemas.microsoft.com/office/powerpoint/2010/main" xmlns="" val="368948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10"/>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8"/>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0" nodeType="clickEffect">
                                  <p:stCondLst>
                                    <p:cond delay="0"/>
                                  </p:stCondLst>
                                  <p:childTnLst>
                                    <p:animMotion origin="layout" path="M 5E-6 -7.12468E-7 L -0.53542 -0.01064 " pathEditMode="relative" rAng="0" ptsTypes="AA">
                                      <p:cBhvr>
                                        <p:cTn id="14" dur="2000" fill="hold"/>
                                        <p:tgtEl>
                                          <p:spTgt spid="14"/>
                                        </p:tgtEl>
                                        <p:attrNameLst>
                                          <p:attrName>ppt_x</p:attrName>
                                          <p:attrName>ppt_y</p:attrName>
                                        </p:attrNameLst>
                                      </p:cBhvr>
                                      <p:rCtr x="-26771" y="-532"/>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9"/>
                    </p:tgtEl>
                  </p:cond>
                </p:stCondLst>
                <p:endSync evt="end" delay="0">
                  <p:rtn val="all"/>
                </p:endSync>
                <p:childTnLst>
                  <p:par>
                    <p:cTn id="16" fill="hold">
                      <p:stCondLst>
                        <p:cond delay="0"/>
                      </p:stCondLst>
                      <p:childTnLst>
                        <p:par>
                          <p:cTn id="17" fill="hold">
                            <p:stCondLst>
                              <p:cond delay="0"/>
                            </p:stCondLst>
                            <p:childTnLst>
                              <p:par>
                                <p:cTn id="18" presetID="42" presetClass="path" presetSubtype="0" accel="50000" decel="50000" fill="hold" grpId="0" nodeType="clickEffect">
                                  <p:stCondLst>
                                    <p:cond delay="0"/>
                                  </p:stCondLst>
                                  <p:childTnLst>
                                    <p:animMotion origin="layout" path="M 2.5E-6 1.38793E-7 L -0.42361 0.00393 " pathEditMode="relative" rAng="0" ptsTypes="AA">
                                      <p:cBhvr>
                                        <p:cTn id="19" dur="2000" fill="hold"/>
                                        <p:tgtEl>
                                          <p:spTgt spid="9"/>
                                        </p:tgtEl>
                                        <p:attrNameLst>
                                          <p:attrName>ppt_x</p:attrName>
                                          <p:attrName>ppt_y</p:attrName>
                                        </p:attrNameLst>
                                      </p:cBhvr>
                                      <p:rCtr x="-21181" y="185"/>
                                    </p:animMotion>
                                  </p:childTnLst>
                                </p:cTn>
                              </p:par>
                            </p:childTnLst>
                          </p:cTn>
                        </p:par>
                      </p:childTnLst>
                    </p:cTn>
                  </p:par>
                </p:childTnLst>
              </p:cTn>
              <p:nextCondLst>
                <p:cond evt="onClick" delay="0">
                  <p:tgtEl>
                    <p:spTgt spid="9"/>
                  </p:tgtEl>
                </p:cond>
              </p:nextCondLst>
            </p:seq>
            <p:seq concurrent="1" nextAc="seek">
              <p:cTn id="20" restart="whenNotActive" fill="hold" evtFilter="cancelBubble" nodeType="interactiveSeq">
                <p:stCondLst>
                  <p:cond evt="onClick" delay="0">
                    <p:tgtEl>
                      <p:spTgt spid="11"/>
                    </p:tgtEl>
                  </p:cond>
                </p:stCondLst>
                <p:endSync evt="end" delay="0">
                  <p:rtn val="all"/>
                </p:endSync>
                <p:childTnLst>
                  <p:par>
                    <p:cTn id="21" fill="hold">
                      <p:stCondLst>
                        <p:cond delay="0"/>
                      </p:stCondLst>
                      <p:childTnLst>
                        <p:par>
                          <p:cTn id="22" fill="hold">
                            <p:stCondLst>
                              <p:cond delay="0"/>
                            </p:stCondLst>
                            <p:childTnLst>
                              <p:par>
                                <p:cTn id="23" presetID="8" presetClass="emph" presetSubtype="0" fill="hold" grpId="0" nodeType="clickEffect">
                                  <p:stCondLst>
                                    <p:cond delay="0"/>
                                  </p:stCondLst>
                                  <p:childTnLst>
                                    <p:animRot by="21600000">
                                      <p:cBhvr>
                                        <p:cTn id="24" dur="2000" fill="hold"/>
                                        <p:tgtEl>
                                          <p:spTgt spid="11"/>
                                        </p:tgtEl>
                                        <p:attrNameLst>
                                          <p:attrName>r</p:attrName>
                                        </p:attrNameLst>
                                      </p:cBhvr>
                                    </p:animRot>
                                  </p:childTnLst>
                                </p:cTn>
                              </p:par>
                            </p:childTnLst>
                          </p:cTn>
                        </p:par>
                      </p:childTnLst>
                    </p:cTn>
                  </p:par>
                </p:childTnLst>
              </p:cTn>
              <p:nextCondLst>
                <p:cond evt="onClick" delay="0">
                  <p:tgtEl>
                    <p:spTgt spid="11"/>
                  </p:tgtEl>
                </p:cond>
              </p:nextCondLst>
            </p:seq>
            <p:seq concurrent="1" nextAc="seek">
              <p:cTn id="25" restart="whenNotActive" fill="hold" evtFilter="cancelBubble" nodeType="interactiveSeq">
                <p:stCondLst>
                  <p:cond evt="onClick" delay="0">
                    <p:tgtEl>
                      <p:spTgt spid="12"/>
                    </p:tgtEl>
                  </p:cond>
                </p:stCondLst>
                <p:endSync evt="end" delay="0">
                  <p:rtn val="all"/>
                </p:endSync>
                <p:childTnLst>
                  <p:par>
                    <p:cTn id="26" fill="hold">
                      <p:stCondLst>
                        <p:cond delay="0"/>
                      </p:stCondLst>
                      <p:childTnLst>
                        <p:par>
                          <p:cTn id="27" fill="hold">
                            <p:stCondLst>
                              <p:cond delay="0"/>
                            </p:stCondLst>
                            <p:childTnLst>
                              <p:par>
                                <p:cTn id="28" presetID="8" presetClass="emph" presetSubtype="0" fill="hold" grpId="0" nodeType="clickEffect">
                                  <p:stCondLst>
                                    <p:cond delay="0"/>
                                  </p:stCondLst>
                                  <p:childTnLst>
                                    <p:animRot by="21600000">
                                      <p:cBhvr>
                                        <p:cTn id="29" dur="2000" fill="hold"/>
                                        <p:tgtEl>
                                          <p:spTgt spid="12"/>
                                        </p:tgtEl>
                                        <p:attrNameLst>
                                          <p:attrName>r</p:attrName>
                                        </p:attrNameLst>
                                      </p:cBhvr>
                                    </p:animRot>
                                  </p:childTnLst>
                                </p:cTn>
                              </p:par>
                            </p:childTnLst>
                          </p:cTn>
                        </p:par>
                      </p:childTnLst>
                    </p:cTn>
                  </p:par>
                </p:childTnLst>
              </p:cTn>
              <p:nextCondLst>
                <p:cond evt="onClick" delay="0">
                  <p:tgtEl>
                    <p:spTgt spid="12"/>
                  </p:tgtEl>
                </p:cond>
              </p:nextCondLst>
            </p:seq>
            <p:seq concurrent="1" nextAc="seek">
              <p:cTn id="30" restart="whenNotActive" fill="hold" evtFilter="cancelBubble" nodeType="interactiveSeq">
                <p:stCondLst>
                  <p:cond evt="onClick" delay="0">
                    <p:tgtEl>
                      <p:spTgt spid="13"/>
                    </p:tgtEl>
                  </p:cond>
                </p:stCondLst>
                <p:endSync evt="end" delay="0">
                  <p:rtn val="all"/>
                </p:endSync>
                <p:childTnLst>
                  <p:par>
                    <p:cTn id="31" fill="hold">
                      <p:stCondLst>
                        <p:cond delay="0"/>
                      </p:stCondLst>
                      <p:childTnLst>
                        <p:par>
                          <p:cTn id="32" fill="hold">
                            <p:stCondLst>
                              <p:cond delay="0"/>
                            </p:stCondLst>
                            <p:childTnLst>
                              <p:par>
                                <p:cTn id="33" presetID="8" presetClass="emph" presetSubtype="0" fill="hold" grpId="0" nodeType="clickEffect">
                                  <p:stCondLst>
                                    <p:cond delay="0"/>
                                  </p:stCondLst>
                                  <p:childTnLst>
                                    <p:animRot by="21600000">
                                      <p:cBhvr>
                                        <p:cTn id="34" dur="2000" fill="hold"/>
                                        <p:tgtEl>
                                          <p:spTgt spid="13"/>
                                        </p:tgtEl>
                                        <p:attrNameLst>
                                          <p:attrName>r</p:attrName>
                                        </p:attrNameLst>
                                      </p:cBhvr>
                                    </p:animRot>
                                  </p:childTnLst>
                                </p:cTn>
                              </p:par>
                            </p:childTnLst>
                          </p:cTn>
                        </p:par>
                      </p:childTnLst>
                    </p:cTn>
                  </p:par>
                </p:childTnLst>
              </p:cTn>
              <p:nextCondLst>
                <p:cond evt="onClick" delay="0">
                  <p:tgtEl>
                    <p:spTgt spid="13"/>
                  </p:tgtEl>
                </p:cond>
              </p:nextCondLst>
            </p:seq>
          </p:childTnLst>
        </p:cTn>
      </p:par>
    </p:tnLst>
    <p:bldLst>
      <p:bldP spid="8" grpId="0"/>
      <p:bldP spid="9" grpId="0"/>
      <p:bldP spid="10" grpId="0"/>
      <p:bldP spid="11" grpId="0"/>
      <p:bldP spid="12" grpId="0"/>
      <p:bldP spid="13"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16632"/>
            <a:ext cx="8229600" cy="6110139"/>
          </a:xfrm>
        </p:spPr>
        <p:txBody>
          <a:bodyPr/>
          <a:lstStyle/>
          <a:p>
            <a:pPr marL="0" indent="0">
              <a:buNone/>
            </a:pPr>
            <a:r>
              <a:rPr lang="cs-CZ" b="1" dirty="0"/>
              <a:t>Zdroje a </a:t>
            </a:r>
            <a:r>
              <a:rPr lang="cs-CZ" b="1"/>
              <a:t>citace</a:t>
            </a:r>
            <a:r>
              <a:rPr lang="cs-CZ" b="1" smtClean="0"/>
              <a:t>: </a:t>
            </a:r>
            <a:r>
              <a:rPr lang="cs-CZ"/>
              <a:t>Microsoft Office - Klipart</a:t>
            </a:r>
            <a:endParaRPr lang="cs-CZ" dirty="0"/>
          </a:p>
        </p:txBody>
      </p:sp>
    </p:spTree>
    <p:extLst>
      <p:ext uri="{BB962C8B-B14F-4D97-AF65-F5344CB8AC3E}">
        <p14:creationId xmlns:p14="http://schemas.microsoft.com/office/powerpoint/2010/main" xmlns="" val="10705720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179</TotalTime>
  <Words>443</Words>
  <Application>Microsoft Office PowerPoint</Application>
  <PresentationFormat>Předvádění na obrazovce (4:3)</PresentationFormat>
  <Paragraphs>155</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Opakování učiva v číselném oboru do 20 VY_32_INOVACE_4B_20 Číslo projektu: CZ.1.07/1.4.00/21.1101</vt:lpstr>
      <vt:lpstr>Snímek 2</vt:lpstr>
      <vt:lpstr>Snímek 3</vt:lpstr>
      <vt:lpstr>Snímek 4</vt:lpstr>
      <vt:lpstr>Snímek 5</vt:lpstr>
      <vt:lpstr>Snímek 6</vt:lpstr>
      <vt:lpstr>Snímek 7</vt:lpstr>
      <vt:lpstr>Snímek 8</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Pavla</cp:lastModifiedBy>
  <cp:revision>9</cp:revision>
  <dcterms:created xsi:type="dcterms:W3CDTF">2012-04-26T14:33:21Z</dcterms:created>
  <dcterms:modified xsi:type="dcterms:W3CDTF">2013-01-23T19:08:21Z</dcterms:modified>
</cp:coreProperties>
</file>