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8" r:id="rId2"/>
    <p:sldId id="277" r:id="rId3"/>
    <p:sldId id="271" r:id="rId4"/>
    <p:sldId id="272" r:id="rId5"/>
    <p:sldId id="279" r:id="rId6"/>
    <p:sldId id="276" r:id="rId7"/>
    <p:sldId id="273" r:id="rId8"/>
    <p:sldId id="274" r:id="rId9"/>
    <p:sldId id="263" r:id="rId10"/>
    <p:sldId id="265" r:id="rId11"/>
    <p:sldId id="275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06949-2255-43B3-A297-23D0E7D6A92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D9D64-C98B-45C0-B8F2-D71BACA88B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06949-2255-43B3-A297-23D0E7D6A92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D9D64-C98B-45C0-B8F2-D71BACA88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06949-2255-43B3-A297-23D0E7D6A92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D20D9D64-C98B-45C0-B8F2-D71BACA88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06949-2255-43B3-A297-23D0E7D6A92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D9D64-C98B-45C0-B8F2-D71BACA88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06949-2255-43B3-A297-23D0E7D6A92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D9D64-C98B-45C0-B8F2-D71BACA88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06949-2255-43B3-A297-23D0E7D6A92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D9D64-C98B-45C0-B8F2-D71BACA88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06949-2255-43B3-A297-23D0E7D6A92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D9D64-C98B-45C0-B8F2-D71BACA88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06949-2255-43B3-A297-23D0E7D6A92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D9D64-C98B-45C0-B8F2-D71BACA88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06949-2255-43B3-A297-23D0E7D6A92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D9D64-C98B-45C0-B8F2-D71BACA88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06949-2255-43B3-A297-23D0E7D6A92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D9D64-C98B-45C0-B8F2-D71BACA88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06949-2255-43B3-A297-23D0E7D6A92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D9D64-C98B-45C0-B8F2-D71BACA88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0B06949-2255-43B3-A297-23D0E7D6A92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20D9D64-C98B-45C0-B8F2-D71BACA88B9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Lama_guanicoe_2005-02-13.jpe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ama_guanicoe_2005-02-13.jpeg" TargetMode="External"/><Relationship Id="rId2" Type="http://schemas.openxmlformats.org/officeDocument/2006/relationships/hyperlink" Target="http://en.wikipedia.org/wiki/File:Mountain_Tapir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/>
          </a:bodyPr>
          <a:lstStyle/>
          <a:p>
            <a:r>
              <a:rPr lang="cs-CZ" sz="4000" b="1" i="1" dirty="0" err="1" smtClean="0">
                <a:solidFill>
                  <a:srgbClr val="FF0000"/>
                </a:solidFill>
              </a:rPr>
              <a:t>Placentálové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/>
              <a:t>VY_32_INOVACE_05_A_2_Placentálové</a:t>
            </a:r>
            <a:endParaRPr lang="cs-CZ" sz="2000" dirty="0">
              <a:solidFill>
                <a:srgbClr val="C00000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/>
              <a:t>Biologie člověka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7108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6176624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8/9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11/9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VIII.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Biologie člověka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Savci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Placentálové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Placenta, taxonomický řád, lidoop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7357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Placentární savci (řády)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709160"/>
          </a:xfrm>
        </p:spPr>
        <p:txBody>
          <a:bodyPr>
            <a:normAutofit/>
          </a:bodyPr>
          <a:lstStyle/>
          <a:p>
            <a:pPr algn="just"/>
            <a:r>
              <a:rPr lang="cs-CZ" dirty="0"/>
              <a:t>1) </a:t>
            </a:r>
            <a:r>
              <a:rPr lang="cs-CZ" dirty="0" smtClean="0"/>
              <a:t>primáti</a:t>
            </a:r>
          </a:p>
          <a:p>
            <a:pPr algn="just"/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dirty="0"/>
              <a:t>- poloopice (lemur, komba</a:t>
            </a:r>
            <a:r>
              <a:rPr lang="cs-CZ" dirty="0" smtClean="0"/>
              <a:t>)</a:t>
            </a:r>
          </a:p>
          <a:p>
            <a:pPr marL="137160" indent="0"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          - opice </a:t>
            </a:r>
            <a:r>
              <a:rPr lang="cs-CZ" dirty="0"/>
              <a:t>(kočkodan, makak, pavián, malpa</a:t>
            </a:r>
            <a:r>
              <a:rPr lang="cs-CZ" dirty="0" smtClean="0"/>
              <a:t>)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           - lidoopi </a:t>
            </a:r>
            <a:r>
              <a:rPr lang="cs-CZ" dirty="0"/>
              <a:t>(</a:t>
            </a:r>
            <a:r>
              <a:rPr lang="cs-CZ" dirty="0" err="1"/>
              <a:t>gibon</a:t>
            </a:r>
            <a:r>
              <a:rPr lang="cs-CZ" dirty="0"/>
              <a:t>, orangutan, šimpanz, gorila</a:t>
            </a:r>
            <a:r>
              <a:rPr lang="cs-CZ" dirty="0" smtClean="0"/>
              <a:t>)</a:t>
            </a:r>
          </a:p>
          <a:p>
            <a:pPr algn="just"/>
            <a:endParaRPr lang="cs-CZ" dirty="0"/>
          </a:p>
          <a:p>
            <a:endParaRPr lang="cs-CZ" dirty="0"/>
          </a:p>
          <a:p>
            <a:r>
              <a:rPr lang="cs-CZ" dirty="0"/>
              <a:t>2) hmyzožravci (ježek, krtek, rejsek)</a:t>
            </a:r>
          </a:p>
          <a:p>
            <a:pPr algn="just"/>
            <a:endParaRPr lang="cs-CZ" dirty="0"/>
          </a:p>
          <a:p>
            <a:pPr algn="ctr"/>
            <a:endParaRPr lang="cs-CZ" dirty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6294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709160"/>
          </a:xfrm>
        </p:spPr>
        <p:txBody>
          <a:bodyPr/>
          <a:lstStyle/>
          <a:p>
            <a:r>
              <a:rPr lang="cs-CZ" dirty="0"/>
              <a:t>3) hlodavci (myšice, bobr, morče, myš, veverka,     		</a:t>
            </a:r>
            <a:r>
              <a:rPr lang="cs-CZ" dirty="0" err="1"/>
              <a:t>sysel,dikobraz</a:t>
            </a:r>
            <a:r>
              <a:rPr lang="cs-CZ" dirty="0"/>
              <a:t>, potkan, křeček, ondatra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dirty="0"/>
              <a:t>4) zajíci (zajíc, králík, </a:t>
            </a:r>
            <a:r>
              <a:rPr lang="cs-CZ" dirty="0" err="1"/>
              <a:t>pišťucha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dirty="0"/>
              <a:t>5) chudozubí (mravenečník, lenochod, pásovec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pPr lvl="0"/>
            <a:r>
              <a:rPr lang="cs-CZ" dirty="0">
                <a:solidFill>
                  <a:prstClr val="black"/>
                </a:solidFill>
              </a:rPr>
              <a:t>6) letouni (netopýr, vrápenec, kaloň, upír)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117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5986"/>
            <a:ext cx="9144000" cy="44348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603019" y="5589240"/>
            <a:ext cx="21226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Mravenečník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2707068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56176" y="2708920"/>
            <a:ext cx="20162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/>
              <a:t>Vrápenec malý</a:t>
            </a:r>
            <a:endParaRPr lang="cs-CZ" sz="28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1"/>
            <a:ext cx="51435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4768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12608"/>
          </a:xfrm>
        </p:spPr>
        <p:txBody>
          <a:bodyPr/>
          <a:lstStyle/>
          <a:p>
            <a:r>
              <a:rPr lang="cs-CZ" dirty="0"/>
              <a:t>7) </a:t>
            </a:r>
            <a:r>
              <a:rPr lang="cs-CZ" dirty="0" smtClean="0"/>
              <a:t>šelmy</a:t>
            </a:r>
          </a:p>
          <a:p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   kunovité </a:t>
            </a:r>
            <a:r>
              <a:rPr lang="cs-CZ" dirty="0"/>
              <a:t>= lasicovité</a:t>
            </a:r>
          </a:p>
          <a:p>
            <a:r>
              <a:rPr lang="cs-CZ" dirty="0" smtClean="0"/>
              <a:t> 	medvědovité</a:t>
            </a:r>
          </a:p>
          <a:p>
            <a:r>
              <a:rPr lang="cs-CZ" dirty="0" smtClean="0"/>
              <a:t>	psovité</a:t>
            </a:r>
          </a:p>
          <a:p>
            <a:r>
              <a:rPr lang="cs-CZ" dirty="0" smtClean="0"/>
              <a:t>     kočkovité</a:t>
            </a:r>
          </a:p>
          <a:p>
            <a:r>
              <a:rPr lang="cs-CZ" dirty="0"/>
              <a:t> </a:t>
            </a:r>
            <a:r>
              <a:rPr lang="cs-CZ" dirty="0" smtClean="0"/>
              <a:t>    hyenovité</a:t>
            </a:r>
          </a:p>
          <a:p>
            <a:r>
              <a:rPr lang="cs-CZ" dirty="0" smtClean="0"/>
              <a:t>     cibetkovité</a:t>
            </a:r>
          </a:p>
          <a:p>
            <a:r>
              <a:rPr lang="cs-CZ" dirty="0"/>
              <a:t> </a:t>
            </a:r>
            <a:r>
              <a:rPr lang="cs-CZ" dirty="0" smtClean="0"/>
              <a:t>    medvídkovité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0613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8) ploutvonožci (tuleň, lachtan, mrož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dirty="0"/>
              <a:t>9) chobotnatci (slon indický, africký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dirty="0"/>
              <a:t>10) lichokopytníci - koňovití</a:t>
            </a:r>
          </a:p>
          <a:p>
            <a:r>
              <a:rPr lang="cs-CZ" dirty="0"/>
              <a:t>			 </a:t>
            </a:r>
            <a:r>
              <a:rPr lang="cs-CZ" dirty="0" smtClean="0"/>
              <a:t>     - </a:t>
            </a:r>
            <a:r>
              <a:rPr lang="cs-CZ" dirty="0" err="1"/>
              <a:t>nosorožcovití</a:t>
            </a:r>
            <a:endParaRPr lang="cs-CZ" dirty="0"/>
          </a:p>
          <a:p>
            <a:r>
              <a:rPr lang="cs-CZ" dirty="0"/>
              <a:t>			 </a:t>
            </a:r>
            <a:r>
              <a:rPr lang="cs-CZ" dirty="0" smtClean="0"/>
              <a:t>     - </a:t>
            </a:r>
            <a:r>
              <a:rPr lang="cs-CZ" dirty="0" err="1"/>
              <a:t>tapírovití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5225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491880" y="6060733"/>
            <a:ext cx="23086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/>
              <a:t>tapír</a:t>
            </a:r>
            <a:endParaRPr lang="cs-CZ" sz="2800" b="1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908720"/>
            <a:ext cx="7620000" cy="472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1680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04664"/>
            <a:ext cx="914400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endParaRPr lang="cs-CZ" sz="3200" dirty="0" smtClean="0"/>
          </a:p>
          <a:p>
            <a:r>
              <a:rPr lang="cs-CZ" sz="3200" dirty="0" smtClean="0"/>
              <a:t>11) sudokopytníci: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- nepřežvýkaví (prase, hroch)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- přežvýkaví (jelenovití, žirafovití, turovití)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- velbloudi (velbloud, lama)</a:t>
            </a:r>
          </a:p>
          <a:p>
            <a:endParaRPr lang="cs-CZ" sz="3200" dirty="0" smtClean="0"/>
          </a:p>
          <a:p>
            <a:r>
              <a:rPr lang="cs-CZ" sz="3200" dirty="0" smtClean="0"/>
              <a:t>12) kytovci - kosticovci (plejtvák, velryba)</a:t>
            </a:r>
          </a:p>
          <a:p>
            <a:pPr lvl="8"/>
            <a:r>
              <a:rPr lang="cs-CZ" sz="3200" dirty="0" smtClean="0"/>
              <a:t>     živí se planktonem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        </a:t>
            </a:r>
            <a:r>
              <a:rPr lang="cs-CZ" sz="3200" dirty="0"/>
              <a:t> </a:t>
            </a:r>
            <a:r>
              <a:rPr lang="cs-CZ" sz="3200" dirty="0" smtClean="0"/>
              <a:t>  - ozubení (vorvaň, delfín, kosatka)</a:t>
            </a:r>
          </a:p>
          <a:p>
            <a:r>
              <a:rPr lang="cs-CZ" sz="3200" dirty="0" smtClean="0"/>
              <a:t>				     dravci </a:t>
            </a:r>
          </a:p>
        </p:txBody>
      </p:sp>
    </p:spTree>
    <p:extLst>
      <p:ext uri="{BB962C8B-B14F-4D97-AF65-F5344CB8AC3E}">
        <p14:creationId xmlns:p14="http://schemas.microsoft.com/office/powerpoint/2010/main" val="378475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Guanako (Lama guanicoe)">
            <a:hlinkClick r:id="rId2" tooltip="Guanako (Lama guanicoe)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76672"/>
            <a:ext cx="6768752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45592" y="5924015"/>
            <a:ext cx="10038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Lama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2029058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0"/>
            <a:ext cx="91440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ČERNÍK</a:t>
            </a:r>
            <a:r>
              <a:rPr lang="cs-CZ" dirty="0"/>
              <a:t>, Vladimír, Vítězslav BIČÍK a Zdeněk MARTINEC. </a:t>
            </a:r>
            <a:r>
              <a:rPr lang="cs-CZ" i="1" dirty="0"/>
              <a:t>Přírodopis: pro žáky základní školy (8. ročník) a nižší ročníky víceletých gymnázií</a:t>
            </a:r>
            <a:r>
              <a:rPr lang="cs-CZ" dirty="0"/>
              <a:t>. 1. vyd. Praha: SPN - pedagogické nakladatelství, 1998, 80 s. ISBN 80-859-3797-2. 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http://en.wikipedia.org/wiki/Lesser_horseshoe_bat</a:t>
            </a:r>
            <a:r>
              <a:rPr lang="pt-BR" dirty="0"/>
              <a:t> [online]. [cit. 2.2.2013]. Dostupný na WWW: http://en.wikipedia.org/wiki/File:Bat(20070605).jpg 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http://en.wikipedia.org/wiki/Tapir</a:t>
            </a:r>
            <a:r>
              <a:rPr lang="pt-BR" dirty="0"/>
              <a:t> [online]. [cit. 2.2.2013]. Dostupný na WWW: </a:t>
            </a:r>
            <a:r>
              <a:rPr lang="pt-BR" dirty="0">
                <a:hlinkClick r:id="rId2"/>
              </a:rPr>
              <a:t>http://</a:t>
            </a:r>
            <a:r>
              <a:rPr lang="pt-BR" dirty="0" smtClean="0">
                <a:hlinkClick r:id="rId2"/>
              </a:rPr>
              <a:t>en.wikipedia.org/wiki/File:Mountain_Tapir.jpg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http://cs.wikipedia.org/wiki/Lama</a:t>
            </a:r>
            <a:r>
              <a:rPr lang="pt-BR" dirty="0"/>
              <a:t> [online]. [cit. 2.2.2013]. Dostupný na WWW: </a:t>
            </a:r>
            <a:r>
              <a:rPr lang="pt-BR" dirty="0">
                <a:hlinkClick r:id="rId3"/>
              </a:rPr>
              <a:t>http://</a:t>
            </a:r>
            <a:r>
              <a:rPr lang="pt-BR" dirty="0" smtClean="0">
                <a:hlinkClick r:id="rId3"/>
              </a:rPr>
              <a:t>cs.wikipedia.org/wiki/Soubor:Lama_guanicoe_2005-02-13.jpeg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http://cs.wikipedia.org/wiki/Mravene%C4%8Dn%C3%ADk_velk%C3%BD</a:t>
            </a:r>
            <a:r>
              <a:rPr lang="pt-BR" dirty="0"/>
              <a:t> [online]. [cit. 2.2.2013]. Dostupný na WWW: http://cs.wikipedia.org/wiki/Soubor:Myrmecophaga_tridactyla_-_Phoenix_Zoo.jpg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7581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180</TotalTime>
  <Words>303</Words>
  <Application>Microsoft Office PowerPoint</Application>
  <PresentationFormat>Předvádění na obrazovce (4:3)</PresentationFormat>
  <Paragraphs>83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Vrchol</vt:lpstr>
      <vt:lpstr>Placentálové</vt:lpstr>
      <vt:lpstr>Prezentace aplikace PowerPoint</vt:lpstr>
      <vt:lpstr>Placentární savci (řády)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Placentární savci</dc:title>
  <dc:creator>Lubor</dc:creator>
  <cp:lastModifiedBy>Lubor</cp:lastModifiedBy>
  <cp:revision>49</cp:revision>
  <dcterms:created xsi:type="dcterms:W3CDTF">2012-09-08T08:12:18Z</dcterms:created>
  <dcterms:modified xsi:type="dcterms:W3CDTF">2013-02-02T09:30:14Z</dcterms:modified>
</cp:coreProperties>
</file>