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64" r:id="rId6"/>
    <p:sldId id="262" r:id="rId7"/>
    <p:sldId id="265" r:id="rId8"/>
    <p:sldId id="260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Hračky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630B57-25D9-4ED1-87D4-56CFCBA8688D}" type="presOf" srcId="{4C35D32F-0EAB-4CD7-82EE-45574DC2A586}" destId="{8BEBB6EC-1DAA-4CAC-8A25-BC0FCBD5DBD5}" srcOrd="0" destOrd="0" presId="urn:microsoft.com/office/officeart/2005/8/layout/target3"/>
    <dgm:cxn modelId="{43E62A07-01CE-4129-A09F-2C219E8895B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24324C-DAA5-4052-AEE6-EBA70199DA92}" type="presOf" srcId="{D8197B8C-B260-4A16-BDF4-0947B075E274}" destId="{5A5FFA88-C948-4069-8E93-59FA12366E83}" srcOrd="1" destOrd="0" presId="urn:microsoft.com/office/officeart/2005/8/layout/target3"/>
    <dgm:cxn modelId="{E845557F-4726-4CEF-9F74-8E3D421606E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CE892C-30A1-46AA-8F29-FE8651C4F7E6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EA1F79-88BE-4D9D-9294-70036C3BBD66}" type="presOf" srcId="{D1B46980-6531-4606-95E6-44980827E919}" destId="{2BE915AB-18AA-4053-B92C-3BFC9ED204BB}" srcOrd="1" destOrd="0" presId="urn:microsoft.com/office/officeart/2005/8/layout/target3"/>
    <dgm:cxn modelId="{FB7C5581-BB60-47E9-877A-C395FA76A0A1}" type="presOf" srcId="{B651F6E3-6281-48DB-9319-2AEAFDAE7572}" destId="{619D679B-A015-4ECF-8348-D1034C574F40}" srcOrd="0" destOrd="0" presId="urn:microsoft.com/office/officeart/2005/8/layout/target3"/>
    <dgm:cxn modelId="{870A303A-7E38-4282-805C-593DFEC75E6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F65A57B-974B-46D9-9C53-DCF83FD7ABA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5A0DB53-74F6-4179-B044-20E217758E59}" type="presOf" srcId="{D1B46980-6531-4606-95E6-44980827E919}" destId="{6140AFEC-043D-4C43-A2F9-D0F5331DF3A3}" srcOrd="0" destOrd="0" presId="urn:microsoft.com/office/officeart/2005/8/layout/target3"/>
    <dgm:cxn modelId="{0DE614A9-6158-49B2-ABAC-42803BBB3A14}" type="presOf" srcId="{B651F6E3-6281-48DB-9319-2AEAFDAE7572}" destId="{6BB5E863-4638-4E1D-BFDE-399D028AC4ED}" srcOrd="1" destOrd="0" presId="urn:microsoft.com/office/officeart/2005/8/layout/target3"/>
    <dgm:cxn modelId="{4CD39CF2-BDE0-44D3-AED4-FA9E48DDE6D5}" type="presParOf" srcId="{333A1088-737F-45CB-B68E-254E46348037}" destId="{F5ABB229-8D3B-4694-996A-96F23CF14429}" srcOrd="0" destOrd="0" presId="urn:microsoft.com/office/officeart/2005/8/layout/target3"/>
    <dgm:cxn modelId="{3C3D5206-0B53-409D-B533-AAA61483C9D3}" type="presParOf" srcId="{333A1088-737F-45CB-B68E-254E46348037}" destId="{F41139FD-01EE-4571-8B17-4FB00FC51163}" srcOrd="1" destOrd="0" presId="urn:microsoft.com/office/officeart/2005/8/layout/target3"/>
    <dgm:cxn modelId="{5265DF20-EBC4-4821-9423-B2C492C68397}" type="presParOf" srcId="{333A1088-737F-45CB-B68E-254E46348037}" destId="{D005CE8C-CC26-4C3E-AC11-E15060ECD759}" srcOrd="2" destOrd="0" presId="urn:microsoft.com/office/officeart/2005/8/layout/target3"/>
    <dgm:cxn modelId="{CD07F103-2E93-4278-9177-2C755D6C618F}" type="presParOf" srcId="{333A1088-737F-45CB-B68E-254E46348037}" destId="{2C702D82-9B77-49B7-9568-BB8EB47C3372}" srcOrd="3" destOrd="0" presId="urn:microsoft.com/office/officeart/2005/8/layout/target3"/>
    <dgm:cxn modelId="{93EBF41F-7CC2-4BBF-B3F1-56F7C0FC2EEC}" type="presParOf" srcId="{333A1088-737F-45CB-B68E-254E46348037}" destId="{A52A0455-90FF-4808-ABD0-F02540D31D5A}" srcOrd="4" destOrd="0" presId="urn:microsoft.com/office/officeart/2005/8/layout/target3"/>
    <dgm:cxn modelId="{D419A21C-8DAD-48B1-B13E-CD92897813C0}" type="presParOf" srcId="{333A1088-737F-45CB-B68E-254E46348037}" destId="{6140AFEC-043D-4C43-A2F9-D0F5331DF3A3}" srcOrd="5" destOrd="0" presId="urn:microsoft.com/office/officeart/2005/8/layout/target3"/>
    <dgm:cxn modelId="{9ABD1EF1-828A-434A-9A66-BDA3C3869CDC}" type="presParOf" srcId="{333A1088-737F-45CB-B68E-254E46348037}" destId="{9358AC05-5D7D-4327-9F80-1AD486AEA664}" srcOrd="6" destOrd="0" presId="urn:microsoft.com/office/officeart/2005/8/layout/target3"/>
    <dgm:cxn modelId="{BA0D368B-B0EA-4838-9D43-771BE91B0E4E}" type="presParOf" srcId="{333A1088-737F-45CB-B68E-254E46348037}" destId="{313FC574-E1CD-4FB4-B054-0B805CE0447D}" srcOrd="7" destOrd="0" presId="urn:microsoft.com/office/officeart/2005/8/layout/target3"/>
    <dgm:cxn modelId="{5AC87D4A-5C7F-4170-98C5-B0C208D8E484}" type="presParOf" srcId="{333A1088-737F-45CB-B68E-254E46348037}" destId="{619D679B-A015-4ECF-8348-D1034C574F40}" srcOrd="8" destOrd="0" presId="urn:microsoft.com/office/officeart/2005/8/layout/target3"/>
    <dgm:cxn modelId="{64E038E8-3FAA-4978-8B61-BD3440F552C3}" type="presParOf" srcId="{333A1088-737F-45CB-B68E-254E46348037}" destId="{322283A8-4A27-4CDA-BAE3-F381106A9174}" srcOrd="9" destOrd="0" presId="urn:microsoft.com/office/officeart/2005/8/layout/target3"/>
    <dgm:cxn modelId="{C9CBCE2D-C4C0-4946-9039-54D438F9FC51}" type="presParOf" srcId="{333A1088-737F-45CB-B68E-254E46348037}" destId="{FFC9F71D-1B4F-4AD9-A4A6-86ADEFC8AF5C}" srcOrd="10" destOrd="0" presId="urn:microsoft.com/office/officeart/2005/8/layout/target3"/>
    <dgm:cxn modelId="{E384B771-03BA-41E7-A995-68DCE92A082B}" type="presParOf" srcId="{333A1088-737F-45CB-B68E-254E46348037}" destId="{25B08C86-7E15-44DC-BE7F-FFB55DD49D12}" srcOrd="11" destOrd="0" presId="urn:microsoft.com/office/officeart/2005/8/layout/target3"/>
    <dgm:cxn modelId="{48FEB5D4-6757-435E-8F02-A0644AA63F40}" type="presParOf" srcId="{333A1088-737F-45CB-B68E-254E46348037}" destId="{76644BE8-9D7C-4C09-B250-3D10AF48CBB7}" srcOrd="12" destOrd="0" presId="urn:microsoft.com/office/officeart/2005/8/layout/target3"/>
    <dgm:cxn modelId="{9467E5C8-CBF3-4249-A8EB-561C63A3350F}" type="presParOf" srcId="{333A1088-737F-45CB-B68E-254E46348037}" destId="{EE85B701-7295-41C0-BA7A-34D3756A2AE6}" srcOrd="13" destOrd="0" presId="urn:microsoft.com/office/officeart/2005/8/layout/target3"/>
    <dgm:cxn modelId="{B6E59C55-172C-4072-8DC8-6F0055CBE271}" type="presParOf" srcId="{333A1088-737F-45CB-B68E-254E46348037}" destId="{8BEBB6EC-1DAA-4CAC-8A25-BC0FCBD5DBD5}" srcOrd="14" destOrd="0" presId="urn:microsoft.com/office/officeart/2005/8/layout/target3"/>
    <dgm:cxn modelId="{366C6958-5DA1-4691-BD14-DAE51B83BE76}" type="presParOf" srcId="{333A1088-737F-45CB-B68E-254E46348037}" destId="{AED2198E-93D5-4001-81B4-73124B309672}" srcOrd="15" destOrd="0" presId="urn:microsoft.com/office/officeart/2005/8/layout/target3"/>
    <dgm:cxn modelId="{D9242EC7-FCCE-40C4-A2EB-F7BB20BC529F}" type="presParOf" srcId="{333A1088-737F-45CB-B68E-254E46348037}" destId="{2BE915AB-18AA-4053-B92C-3BFC9ED204BB}" srcOrd="16" destOrd="0" presId="urn:microsoft.com/office/officeart/2005/8/layout/target3"/>
    <dgm:cxn modelId="{23C94CF5-8767-40C8-9014-FBC730242991}" type="presParOf" srcId="{333A1088-737F-45CB-B68E-254E46348037}" destId="{6BB5E863-4638-4E1D-BFDE-399D028AC4ED}" srcOrd="17" destOrd="0" presId="urn:microsoft.com/office/officeart/2005/8/layout/target3"/>
    <dgm:cxn modelId="{460BB894-8C3E-4BAA-BBBA-A43261F8BB68}" type="presParOf" srcId="{333A1088-737F-45CB-B68E-254E46348037}" destId="{5A5FFA88-C948-4069-8E93-59FA12366E83}" srcOrd="18" destOrd="0" presId="urn:microsoft.com/office/officeart/2005/8/layout/target3"/>
    <dgm:cxn modelId="{F2AFACEA-250C-4AF3-94EE-298B3C795AF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Hračky</a:t>
          </a:r>
          <a:endParaRPr lang="cs-CZ" sz="2000" kern="1200" dirty="0" smtClean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2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447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567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976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428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101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41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688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61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736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534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0000">
              <a:schemeClr val="accent4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BA5B1-DEA2-488B-9192-176B3EAC0C7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A4216-9EAB-4930-8821-803C913EA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479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5142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12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procvičení slovní zásoby „</a:t>
            </a:r>
            <a:r>
              <a:rPr lang="cs-CZ" sz="2000" dirty="0" err="1" smtClean="0"/>
              <a:t>Toys</a:t>
            </a:r>
            <a:r>
              <a:rPr lang="cs-CZ" sz="2000" dirty="0" smtClean="0"/>
              <a:t>“ (Hračky). Žáci pracují fixem na tabuli.</a:t>
            </a:r>
          </a:p>
          <a:p>
            <a:pPr marL="0" indent="0">
              <a:buNone/>
            </a:pPr>
            <a:r>
              <a:rPr lang="cs-CZ" sz="2000" dirty="0" smtClean="0"/>
              <a:t>V prvním úkolu žáci doplňují neurčitý člen.</a:t>
            </a:r>
          </a:p>
          <a:p>
            <a:pPr marL="0" indent="0">
              <a:buNone/>
            </a:pPr>
            <a:r>
              <a:rPr lang="cs-CZ" sz="2000" dirty="0" smtClean="0"/>
              <a:t>Ve druhém úkolu mají napsat správnou dvojici obrázku a slova.</a:t>
            </a:r>
          </a:p>
          <a:p>
            <a:pPr marL="0" indent="0">
              <a:buNone/>
            </a:pPr>
            <a:r>
              <a:rPr lang="cs-CZ" sz="2000" dirty="0" smtClean="0"/>
              <a:t>Ve třetím úkolu se upozorňuje na některé zvláštnosti v anglickém pravopise. Tento úkol také slouží jako zápisek slovíček do slovníčku. Žáci si zapíší slovíčka a dokreslí si obrázky.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97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Toys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Hračky</a:t>
            </a:r>
            <a:endParaRPr lang="cs-CZ" sz="40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95637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Doplň neurčitý člen.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		__  car</a:t>
            </a:r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guitar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kite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computer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boat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ball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doll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football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balloon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bicycle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__ </a:t>
            </a:r>
            <a:r>
              <a:rPr lang="cs-CZ" dirty="0" err="1" smtClean="0"/>
              <a:t>aeroplane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005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098576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dirty="0" smtClean="0">
                <a:solidFill>
                  <a:srgbClr val="FF0000"/>
                </a:solidFill>
              </a:rPr>
              <a:t>a</a:t>
            </a:r>
            <a:r>
              <a:rPr lang="cs-CZ" sz="5300" b="1" dirty="0" smtClean="0">
                <a:solidFill>
                  <a:srgbClr val="FF0000"/>
                </a:solidFill>
              </a:rPr>
              <a:t>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smtClean="0">
                <a:solidFill>
                  <a:srgbClr val="FF0000"/>
                </a:solidFill>
              </a:rPr>
              <a:t>a </a:t>
            </a:r>
            <a:r>
              <a:rPr lang="cs-CZ" sz="5300" dirty="0" smtClean="0"/>
              <a:t>	</a:t>
            </a:r>
          </a:p>
          <a:p>
            <a:pPr marL="0" indent="0">
              <a:buNone/>
            </a:pPr>
            <a:r>
              <a:rPr lang="cs-CZ" sz="5300" dirty="0" smtClean="0"/>
              <a:t>	</a:t>
            </a:r>
            <a:r>
              <a:rPr lang="cs-CZ" sz="5300" b="1" dirty="0" err="1" smtClean="0">
                <a:solidFill>
                  <a:srgbClr val="FF0000"/>
                </a:solidFill>
              </a:rPr>
              <a:t>an</a:t>
            </a:r>
            <a:r>
              <a:rPr lang="cs-CZ" sz="5300" dirty="0" smtClean="0"/>
              <a:t>	</a:t>
            </a:r>
            <a:endParaRPr lang="cs-CZ" sz="53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267744" y="1600200"/>
            <a:ext cx="6419056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300" dirty="0" smtClean="0"/>
              <a:t>__  car</a:t>
            </a:r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guitar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kite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computer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boat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ball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doll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football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balloon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bicycle</a:t>
            </a:r>
            <a:endParaRPr lang="cs-CZ" sz="5300" dirty="0" smtClean="0"/>
          </a:p>
          <a:p>
            <a:pPr marL="0" indent="0">
              <a:buNone/>
            </a:pPr>
            <a:r>
              <a:rPr lang="cs-CZ" sz="5300" dirty="0" smtClean="0"/>
              <a:t>__ </a:t>
            </a:r>
            <a:r>
              <a:rPr lang="cs-CZ" sz="5300" dirty="0" err="1" smtClean="0"/>
              <a:t>aeroplane</a:t>
            </a:r>
            <a:endParaRPr lang="cs-CZ" sz="53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30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Ke slovíčku připiš správné číslo obrázku. </a:t>
            </a:r>
            <a:endParaRPr lang="cs-CZ" sz="3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199"/>
            <a:ext cx="4316288" cy="4997151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10000" dirty="0"/>
              <a:t>	</a:t>
            </a:r>
            <a:r>
              <a:rPr lang="cs-CZ" sz="10000" dirty="0" smtClean="0"/>
              <a:t>     </a:t>
            </a:r>
            <a:r>
              <a:rPr lang="cs-CZ" sz="9600" dirty="0" smtClean="0"/>
              <a:t> __	a) a car	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/>
              <a:t>	</a:t>
            </a:r>
            <a:r>
              <a:rPr lang="cs-CZ" sz="9600" dirty="0" smtClean="0"/>
              <a:t>      __ 	b) a </a:t>
            </a:r>
            <a:r>
              <a:rPr lang="cs-CZ" sz="9600" dirty="0" err="1" smtClean="0"/>
              <a:t>guitar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c) a </a:t>
            </a:r>
            <a:r>
              <a:rPr lang="cs-CZ" sz="9600" dirty="0" err="1" smtClean="0"/>
              <a:t>kite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d) a </a:t>
            </a:r>
            <a:r>
              <a:rPr lang="cs-CZ" sz="9600" dirty="0" err="1" smtClean="0"/>
              <a:t>computer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e) a </a:t>
            </a:r>
            <a:r>
              <a:rPr lang="cs-CZ" sz="9600" dirty="0" err="1" smtClean="0"/>
              <a:t>boat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f) a </a:t>
            </a:r>
            <a:r>
              <a:rPr lang="cs-CZ" sz="9600" dirty="0" err="1" smtClean="0"/>
              <a:t>ball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g) a </a:t>
            </a:r>
            <a:r>
              <a:rPr lang="cs-CZ" sz="9600" dirty="0" err="1" smtClean="0"/>
              <a:t>doll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h) a </a:t>
            </a:r>
            <a:r>
              <a:rPr lang="cs-CZ" sz="9600" dirty="0" err="1" smtClean="0"/>
              <a:t>football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i )a </a:t>
            </a:r>
            <a:r>
              <a:rPr lang="cs-CZ" sz="9600" dirty="0" err="1" smtClean="0"/>
              <a:t>balloon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j) a </a:t>
            </a:r>
            <a:r>
              <a:rPr lang="cs-CZ" sz="9600" dirty="0" err="1" smtClean="0"/>
              <a:t>bicycle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      __ 	k) </a:t>
            </a:r>
            <a:r>
              <a:rPr lang="cs-CZ" sz="9600" dirty="0" err="1" smtClean="0"/>
              <a:t>an</a:t>
            </a:r>
            <a:r>
              <a:rPr lang="cs-CZ" sz="9600" dirty="0" smtClean="0"/>
              <a:t> </a:t>
            </a:r>
            <a:r>
              <a:rPr lang="cs-CZ" sz="9600" dirty="0" err="1" smtClean="0"/>
              <a:t>aeroplane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08DJ\AppData\Local\Microsoft\Windows\Temporary Internet Files\Content.IE5\2I36X4KN\MC90023737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67" y="2449923"/>
            <a:ext cx="1232673" cy="9890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J\AppData\Local\Microsoft\Windows\Temporary Internet Files\Content.IE5\YYRYPH3U\MC9004413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6858">
            <a:off x="1714511" y="3115657"/>
            <a:ext cx="1855325" cy="1855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J\AppData\Local\Microsoft\Windows\Temporary Internet Files\Content.IE5\16G5K97R\MP900398803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39" y="2526375"/>
            <a:ext cx="1789043" cy="12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J\AppData\Local\Microsoft\Windows\Temporary Internet Files\Content.IE5\YYRYPH3U\MP900398801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86" y="1100027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J\AppData\Local\Microsoft\Windows\Temporary Internet Files\Content.IE5\EX3JVI74\MP900405236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39" y="4854413"/>
            <a:ext cx="2091477" cy="1493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J\AppData\Local\Microsoft\Windows\Temporary Internet Files\Content.IE5\16G5K97R\MC9004263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79" y="3951366"/>
            <a:ext cx="1333622" cy="804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J\AppData\Local\Microsoft\Windows\Temporary Internet Files\Content.IE5\QJZ20EKT\MP900402856[1]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92" y="5349672"/>
            <a:ext cx="1663571" cy="124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J\AppData\Local\Microsoft\Windows\Temporary Internet Files\Content.IE5\FXXIXB3Y\MP900427736[1]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640" y="1237320"/>
            <a:ext cx="878827" cy="13195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DJ\AppData\Local\Microsoft\Windows\Temporary Internet Files\Content.IE5\2I36X4KN\MC9004125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990" y="1412776"/>
            <a:ext cx="1004077" cy="9960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J\AppData\Local\Microsoft\Windows\Temporary Internet Files\Content.IE5\QJZ20EKT\MC90044133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00" y="4705525"/>
            <a:ext cx="1731640" cy="1731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DJ\AppData\Local\Microsoft\Windows\Temporary Internet Files\Content.IE5\FXXIXB3Y\MC90025086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517" y="3482135"/>
            <a:ext cx="1288392" cy="11223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06992" y="123568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47449" y="2326320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0000" y="3604208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18912" y="1212721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2517" y="2457307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5.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38159" y="340415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6.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1786" y="134294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7.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24263" y="4599876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8.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36098" y="380426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9.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53228" y="4795305"/>
            <a:ext cx="634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10.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445797" y="5171235"/>
            <a:ext cx="634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5207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199"/>
            <a:ext cx="4316288" cy="4997151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10000" dirty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10.</a:t>
            </a:r>
            <a:r>
              <a:rPr lang="cs-CZ" sz="9600" dirty="0" smtClean="0"/>
              <a:t> __	a) a car	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6.</a:t>
            </a:r>
            <a:r>
              <a:rPr lang="cs-CZ" sz="9600" dirty="0" smtClean="0"/>
              <a:t>   __ 	b) a </a:t>
            </a:r>
            <a:r>
              <a:rPr lang="cs-CZ" sz="9600" dirty="0" err="1" smtClean="0"/>
              <a:t>guitar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5.   </a:t>
            </a:r>
            <a:r>
              <a:rPr lang="cs-CZ" sz="9600" dirty="0" smtClean="0"/>
              <a:t>__ 	c) a </a:t>
            </a:r>
            <a:r>
              <a:rPr lang="cs-CZ" sz="9600" dirty="0" err="1" smtClean="0"/>
              <a:t>kite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8. </a:t>
            </a:r>
            <a:r>
              <a:rPr lang="cs-CZ" sz="9600" dirty="0" smtClean="0"/>
              <a:t>  __ 	d) a </a:t>
            </a:r>
            <a:r>
              <a:rPr lang="cs-CZ" sz="9600" dirty="0" err="1" smtClean="0"/>
              <a:t>computer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9.</a:t>
            </a:r>
            <a:r>
              <a:rPr lang="cs-CZ" sz="9600" dirty="0" smtClean="0"/>
              <a:t>   __ 	e) a </a:t>
            </a:r>
            <a:r>
              <a:rPr lang="cs-CZ" sz="9600" dirty="0" err="1" smtClean="0"/>
              <a:t>boat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4.</a:t>
            </a:r>
            <a:r>
              <a:rPr lang="cs-CZ" sz="9600" dirty="0" smtClean="0"/>
              <a:t>   __ 	f) a </a:t>
            </a:r>
            <a:r>
              <a:rPr lang="cs-CZ" sz="9600" dirty="0" err="1" smtClean="0"/>
              <a:t>ball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3.   </a:t>
            </a:r>
            <a:r>
              <a:rPr lang="cs-CZ" sz="9600" dirty="0" smtClean="0"/>
              <a:t>__ 	g) a </a:t>
            </a:r>
            <a:r>
              <a:rPr lang="cs-CZ" sz="9600" dirty="0" err="1" smtClean="0"/>
              <a:t>doll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11.</a:t>
            </a:r>
            <a:r>
              <a:rPr lang="cs-CZ" sz="9600" dirty="0" smtClean="0"/>
              <a:t> __ 	h) a </a:t>
            </a:r>
            <a:r>
              <a:rPr lang="cs-CZ" sz="9600" dirty="0" err="1" smtClean="0"/>
              <a:t>football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1.</a:t>
            </a:r>
            <a:r>
              <a:rPr lang="cs-CZ" sz="9600" dirty="0" smtClean="0"/>
              <a:t>   __ 	i )a </a:t>
            </a:r>
            <a:r>
              <a:rPr lang="cs-CZ" sz="9600" dirty="0" err="1" smtClean="0"/>
              <a:t>balloon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7.</a:t>
            </a:r>
            <a:r>
              <a:rPr lang="cs-CZ" sz="9600" dirty="0" smtClean="0"/>
              <a:t>   __ 	j) a </a:t>
            </a:r>
            <a:r>
              <a:rPr lang="cs-CZ" sz="9600" dirty="0" err="1" smtClean="0"/>
              <a:t>bicycle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9600" dirty="0" smtClean="0"/>
              <a:t>	</a:t>
            </a:r>
            <a:r>
              <a:rPr lang="cs-CZ" sz="9600" b="1" dirty="0" smtClean="0">
                <a:solidFill>
                  <a:srgbClr val="FF0000"/>
                </a:solidFill>
              </a:rPr>
              <a:t>2.   </a:t>
            </a:r>
            <a:r>
              <a:rPr lang="cs-CZ" sz="9600" dirty="0" smtClean="0"/>
              <a:t>__ 	k) </a:t>
            </a:r>
            <a:r>
              <a:rPr lang="cs-CZ" sz="9600" dirty="0" err="1" smtClean="0"/>
              <a:t>an</a:t>
            </a:r>
            <a:r>
              <a:rPr lang="cs-CZ" sz="9600" dirty="0" smtClean="0"/>
              <a:t> </a:t>
            </a:r>
            <a:r>
              <a:rPr lang="cs-CZ" sz="9600" dirty="0" err="1" smtClean="0"/>
              <a:t>aeroplane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08DJ\AppData\Local\Microsoft\Windows\Temporary Internet Files\Content.IE5\2I36X4KN\MC90023737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67" y="2449923"/>
            <a:ext cx="1232673" cy="9890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J\AppData\Local\Microsoft\Windows\Temporary Internet Files\Content.IE5\YYRYPH3U\MC9004413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6858">
            <a:off x="1714511" y="3115657"/>
            <a:ext cx="1855325" cy="1855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J\AppData\Local\Microsoft\Windows\Temporary Internet Files\Content.IE5\16G5K97R\MP900398803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39" y="2526375"/>
            <a:ext cx="1789043" cy="12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J\AppData\Local\Microsoft\Windows\Temporary Internet Files\Content.IE5\YYRYPH3U\MP900398801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86" y="1100027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J\AppData\Local\Microsoft\Windows\Temporary Internet Files\Content.IE5\EX3JVI74\MP900405236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39" y="4854413"/>
            <a:ext cx="2091477" cy="1493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J\AppData\Local\Microsoft\Windows\Temporary Internet Files\Content.IE5\16G5K97R\MC9004263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79" y="3951366"/>
            <a:ext cx="1333622" cy="804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J\AppData\Local\Microsoft\Windows\Temporary Internet Files\Content.IE5\QJZ20EKT\MP900402856[1]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92" y="5349672"/>
            <a:ext cx="1663571" cy="124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J\AppData\Local\Microsoft\Windows\Temporary Internet Files\Content.IE5\FXXIXB3Y\MP900427736[1]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640" y="1237320"/>
            <a:ext cx="878827" cy="13195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DJ\AppData\Local\Microsoft\Windows\Temporary Internet Files\Content.IE5\2I36X4KN\MC9004125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990" y="1412776"/>
            <a:ext cx="1004077" cy="9960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J\AppData\Local\Microsoft\Windows\Temporary Internet Files\Content.IE5\QJZ20EKT\MC90044133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00" y="4705525"/>
            <a:ext cx="1731640" cy="1731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DJ\AppData\Local\Microsoft\Windows\Temporary Internet Files\Content.IE5\FXXIXB3Y\MC90025086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517" y="3482135"/>
            <a:ext cx="1288392" cy="11223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06992" y="123568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47449" y="2326320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0000" y="3604208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18912" y="1212721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2517" y="2457307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5.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38159" y="340415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6.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1786" y="134294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7.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24263" y="4599876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8.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36098" y="3804263"/>
            <a:ext cx="423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9.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53228" y="4795305"/>
            <a:ext cx="634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10.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445797" y="5171235"/>
            <a:ext cx="634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6787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Pozorně si prohlédni pravopis některých slov.</a:t>
            </a:r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		a car</a:t>
            </a:r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guitar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kite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computer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b</a:t>
            </a:r>
            <a:r>
              <a:rPr lang="cs-CZ" dirty="0" err="1" smtClean="0">
                <a:solidFill>
                  <a:schemeClr val="accent1"/>
                </a:solidFill>
              </a:rPr>
              <a:t>o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b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do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f</a:t>
            </a:r>
            <a:r>
              <a:rPr lang="cs-CZ" dirty="0" err="1" smtClean="0">
                <a:solidFill>
                  <a:schemeClr val="accent1"/>
                </a:solidFill>
              </a:rPr>
              <a:t>oo</a:t>
            </a:r>
            <a:r>
              <a:rPr lang="cs-CZ" dirty="0" err="1" smtClean="0"/>
              <a:t>tba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ba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r>
              <a:rPr lang="cs-CZ" dirty="0" err="1" smtClean="0">
                <a:solidFill>
                  <a:schemeClr val="accent1"/>
                </a:solidFill>
              </a:rPr>
              <a:t>oo</a:t>
            </a:r>
            <a:r>
              <a:rPr lang="cs-CZ" dirty="0" err="1" smtClean="0"/>
              <a:t>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a </a:t>
            </a:r>
            <a:r>
              <a:rPr lang="cs-CZ" dirty="0" err="1" smtClean="0"/>
              <a:t>b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</a:t>
            </a:r>
            <a:r>
              <a:rPr lang="cs-CZ" dirty="0" err="1" smtClean="0"/>
              <a:t>c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y</a:t>
            </a:r>
            <a:r>
              <a:rPr lang="cs-CZ" dirty="0" err="1" smtClean="0"/>
              <a:t>cle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7030A0"/>
                </a:solidFill>
              </a:rPr>
              <a:t>e</a:t>
            </a:r>
            <a:r>
              <a:rPr lang="cs-CZ" dirty="0" err="1" smtClean="0"/>
              <a:t>roplan</a:t>
            </a:r>
            <a:r>
              <a:rPr lang="cs-CZ" dirty="0" err="1" smtClean="0">
                <a:solidFill>
                  <a:srgbClr val="7030A0"/>
                </a:solidFill>
              </a:rPr>
              <a:t>e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5272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9000"/>
                            </p:stCondLst>
                            <p:childTnLst>
                              <p:par>
                                <p:cTn id="3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500"/>
                            </p:stCondLst>
                            <p:childTnLst>
                              <p:par>
                                <p:cTn id="4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75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000"/>
                            </p:stCondLst>
                            <p:childTnLst>
                              <p:par>
                                <p:cTn id="5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400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8500"/>
                            </p:stCondLst>
                            <p:childTnLst>
                              <p:par>
                                <p:cTn id="6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50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0"/>
                            </p:stCondLst>
                            <p:childTnLst>
                              <p:par>
                                <p:cTn id="7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7000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1500"/>
                            </p:stCondLst>
                            <p:childTnLst>
                              <p:par>
                                <p:cTn id="8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3500"/>
                            </p:stCondLst>
                            <p:childTnLst>
                              <p:par>
                                <p:cTn id="87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8000"/>
                            </p:stCondLst>
                            <p:childTnLst>
                              <p:par>
                                <p:cTn id="9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7. 11. 2011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7. 11. 2011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4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217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Toys</vt:lpstr>
      <vt:lpstr>1. Doplň neurčitý člen.</vt:lpstr>
      <vt:lpstr>Správné řešení</vt:lpstr>
      <vt:lpstr>2. Ke slovíčku připiš správné číslo obrázku. </vt:lpstr>
      <vt:lpstr>Správné řešení</vt:lpstr>
      <vt:lpstr>3. Pozorně si prohlédni pravopis některých slov.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08DJ</dc:creator>
  <cp:lastModifiedBy>08DJ</cp:lastModifiedBy>
  <cp:revision>29</cp:revision>
  <dcterms:created xsi:type="dcterms:W3CDTF">2012-12-14T20:25:13Z</dcterms:created>
  <dcterms:modified xsi:type="dcterms:W3CDTF">2012-12-18T17:56:41Z</dcterms:modified>
</cp:coreProperties>
</file>