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VY_32_INOVACE_16_ČESKÝ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Příslovce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83CA6A-8CE1-4473-9E08-7C58E0EF0B34}" type="presOf" srcId="{757F3AB3-0718-4624-B441-E567A8F0AB56}" destId="{333A1088-737F-45CB-B68E-254E46348037}" srcOrd="0" destOrd="0" presId="urn:microsoft.com/office/officeart/2005/8/layout/target3"/>
    <dgm:cxn modelId="{9758231A-82C4-44DA-9EE4-580C658CC72B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160136A-9A29-4E01-9A42-B8303A05FFE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16286B-ABD1-4760-BD90-A19CEA74D260}" type="presOf" srcId="{D8197B8C-B260-4A16-BDF4-0947B075E274}" destId="{5A5FFA88-C948-4069-8E93-59FA12366E83}" srcOrd="1" destOrd="0" presId="urn:microsoft.com/office/officeart/2005/8/layout/target3"/>
    <dgm:cxn modelId="{2D261AEF-3CEC-43D1-91D2-C8F44DDC15DB}" type="presOf" srcId="{D1D4F407-5343-4D3F-B5B9-D407B03CAEB4}" destId="{D005CE8C-CC26-4C3E-AC11-E15060ECD759}" srcOrd="0" destOrd="0" presId="urn:microsoft.com/office/officeart/2005/8/layout/target3"/>
    <dgm:cxn modelId="{2FDF26B9-BF95-4148-BB2D-11C0D9507346}" type="presOf" srcId="{D1B46980-6531-4606-95E6-44980827E919}" destId="{6140AFEC-043D-4C43-A2F9-D0F5331DF3A3}" srcOrd="0" destOrd="0" presId="urn:microsoft.com/office/officeart/2005/8/layout/target3"/>
    <dgm:cxn modelId="{DCE20952-3400-4F85-958D-4D315BFF0975}" type="presOf" srcId="{D1B46980-6531-4606-95E6-44980827E919}" destId="{2BE915AB-18AA-4053-B92C-3BFC9ED204BB}" srcOrd="1" destOrd="0" presId="urn:microsoft.com/office/officeart/2005/8/layout/target3"/>
    <dgm:cxn modelId="{C6A9E5E9-0D3C-4FF9-92DE-9C5F33DD2536}" type="presOf" srcId="{B651F6E3-6281-48DB-9319-2AEAFDAE7572}" destId="{619D679B-A015-4ECF-8348-D1034C574F40}" srcOrd="0" destOrd="0" presId="urn:microsoft.com/office/officeart/2005/8/layout/target3"/>
    <dgm:cxn modelId="{2A1D0025-0005-4AA1-9059-4E2F8AA7BCF2}" type="presOf" srcId="{B651F6E3-6281-48DB-9319-2AEAFDAE7572}" destId="{6BB5E863-4638-4E1D-BFDE-399D028AC4ED}" srcOrd="1" destOrd="0" presId="urn:microsoft.com/office/officeart/2005/8/layout/target3"/>
    <dgm:cxn modelId="{706248D1-745E-4725-AC2E-1C86FC243C5A}" type="presOf" srcId="{4C35D32F-0EAB-4CD7-82EE-45574DC2A586}" destId="{890E4F0B-2866-4A3F-A3C7-2A14B1797930}" srcOrd="1" destOrd="0" presId="urn:microsoft.com/office/officeart/2005/8/layout/target3"/>
    <dgm:cxn modelId="{C6148B3A-6984-43BF-AC50-62EF1B67D37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ECB877-B106-4BC5-8B01-C6FB8626E076}" type="presParOf" srcId="{333A1088-737F-45CB-B68E-254E46348037}" destId="{F5ABB229-8D3B-4694-996A-96F23CF14429}" srcOrd="0" destOrd="0" presId="urn:microsoft.com/office/officeart/2005/8/layout/target3"/>
    <dgm:cxn modelId="{1602BFEF-623C-43AE-A71F-CFE1D3B80192}" type="presParOf" srcId="{333A1088-737F-45CB-B68E-254E46348037}" destId="{F41139FD-01EE-4571-8B17-4FB00FC51163}" srcOrd="1" destOrd="0" presId="urn:microsoft.com/office/officeart/2005/8/layout/target3"/>
    <dgm:cxn modelId="{4F3E9A77-5FDA-4954-B4FC-EED5B6A3A49E}" type="presParOf" srcId="{333A1088-737F-45CB-B68E-254E46348037}" destId="{D005CE8C-CC26-4C3E-AC11-E15060ECD759}" srcOrd="2" destOrd="0" presId="urn:microsoft.com/office/officeart/2005/8/layout/target3"/>
    <dgm:cxn modelId="{BBF6657B-86FC-4945-A1D4-40BE44718AC6}" type="presParOf" srcId="{333A1088-737F-45CB-B68E-254E46348037}" destId="{2C702D82-9B77-49B7-9568-BB8EB47C3372}" srcOrd="3" destOrd="0" presId="urn:microsoft.com/office/officeart/2005/8/layout/target3"/>
    <dgm:cxn modelId="{9D68F773-C024-4ADF-BA8B-DB595E7E18AF}" type="presParOf" srcId="{333A1088-737F-45CB-B68E-254E46348037}" destId="{A52A0455-90FF-4808-ABD0-F02540D31D5A}" srcOrd="4" destOrd="0" presId="urn:microsoft.com/office/officeart/2005/8/layout/target3"/>
    <dgm:cxn modelId="{9703CBB4-A565-4AFE-815A-7471934868AE}" type="presParOf" srcId="{333A1088-737F-45CB-B68E-254E46348037}" destId="{6140AFEC-043D-4C43-A2F9-D0F5331DF3A3}" srcOrd="5" destOrd="0" presId="urn:microsoft.com/office/officeart/2005/8/layout/target3"/>
    <dgm:cxn modelId="{CC54C3B9-D0C2-4CB2-BE27-7ED0BB1F987C}" type="presParOf" srcId="{333A1088-737F-45CB-B68E-254E46348037}" destId="{9358AC05-5D7D-4327-9F80-1AD486AEA664}" srcOrd="6" destOrd="0" presId="urn:microsoft.com/office/officeart/2005/8/layout/target3"/>
    <dgm:cxn modelId="{E2C71042-8CE2-4228-8140-B57A3EF6E616}" type="presParOf" srcId="{333A1088-737F-45CB-B68E-254E46348037}" destId="{313FC574-E1CD-4FB4-B054-0B805CE0447D}" srcOrd="7" destOrd="0" presId="urn:microsoft.com/office/officeart/2005/8/layout/target3"/>
    <dgm:cxn modelId="{9183BA15-C169-4903-B622-4E773B4260F5}" type="presParOf" srcId="{333A1088-737F-45CB-B68E-254E46348037}" destId="{619D679B-A015-4ECF-8348-D1034C574F40}" srcOrd="8" destOrd="0" presId="urn:microsoft.com/office/officeart/2005/8/layout/target3"/>
    <dgm:cxn modelId="{C9E748FB-A513-4D0F-998A-9F6B2576A031}" type="presParOf" srcId="{333A1088-737F-45CB-B68E-254E46348037}" destId="{322283A8-4A27-4CDA-BAE3-F381106A9174}" srcOrd="9" destOrd="0" presId="urn:microsoft.com/office/officeart/2005/8/layout/target3"/>
    <dgm:cxn modelId="{00256A04-8293-4CCF-8C9D-ED3DA02CA638}" type="presParOf" srcId="{333A1088-737F-45CB-B68E-254E46348037}" destId="{FFC9F71D-1B4F-4AD9-A4A6-86ADEFC8AF5C}" srcOrd="10" destOrd="0" presId="urn:microsoft.com/office/officeart/2005/8/layout/target3"/>
    <dgm:cxn modelId="{40CB82F6-FAF2-4A45-90EA-84040366E760}" type="presParOf" srcId="{333A1088-737F-45CB-B68E-254E46348037}" destId="{25B08C86-7E15-44DC-BE7F-FFB55DD49D12}" srcOrd="11" destOrd="0" presId="urn:microsoft.com/office/officeart/2005/8/layout/target3"/>
    <dgm:cxn modelId="{06BD2390-E4E3-44BB-9BF5-402E4D546979}" type="presParOf" srcId="{333A1088-737F-45CB-B68E-254E46348037}" destId="{76644BE8-9D7C-4C09-B250-3D10AF48CBB7}" srcOrd="12" destOrd="0" presId="urn:microsoft.com/office/officeart/2005/8/layout/target3"/>
    <dgm:cxn modelId="{4998EC1C-33FF-47C8-B8B0-EE7BCA985B6E}" type="presParOf" srcId="{333A1088-737F-45CB-B68E-254E46348037}" destId="{EE85B701-7295-41C0-BA7A-34D3756A2AE6}" srcOrd="13" destOrd="0" presId="urn:microsoft.com/office/officeart/2005/8/layout/target3"/>
    <dgm:cxn modelId="{B429588C-2DD7-499C-8AA9-2408B1E42E87}" type="presParOf" srcId="{333A1088-737F-45CB-B68E-254E46348037}" destId="{8BEBB6EC-1DAA-4CAC-8A25-BC0FCBD5DBD5}" srcOrd="14" destOrd="0" presId="urn:microsoft.com/office/officeart/2005/8/layout/target3"/>
    <dgm:cxn modelId="{BB711781-692B-4912-95BC-7CC972BBC956}" type="presParOf" srcId="{333A1088-737F-45CB-B68E-254E46348037}" destId="{AED2198E-93D5-4001-81B4-73124B309672}" srcOrd="15" destOrd="0" presId="urn:microsoft.com/office/officeart/2005/8/layout/target3"/>
    <dgm:cxn modelId="{29E5226B-BE59-445D-AFB4-FB2B80FDDD77}" type="presParOf" srcId="{333A1088-737F-45CB-B68E-254E46348037}" destId="{2BE915AB-18AA-4053-B92C-3BFC9ED204BB}" srcOrd="16" destOrd="0" presId="urn:microsoft.com/office/officeart/2005/8/layout/target3"/>
    <dgm:cxn modelId="{7E800B92-A25F-465C-B55A-96B729E4C13C}" type="presParOf" srcId="{333A1088-737F-45CB-B68E-254E46348037}" destId="{6BB5E863-4638-4E1D-BFDE-399D028AC4ED}" srcOrd="17" destOrd="0" presId="urn:microsoft.com/office/officeart/2005/8/layout/target3"/>
    <dgm:cxn modelId="{78C95D2A-0AE3-4166-9709-65F2EBE1E83F}" type="presParOf" srcId="{333A1088-737F-45CB-B68E-254E46348037}" destId="{5A5FFA88-C948-4069-8E93-59FA12366E83}" srcOrd="18" destOrd="0" presId="urn:microsoft.com/office/officeart/2005/8/layout/target3"/>
    <dgm:cxn modelId="{7AFC3C36-F545-4A56-AE94-EAB10F91FF1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VY_32_INOVACE_16_ČESKÝ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Příslovce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5586248"/>
              </p:ext>
            </p:extLst>
          </p:nvPr>
        </p:nvGraphicFramePr>
        <p:xfrm>
          <a:off x="755576" y="170080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87584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1309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procvičování příslovcí. Obsahuje přehled učiva a dvě cvičení. V prvním cvičení žáci na interaktivní </a:t>
            </a:r>
            <a:r>
              <a:rPr lang="cs-CZ" smtClean="0"/>
              <a:t>tabuli podtrhují         </a:t>
            </a:r>
            <a:r>
              <a:rPr lang="cs-CZ" dirty="0" smtClean="0"/>
              <a:t>ve větách příslovce a ústně určují jejich </a:t>
            </a:r>
            <a:r>
              <a:rPr lang="cs-CZ" smtClean="0"/>
              <a:t>druh.    </a:t>
            </a:r>
            <a:r>
              <a:rPr lang="cs-CZ" dirty="0" smtClean="0"/>
              <a:t>Ve druhém cvičení ústně nahrazují dané výrazy příslovci a vytvářejí věty. Součástí je řešení.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399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Příslovce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326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Příslovce</a:t>
            </a:r>
            <a:r>
              <a:rPr lang="cs-CZ" dirty="0" smtClean="0"/>
              <a:t> blíže určují okolnosti, za nichž probíhá děj, nebo blíže určují vlastnost.</a:t>
            </a:r>
          </a:p>
          <a:p>
            <a:pPr marL="0" indent="0">
              <a:buNone/>
            </a:pPr>
            <a:r>
              <a:rPr lang="cs-CZ" dirty="0" smtClean="0"/>
              <a:t>Určují: </a:t>
            </a:r>
            <a:r>
              <a:rPr lang="cs-CZ" b="1" dirty="0" smtClean="0">
                <a:solidFill>
                  <a:srgbClr val="FF0000"/>
                </a:solidFill>
              </a:rPr>
              <a:t>místo</a:t>
            </a:r>
            <a:r>
              <a:rPr lang="cs-CZ" dirty="0" smtClean="0"/>
              <a:t> (kde?, odkud?, kam?)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0000"/>
                </a:solidFill>
              </a:rPr>
              <a:t>čas</a:t>
            </a:r>
            <a:r>
              <a:rPr lang="cs-CZ" dirty="0" smtClean="0"/>
              <a:t> (kdy?, jak dlouho?)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0000"/>
                </a:solidFill>
              </a:rPr>
              <a:t>způsob</a:t>
            </a:r>
            <a:r>
              <a:rPr lang="cs-CZ" dirty="0" smtClean="0"/>
              <a:t> (jak?)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0000"/>
                </a:solidFill>
              </a:rPr>
              <a:t>míru</a:t>
            </a:r>
            <a:r>
              <a:rPr lang="cs-CZ" dirty="0" smtClean="0"/>
              <a:t> (jak moc?)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0000"/>
                </a:solidFill>
              </a:rPr>
              <a:t>příčinu</a:t>
            </a:r>
            <a:r>
              <a:rPr lang="cs-CZ" dirty="0" smtClean="0"/>
              <a:t> (proč?, proto)</a:t>
            </a:r>
          </a:p>
          <a:p>
            <a:pPr marL="0" indent="0">
              <a:buNone/>
            </a:pPr>
            <a:r>
              <a:rPr lang="cs-CZ" dirty="0" smtClean="0"/>
              <a:t>Otázky, kterými se na příslovce ptáme, jsou také příslovce. </a:t>
            </a:r>
          </a:p>
          <a:p>
            <a:pPr marL="0" indent="0">
              <a:buNone/>
            </a:pPr>
            <a:r>
              <a:rPr lang="cs-CZ" dirty="0" smtClean="0"/>
              <a:t>Příslovce se </a:t>
            </a:r>
            <a:r>
              <a:rPr lang="cs-CZ" b="1" dirty="0" smtClean="0"/>
              <a:t>neskloňují ani nečasují</a:t>
            </a:r>
            <a:r>
              <a:rPr lang="cs-CZ" dirty="0" smtClean="0"/>
              <a:t>, jsou to slova </a:t>
            </a:r>
            <a:r>
              <a:rPr lang="cs-CZ" b="1" dirty="0" smtClean="0"/>
              <a:t>neohebná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42671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20203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1) Ve větách podtrhněte příslovce a určete jejich druh.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62373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Letos pojedeme k moři.</a:t>
            </a:r>
          </a:p>
          <a:p>
            <a:pPr marL="0" indent="0">
              <a:buNone/>
            </a:pPr>
            <a:r>
              <a:rPr lang="cs-CZ" dirty="0" smtClean="0"/>
              <a:t>Venku je pořádná zima. </a:t>
            </a:r>
          </a:p>
          <a:p>
            <a:pPr marL="0" indent="0">
              <a:buNone/>
            </a:pPr>
            <a:r>
              <a:rPr lang="cs-CZ" dirty="0" smtClean="0"/>
              <a:t>Moc mě to mrzelo.</a:t>
            </a:r>
          </a:p>
          <a:p>
            <a:pPr marL="0" indent="0">
              <a:buNone/>
            </a:pPr>
            <a:r>
              <a:rPr lang="cs-CZ" dirty="0" smtClean="0"/>
              <a:t>Učil se proto, aby dostal jedničku. </a:t>
            </a:r>
          </a:p>
          <a:p>
            <a:pPr marL="0" indent="0">
              <a:buNone/>
            </a:pPr>
            <a:r>
              <a:rPr lang="cs-CZ" dirty="0" smtClean="0"/>
              <a:t>Maminka se o nás dobře stará. </a:t>
            </a:r>
          </a:p>
          <a:p>
            <a:pPr marL="0" indent="0">
              <a:buNone/>
            </a:pPr>
            <a:r>
              <a:rPr lang="cs-CZ" dirty="0" smtClean="0"/>
              <a:t>V Anglii jezdí auta vlevo.</a:t>
            </a:r>
          </a:p>
          <a:p>
            <a:pPr marL="0" indent="0">
              <a:buNone/>
            </a:pPr>
            <a:r>
              <a:rPr lang="cs-CZ" dirty="0" smtClean="0"/>
              <a:t>V noci jsem se trochu bál. </a:t>
            </a:r>
          </a:p>
          <a:p>
            <a:pPr marL="0" indent="0">
              <a:buNone/>
            </a:pPr>
            <a:r>
              <a:rPr lang="cs-CZ" dirty="0" smtClean="0"/>
              <a:t>Naučili jsem se zpaměti novou báseň.</a:t>
            </a:r>
          </a:p>
          <a:p>
            <a:pPr marL="0" indent="0">
              <a:buNone/>
            </a:pPr>
            <a:r>
              <a:rPr lang="cs-CZ" dirty="0" smtClean="0"/>
              <a:t>Proč jsi nepřišel?</a:t>
            </a:r>
          </a:p>
          <a:p>
            <a:pPr marL="0" indent="0">
              <a:buNone/>
            </a:pPr>
            <a:r>
              <a:rPr lang="cs-CZ" dirty="0" smtClean="0"/>
              <a:t>Celé dopoledne jsme ve škole.</a:t>
            </a:r>
          </a:p>
          <a:p>
            <a:pPr marL="0" indent="0">
              <a:buNone/>
            </a:pPr>
            <a:r>
              <a:rPr lang="cs-CZ" dirty="0" smtClean="0"/>
              <a:t>Byl jsem hodně unavený.</a:t>
            </a:r>
          </a:p>
          <a:p>
            <a:pPr marL="0" indent="0">
              <a:buNone/>
            </a:pPr>
            <a:r>
              <a:rPr lang="cs-CZ" dirty="0" smtClean="0"/>
              <a:t>Mluvte hlasitě!</a:t>
            </a:r>
          </a:p>
          <a:p>
            <a:pPr marL="0" indent="0">
              <a:buNone/>
            </a:pPr>
            <a:r>
              <a:rPr lang="cs-CZ" dirty="0" smtClean="0"/>
              <a:t>Koupelna je vzadu.</a:t>
            </a:r>
          </a:p>
          <a:p>
            <a:pPr marL="0" indent="0">
              <a:buNone/>
            </a:pPr>
            <a:r>
              <a:rPr lang="cs-CZ" dirty="0" smtClean="0"/>
              <a:t>Zítra půjdeme do kina.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523350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9208" y="-2738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     2) Výrazy nahraďte příslovcem a užijte ve větách.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loňského roku</a:t>
            </a:r>
          </a:p>
          <a:p>
            <a:pPr marL="0" indent="0">
              <a:buNone/>
            </a:pPr>
            <a:r>
              <a:rPr lang="cs-CZ" dirty="0" smtClean="0"/>
              <a:t>po levé straně</a:t>
            </a:r>
          </a:p>
          <a:p>
            <a:pPr marL="0" indent="0">
              <a:buNone/>
            </a:pPr>
            <a:r>
              <a:rPr lang="cs-CZ" dirty="0" smtClean="0"/>
              <a:t>na tomto místě</a:t>
            </a:r>
          </a:p>
          <a:p>
            <a:pPr marL="0" indent="0">
              <a:buNone/>
            </a:pPr>
            <a:r>
              <a:rPr lang="cs-CZ" dirty="0" smtClean="0"/>
              <a:t>každý den</a:t>
            </a:r>
          </a:p>
          <a:p>
            <a:pPr marL="0" indent="0">
              <a:buNone/>
            </a:pPr>
            <a:r>
              <a:rPr lang="cs-CZ" dirty="0" smtClean="0"/>
              <a:t>dlouhý čas</a:t>
            </a:r>
          </a:p>
          <a:p>
            <a:pPr marL="0" indent="0">
              <a:buNone/>
            </a:pPr>
            <a:r>
              <a:rPr lang="cs-CZ" dirty="0" smtClean="0"/>
              <a:t>s radostí</a:t>
            </a:r>
          </a:p>
          <a:p>
            <a:pPr marL="0" indent="0">
              <a:buNone/>
            </a:pPr>
            <a:r>
              <a:rPr lang="cs-CZ" dirty="0" smtClean="0"/>
              <a:t>příští rok</a:t>
            </a:r>
          </a:p>
          <a:p>
            <a:pPr marL="0" indent="0">
              <a:buNone/>
            </a:pPr>
            <a:r>
              <a:rPr lang="cs-CZ" dirty="0" smtClean="0"/>
              <a:t>bez chyby</a:t>
            </a:r>
          </a:p>
          <a:p>
            <a:pPr marL="0" indent="0">
              <a:buNone/>
            </a:pPr>
            <a:r>
              <a:rPr lang="cs-CZ" dirty="0" smtClean="0"/>
              <a:t>s opatrností</a:t>
            </a:r>
          </a:p>
          <a:p>
            <a:pPr marL="0" indent="0">
              <a:buNone/>
            </a:pPr>
            <a:r>
              <a:rPr lang="cs-CZ" dirty="0" smtClean="0"/>
              <a:t>pomalým tempem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47528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sz="3200" b="1" dirty="0" smtClean="0"/>
              <a:t>Řešení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0486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1) Letos</a:t>
            </a:r>
            <a:r>
              <a:rPr lang="cs-CZ" dirty="0" smtClean="0"/>
              <a:t> </a:t>
            </a:r>
            <a:r>
              <a:rPr lang="cs-CZ" dirty="0"/>
              <a:t>pojedeme k moři</a:t>
            </a:r>
            <a:r>
              <a:rPr lang="cs-CZ" dirty="0" smtClean="0"/>
              <a:t>.   - čas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Venku</a:t>
            </a:r>
            <a:r>
              <a:rPr lang="cs-CZ" dirty="0"/>
              <a:t> je pořádná zima. </a:t>
            </a:r>
            <a:r>
              <a:rPr lang="cs-CZ" dirty="0" smtClean="0"/>
              <a:t>   - místo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Moc</a:t>
            </a:r>
            <a:r>
              <a:rPr lang="cs-CZ" dirty="0"/>
              <a:t> mě to mrzelo</a:t>
            </a:r>
            <a:r>
              <a:rPr lang="cs-CZ" dirty="0" smtClean="0"/>
              <a:t>.   - míra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Učil se </a:t>
            </a:r>
            <a:r>
              <a:rPr lang="cs-CZ" b="1" dirty="0"/>
              <a:t>proto</a:t>
            </a:r>
            <a:r>
              <a:rPr lang="cs-CZ" dirty="0"/>
              <a:t>, aby dostal jedničku. </a:t>
            </a:r>
            <a:r>
              <a:rPr lang="cs-CZ" dirty="0" smtClean="0"/>
              <a:t>   - příčina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Maminka se o nás </a:t>
            </a:r>
            <a:r>
              <a:rPr lang="cs-CZ" b="1" dirty="0"/>
              <a:t>dobře</a:t>
            </a:r>
            <a:r>
              <a:rPr lang="cs-CZ" dirty="0"/>
              <a:t> stará. </a:t>
            </a:r>
            <a:r>
              <a:rPr lang="cs-CZ" dirty="0" smtClean="0"/>
              <a:t>   - způsob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 Anglii jezdí auta </a:t>
            </a:r>
            <a:r>
              <a:rPr lang="cs-CZ" b="1" dirty="0"/>
              <a:t>vlevo</a:t>
            </a:r>
            <a:r>
              <a:rPr lang="cs-CZ" dirty="0" smtClean="0"/>
              <a:t>.   - místo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 noci jsem se </a:t>
            </a:r>
            <a:r>
              <a:rPr lang="cs-CZ" b="1" dirty="0"/>
              <a:t>trochu</a:t>
            </a:r>
            <a:r>
              <a:rPr lang="cs-CZ" dirty="0"/>
              <a:t> bál. </a:t>
            </a:r>
            <a:r>
              <a:rPr lang="cs-CZ" dirty="0" smtClean="0"/>
              <a:t>   - míra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Naučili jsem se </a:t>
            </a:r>
            <a:r>
              <a:rPr lang="cs-CZ" b="1" dirty="0"/>
              <a:t>zpaměti</a:t>
            </a:r>
            <a:r>
              <a:rPr lang="cs-CZ" dirty="0"/>
              <a:t> novou báseň</a:t>
            </a:r>
            <a:r>
              <a:rPr lang="cs-CZ" dirty="0" smtClean="0"/>
              <a:t>.   - způsob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Proč</a:t>
            </a:r>
            <a:r>
              <a:rPr lang="cs-CZ" dirty="0"/>
              <a:t> jsi nepřišel</a:t>
            </a:r>
            <a:r>
              <a:rPr lang="cs-CZ" dirty="0" smtClean="0"/>
              <a:t>?   - příčina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Celé </a:t>
            </a:r>
            <a:r>
              <a:rPr lang="cs-CZ" b="1" dirty="0" smtClean="0"/>
              <a:t>dopoledne</a:t>
            </a:r>
            <a:r>
              <a:rPr lang="cs-CZ" dirty="0" smtClean="0"/>
              <a:t> jsme </a:t>
            </a:r>
            <a:r>
              <a:rPr lang="cs-CZ" dirty="0"/>
              <a:t>ve škole</a:t>
            </a:r>
            <a:r>
              <a:rPr lang="cs-CZ" dirty="0" smtClean="0"/>
              <a:t>.   - čas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Byl jsem </a:t>
            </a:r>
            <a:r>
              <a:rPr lang="cs-CZ" b="1" dirty="0" smtClean="0"/>
              <a:t>hodně</a:t>
            </a:r>
            <a:r>
              <a:rPr lang="cs-CZ" dirty="0" smtClean="0"/>
              <a:t> </a:t>
            </a:r>
            <a:r>
              <a:rPr lang="cs-CZ" dirty="0"/>
              <a:t>unavený</a:t>
            </a:r>
            <a:r>
              <a:rPr lang="cs-CZ" dirty="0" smtClean="0"/>
              <a:t>.   - míra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Mluvte </a:t>
            </a:r>
            <a:r>
              <a:rPr lang="cs-CZ" b="1" dirty="0"/>
              <a:t>hlasitě</a:t>
            </a:r>
            <a:r>
              <a:rPr lang="cs-CZ" dirty="0" smtClean="0"/>
              <a:t>!   - způsob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Koupelna je </a:t>
            </a:r>
            <a:r>
              <a:rPr lang="cs-CZ" b="1" dirty="0"/>
              <a:t>vzadu</a:t>
            </a:r>
            <a:r>
              <a:rPr lang="cs-CZ" dirty="0" smtClean="0"/>
              <a:t>.   - místo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Zítra</a:t>
            </a:r>
            <a:r>
              <a:rPr lang="cs-CZ" dirty="0" smtClean="0"/>
              <a:t> půjdeme </a:t>
            </a:r>
            <a:r>
              <a:rPr lang="cs-CZ" dirty="0"/>
              <a:t>do kina</a:t>
            </a:r>
            <a:r>
              <a:rPr lang="cs-CZ" dirty="0" smtClean="0"/>
              <a:t>.   - čas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5920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dirty="0"/>
              <a:t>loňského </a:t>
            </a:r>
            <a:r>
              <a:rPr lang="cs-CZ" dirty="0" smtClean="0"/>
              <a:t>roku - loni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po levé </a:t>
            </a:r>
            <a:r>
              <a:rPr lang="cs-CZ" dirty="0" smtClean="0"/>
              <a:t>straně - vlevo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 tomto </a:t>
            </a:r>
            <a:r>
              <a:rPr lang="cs-CZ" dirty="0" smtClean="0"/>
              <a:t>místě - tady, zde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každý </a:t>
            </a:r>
            <a:r>
              <a:rPr lang="cs-CZ" dirty="0" smtClean="0"/>
              <a:t>den - denně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dlouhý </a:t>
            </a:r>
            <a:r>
              <a:rPr lang="cs-CZ" dirty="0" smtClean="0"/>
              <a:t>čas - dlouho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 </a:t>
            </a:r>
            <a:r>
              <a:rPr lang="cs-CZ" dirty="0" smtClean="0"/>
              <a:t>radostí - radostně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příští </a:t>
            </a:r>
            <a:r>
              <a:rPr lang="cs-CZ" dirty="0" smtClean="0"/>
              <a:t>rok - napřesrok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bez </a:t>
            </a:r>
            <a:r>
              <a:rPr lang="cs-CZ" dirty="0" smtClean="0"/>
              <a:t>chyby </a:t>
            </a:r>
            <a:r>
              <a:rPr lang="cs-CZ" dirty="0"/>
              <a:t>-</a:t>
            </a:r>
            <a:r>
              <a:rPr lang="cs-CZ" dirty="0" smtClean="0"/>
              <a:t> bezchybně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 </a:t>
            </a:r>
            <a:r>
              <a:rPr lang="cs-CZ" dirty="0" smtClean="0"/>
              <a:t>opatrností - opatrně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pomalým </a:t>
            </a:r>
            <a:r>
              <a:rPr lang="cs-CZ" dirty="0" smtClean="0"/>
              <a:t>tempem - pomalu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98101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Citace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>
              <a:buNone/>
            </a:pPr>
            <a:r>
              <a:rPr lang="cs-CZ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smtClean="0"/>
              <a:t>24</a:t>
            </a:r>
            <a:r>
              <a:rPr lang="cs-CZ" dirty="0" smtClean="0"/>
              <a:t>. 4.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933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438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Příslovce</vt:lpstr>
      <vt:lpstr>1) Ve větách podtrhněte příslovce a určete jejich druh. </vt:lpstr>
      <vt:lpstr>     2) Výrazy nahraďte příslovcem a užijte ve větách.</vt:lpstr>
      <vt:lpstr>Řešení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10</cp:revision>
  <dcterms:created xsi:type="dcterms:W3CDTF">2012-04-24T13:31:48Z</dcterms:created>
  <dcterms:modified xsi:type="dcterms:W3CDTF">2012-12-18T18:04:07Z</dcterms:modified>
</cp:coreProperties>
</file>