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Čárky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2488DF-40D9-4535-A53C-5BB8195CA3AE}" type="presOf" srcId="{D1D4F407-5343-4D3F-B5B9-D407B03CAEB4}" destId="{D005CE8C-CC26-4C3E-AC11-E15060ECD759}" srcOrd="0" destOrd="0" presId="urn:microsoft.com/office/officeart/2005/8/layout/target3"/>
    <dgm:cxn modelId="{F0897452-BBF2-4F8D-8C2F-7468C9F80F9E}" type="presOf" srcId="{D8197B8C-B260-4A16-BDF4-0947B075E274}" destId="{25B08C86-7E15-44DC-BE7F-FFB55DD49D12}" srcOrd="0" destOrd="0" presId="urn:microsoft.com/office/officeart/2005/8/layout/target3"/>
    <dgm:cxn modelId="{178EFA65-2B7F-4F1E-B7D1-79EE1604B702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EB487F7-76FB-4139-B4B6-493C0ADE0222}" type="presOf" srcId="{B651F6E3-6281-48DB-9319-2AEAFDAE7572}" destId="{619D679B-A015-4ECF-8348-D1034C574F40}" srcOrd="0" destOrd="0" presId="urn:microsoft.com/office/officeart/2005/8/layout/target3"/>
    <dgm:cxn modelId="{0AA25238-2D0F-47D5-95BB-882CB1FDC02B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DBA1D7-A419-475D-8404-285E303851C9}" type="presOf" srcId="{D8197B8C-B260-4A16-BDF4-0947B075E274}" destId="{5A5FFA88-C948-4069-8E93-59FA12366E83}" srcOrd="1" destOrd="0" presId="urn:microsoft.com/office/officeart/2005/8/layout/target3"/>
    <dgm:cxn modelId="{A4D4F8DC-782A-4EC6-B80B-0D064C205BC7}" type="presOf" srcId="{B651F6E3-6281-48DB-9319-2AEAFDAE7572}" destId="{6BB5E863-4638-4E1D-BFDE-399D028AC4ED}" srcOrd="1" destOrd="0" presId="urn:microsoft.com/office/officeart/2005/8/layout/target3"/>
    <dgm:cxn modelId="{2B0A2245-AAF2-4B9F-8370-949CC4430B93}" type="presOf" srcId="{D1B46980-6531-4606-95E6-44980827E919}" destId="{2BE915AB-18AA-4053-B92C-3BFC9ED204BB}" srcOrd="1" destOrd="0" presId="urn:microsoft.com/office/officeart/2005/8/layout/target3"/>
    <dgm:cxn modelId="{DCB027A3-4E4D-46B8-8720-E189DFAA6EF2}" type="presOf" srcId="{757F3AB3-0718-4624-B441-E567A8F0AB56}" destId="{333A1088-737F-45CB-B68E-254E46348037}" srcOrd="0" destOrd="0" presId="urn:microsoft.com/office/officeart/2005/8/layout/target3"/>
    <dgm:cxn modelId="{E302D8C4-AAA5-48DF-9FF5-94A3A7B9249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D67579-1F6C-4F24-8BFF-A8C2AA892B8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600F91-4EF6-4B34-A8AD-8C90810530AC}" type="presParOf" srcId="{333A1088-737F-45CB-B68E-254E46348037}" destId="{F5ABB229-8D3B-4694-996A-96F23CF14429}" srcOrd="0" destOrd="0" presId="urn:microsoft.com/office/officeart/2005/8/layout/target3"/>
    <dgm:cxn modelId="{54903F4D-97CA-46E8-B589-7647D0BC5304}" type="presParOf" srcId="{333A1088-737F-45CB-B68E-254E46348037}" destId="{F41139FD-01EE-4571-8B17-4FB00FC51163}" srcOrd="1" destOrd="0" presId="urn:microsoft.com/office/officeart/2005/8/layout/target3"/>
    <dgm:cxn modelId="{D6B7A850-22F4-4439-9DFF-B889BDDA3C5D}" type="presParOf" srcId="{333A1088-737F-45CB-B68E-254E46348037}" destId="{D005CE8C-CC26-4C3E-AC11-E15060ECD759}" srcOrd="2" destOrd="0" presId="urn:microsoft.com/office/officeart/2005/8/layout/target3"/>
    <dgm:cxn modelId="{D2575213-5644-42F3-AC76-E20012B59B14}" type="presParOf" srcId="{333A1088-737F-45CB-B68E-254E46348037}" destId="{2C702D82-9B77-49B7-9568-BB8EB47C3372}" srcOrd="3" destOrd="0" presId="urn:microsoft.com/office/officeart/2005/8/layout/target3"/>
    <dgm:cxn modelId="{45B9D6BD-28B8-46DF-BB52-A5F9A5390494}" type="presParOf" srcId="{333A1088-737F-45CB-B68E-254E46348037}" destId="{A52A0455-90FF-4808-ABD0-F02540D31D5A}" srcOrd="4" destOrd="0" presId="urn:microsoft.com/office/officeart/2005/8/layout/target3"/>
    <dgm:cxn modelId="{3F00E55D-5F14-48F5-A5FD-C4CD13350B0E}" type="presParOf" srcId="{333A1088-737F-45CB-B68E-254E46348037}" destId="{6140AFEC-043D-4C43-A2F9-D0F5331DF3A3}" srcOrd="5" destOrd="0" presId="urn:microsoft.com/office/officeart/2005/8/layout/target3"/>
    <dgm:cxn modelId="{03DF2EA8-9D0A-4EF6-A6D8-C08C422B265C}" type="presParOf" srcId="{333A1088-737F-45CB-B68E-254E46348037}" destId="{9358AC05-5D7D-4327-9F80-1AD486AEA664}" srcOrd="6" destOrd="0" presId="urn:microsoft.com/office/officeart/2005/8/layout/target3"/>
    <dgm:cxn modelId="{01E1BAD9-5905-498A-A5AC-9A7478AD667C}" type="presParOf" srcId="{333A1088-737F-45CB-B68E-254E46348037}" destId="{313FC574-E1CD-4FB4-B054-0B805CE0447D}" srcOrd="7" destOrd="0" presId="urn:microsoft.com/office/officeart/2005/8/layout/target3"/>
    <dgm:cxn modelId="{40A6BFD3-8034-4076-82A0-35EC59BF8D20}" type="presParOf" srcId="{333A1088-737F-45CB-B68E-254E46348037}" destId="{619D679B-A015-4ECF-8348-D1034C574F40}" srcOrd="8" destOrd="0" presId="urn:microsoft.com/office/officeart/2005/8/layout/target3"/>
    <dgm:cxn modelId="{0B17CB99-D87A-4B9F-9354-AFFA56B40FFE}" type="presParOf" srcId="{333A1088-737F-45CB-B68E-254E46348037}" destId="{322283A8-4A27-4CDA-BAE3-F381106A9174}" srcOrd="9" destOrd="0" presId="urn:microsoft.com/office/officeart/2005/8/layout/target3"/>
    <dgm:cxn modelId="{45493207-DFBE-4E2F-B1F0-58A7ECCDA3EB}" type="presParOf" srcId="{333A1088-737F-45CB-B68E-254E46348037}" destId="{FFC9F71D-1B4F-4AD9-A4A6-86ADEFC8AF5C}" srcOrd="10" destOrd="0" presId="urn:microsoft.com/office/officeart/2005/8/layout/target3"/>
    <dgm:cxn modelId="{93EC8E44-2C26-4772-8DF0-66CB179C51CE}" type="presParOf" srcId="{333A1088-737F-45CB-B68E-254E46348037}" destId="{25B08C86-7E15-44DC-BE7F-FFB55DD49D12}" srcOrd="11" destOrd="0" presId="urn:microsoft.com/office/officeart/2005/8/layout/target3"/>
    <dgm:cxn modelId="{30A6E0E8-46F2-41EB-B178-7B492CA49593}" type="presParOf" srcId="{333A1088-737F-45CB-B68E-254E46348037}" destId="{76644BE8-9D7C-4C09-B250-3D10AF48CBB7}" srcOrd="12" destOrd="0" presId="urn:microsoft.com/office/officeart/2005/8/layout/target3"/>
    <dgm:cxn modelId="{DB4E5E54-9ED5-4ECD-896D-887AF5378F81}" type="presParOf" srcId="{333A1088-737F-45CB-B68E-254E46348037}" destId="{EE85B701-7295-41C0-BA7A-34D3756A2AE6}" srcOrd="13" destOrd="0" presId="urn:microsoft.com/office/officeart/2005/8/layout/target3"/>
    <dgm:cxn modelId="{5590D1C4-2962-449A-B3BA-A0D14AF52F70}" type="presParOf" srcId="{333A1088-737F-45CB-B68E-254E46348037}" destId="{8BEBB6EC-1DAA-4CAC-8A25-BC0FCBD5DBD5}" srcOrd="14" destOrd="0" presId="urn:microsoft.com/office/officeart/2005/8/layout/target3"/>
    <dgm:cxn modelId="{18ED8B4C-A1CC-4614-9429-6CBB568E9C3F}" type="presParOf" srcId="{333A1088-737F-45CB-B68E-254E46348037}" destId="{AED2198E-93D5-4001-81B4-73124B309672}" srcOrd="15" destOrd="0" presId="urn:microsoft.com/office/officeart/2005/8/layout/target3"/>
    <dgm:cxn modelId="{4CFA99F4-2FE2-46FC-B2FC-DDA7245FBEF8}" type="presParOf" srcId="{333A1088-737F-45CB-B68E-254E46348037}" destId="{2BE915AB-18AA-4053-B92C-3BFC9ED204BB}" srcOrd="16" destOrd="0" presId="urn:microsoft.com/office/officeart/2005/8/layout/target3"/>
    <dgm:cxn modelId="{DE264695-DBFD-4F31-9CD3-F89DD3CA90F2}" type="presParOf" srcId="{333A1088-737F-45CB-B68E-254E46348037}" destId="{6BB5E863-4638-4E1D-BFDE-399D028AC4ED}" srcOrd="17" destOrd="0" presId="urn:microsoft.com/office/officeart/2005/8/layout/target3"/>
    <dgm:cxn modelId="{377D97A0-21F5-4088-B17F-CF470103542E}" type="presParOf" srcId="{333A1088-737F-45CB-B68E-254E46348037}" destId="{5A5FFA88-C948-4069-8E93-59FA12366E83}" srcOrd="18" destOrd="0" presId="urn:microsoft.com/office/officeart/2005/8/layout/target3"/>
    <dgm:cxn modelId="{D39B1E55-C6B4-4FF1-BC4A-38DDFAA74F6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Čárky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</a:schemeClr>
            </a:gs>
            <a:gs pos="34000">
              <a:schemeClr val="accent4">
                <a:lumMod val="40000"/>
                <a:lumOff val="60000"/>
              </a:schemeClr>
            </a:gs>
            <a:gs pos="64000">
              <a:schemeClr val="accent4">
                <a:lumMod val="20000"/>
                <a:lumOff val="8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3195738"/>
              </p:ext>
            </p:extLst>
          </p:nvPr>
        </p:nvGraphicFramePr>
        <p:xfrm>
          <a:off x="755576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740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ke společnému procvičování interpunkčního znaménka (čárky). Obsahuje přehled učiva a cvičení. Ve cvičení žáci doplňují fixem na interaktivní tabuli čárky do vět. Součástí je řešení.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75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6024"/>
            <a:ext cx="8229600" cy="62068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Čárka jako rozdělovací znaménko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Čárku jako rozdělovací znaménko píšeme: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před tvarem 5. p. </a:t>
            </a:r>
          </a:p>
          <a:p>
            <a:pPr marL="0" indent="0">
              <a:buNone/>
            </a:pPr>
            <a:r>
              <a:rPr lang="cs-CZ" dirty="0" smtClean="0"/>
              <a:t>např.: </a:t>
            </a:r>
            <a:r>
              <a:rPr lang="cs-CZ" i="1" dirty="0" smtClean="0"/>
              <a:t>Přines mi ten výkres, Toníku.  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b="1" dirty="0" smtClean="0"/>
              <a:t>za tvarem 5. p.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apř.:</a:t>
            </a:r>
            <a:r>
              <a:rPr lang="cs-CZ" i="1" dirty="0" smtClean="0"/>
              <a:t> Toníku, přines mi ten výkres.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před i za tvarem 5. p.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apř.: </a:t>
            </a:r>
            <a:r>
              <a:rPr lang="cs-CZ" i="1" dirty="0" smtClean="0"/>
              <a:t>Přines mi, Toníku, ten výkres.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 Čárkou oddělujeme </a:t>
            </a:r>
            <a:r>
              <a:rPr lang="cs-CZ" b="1" dirty="0" smtClean="0"/>
              <a:t>věty v souvětí</a:t>
            </a:r>
            <a:r>
              <a:rPr lang="cs-CZ" dirty="0" smtClean="0"/>
              <a:t>, nejsou-li spojeny spojkami a, i, nebo, ani.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apř.:</a:t>
            </a:r>
            <a:r>
              <a:rPr lang="cs-CZ" i="1" dirty="0"/>
              <a:t> </a:t>
            </a:r>
            <a:r>
              <a:rPr lang="cs-CZ" i="1" dirty="0" smtClean="0"/>
              <a:t>Šli jsme ven, přestože pršelo.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00683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 Čárkou oddělujeme </a:t>
            </a:r>
            <a:r>
              <a:rPr lang="cs-CZ" smtClean="0"/>
              <a:t>jednotlivé </a:t>
            </a:r>
            <a:r>
              <a:rPr lang="cs-CZ" b="1" smtClean="0"/>
              <a:t>výrazy               </a:t>
            </a:r>
            <a:r>
              <a:rPr lang="cs-CZ" b="1" dirty="0" smtClean="0"/>
              <a:t>v několikanásobných větných členech</a:t>
            </a:r>
            <a:r>
              <a:rPr lang="cs-CZ" dirty="0" smtClean="0"/>
              <a:t>, pokud nejsou spojeny spojkami a, i, nebo, ani.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apř.: </a:t>
            </a:r>
            <a:r>
              <a:rPr lang="cs-CZ" i="1" dirty="0" smtClean="0"/>
              <a:t>David, Lukáš a Marek si hráli na vojáky.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4) Čárkou obvykle oddělujeme </a:t>
            </a:r>
            <a:r>
              <a:rPr lang="cs-CZ" b="1" dirty="0" smtClean="0"/>
              <a:t>citoslovce</a:t>
            </a:r>
            <a:r>
              <a:rPr lang="cs-CZ" dirty="0" smtClean="0"/>
              <a:t> od ostatních slov ve větě.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apř.: </a:t>
            </a:r>
            <a:r>
              <a:rPr lang="cs-CZ" i="1" dirty="0" smtClean="0"/>
              <a:t>Ach, to byl pěkný večer.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6619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33264" y="5375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 Do vět doplňte čárky a odůvodněte.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42193"/>
            <a:ext cx="8229600" cy="59046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Když bude v neděli hezky pojedeme na výlet.</a:t>
            </a:r>
          </a:p>
          <a:p>
            <a:pPr marL="0" indent="0">
              <a:buNone/>
            </a:pPr>
            <a:r>
              <a:rPr lang="cs-CZ" dirty="0" smtClean="0"/>
              <a:t>Lukáš Honza a Martin včera hráli fotbal.</a:t>
            </a:r>
          </a:p>
          <a:p>
            <a:pPr marL="0" indent="0">
              <a:buNone/>
            </a:pPr>
            <a:r>
              <a:rPr lang="cs-CZ" dirty="0" smtClean="0"/>
              <a:t>Petře proč jsi včera nepřišel?</a:t>
            </a:r>
          </a:p>
          <a:p>
            <a:pPr marL="0" indent="0">
              <a:buNone/>
            </a:pPr>
            <a:r>
              <a:rPr lang="cs-CZ" dirty="0" smtClean="0"/>
              <a:t>Au to bolelo.</a:t>
            </a:r>
          </a:p>
          <a:p>
            <a:pPr marL="0" indent="0">
              <a:buNone/>
            </a:pPr>
            <a:r>
              <a:rPr lang="cs-CZ" dirty="0" smtClean="0"/>
              <a:t>Babička pěstuje mrkev petržel a kedlubny. </a:t>
            </a:r>
          </a:p>
          <a:p>
            <a:pPr marL="0" indent="0">
              <a:buNone/>
            </a:pPr>
            <a:r>
              <a:rPr lang="cs-CZ" dirty="0" smtClean="0"/>
              <a:t>Haló kdo je tam?</a:t>
            </a:r>
          </a:p>
          <a:p>
            <a:pPr marL="0" indent="0">
              <a:buNone/>
            </a:pPr>
            <a:r>
              <a:rPr lang="cs-CZ" dirty="0" smtClean="0"/>
              <a:t>Honzík přišel pozdě do školy protože zaspal.</a:t>
            </a:r>
          </a:p>
          <a:p>
            <a:pPr marL="0" indent="0">
              <a:buNone/>
            </a:pPr>
            <a:r>
              <a:rPr lang="cs-CZ" dirty="0" smtClean="0"/>
              <a:t>Hej počkejte na mě. </a:t>
            </a:r>
          </a:p>
        </p:txBody>
      </p:sp>
    </p:spTree>
    <p:extLst>
      <p:ext uri="{BB962C8B-B14F-4D97-AF65-F5344CB8AC3E}">
        <p14:creationId xmlns:p14="http://schemas.microsoft.com/office/powerpoint/2010/main" val="346965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Máš to špatně Davide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Jana Martina a Katka chodí do tanečního kroužku.</a:t>
            </a:r>
          </a:p>
          <a:p>
            <a:pPr marL="0" indent="0">
              <a:buNone/>
            </a:pPr>
            <a:r>
              <a:rPr lang="cs-CZ" dirty="0" smtClean="0"/>
              <a:t>Naše teta na zahrádce pleje okopává a zalévá.</a:t>
            </a:r>
          </a:p>
          <a:p>
            <a:pPr marL="0" indent="0">
              <a:buNone/>
            </a:pPr>
            <a:r>
              <a:rPr lang="cs-CZ" dirty="0" smtClean="0"/>
              <a:t>Takhle se to Lukáši nedělá.</a:t>
            </a:r>
          </a:p>
          <a:p>
            <a:pPr marL="0" indent="0">
              <a:buNone/>
            </a:pPr>
            <a:r>
              <a:rPr lang="cs-CZ" dirty="0" smtClean="0"/>
              <a:t>Brr to je zima.</a:t>
            </a:r>
          </a:p>
          <a:p>
            <a:pPr marL="0" indent="0">
              <a:buNone/>
            </a:pPr>
            <a:r>
              <a:rPr lang="cs-CZ" dirty="0" smtClean="0"/>
              <a:t>Chtěli jsme jet do Prahy ale nakonec jsme zůstali doma.</a:t>
            </a:r>
          </a:p>
          <a:p>
            <a:pPr marL="0" indent="0">
              <a:buNone/>
            </a:pPr>
            <a:r>
              <a:rPr lang="cs-CZ" dirty="0" smtClean="0"/>
              <a:t>Milane podej dědovi brýle.</a:t>
            </a:r>
          </a:p>
          <a:p>
            <a:pPr marL="0" indent="0">
              <a:buNone/>
            </a:pPr>
            <a:r>
              <a:rPr lang="cs-CZ" dirty="0" smtClean="0"/>
              <a:t>Patrik onemocněl proto zůstal doma.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20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Řešení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4807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Když bude v neděli </a:t>
            </a:r>
            <a:r>
              <a:rPr lang="cs-CZ" dirty="0" smtClean="0"/>
              <a:t>hezky, </a:t>
            </a:r>
            <a:r>
              <a:rPr lang="cs-CZ" dirty="0"/>
              <a:t>pojedeme na výlet.</a:t>
            </a:r>
          </a:p>
          <a:p>
            <a:pPr marL="0" indent="0">
              <a:buNone/>
            </a:pPr>
            <a:r>
              <a:rPr lang="cs-CZ" dirty="0" smtClean="0"/>
              <a:t>Lukáš, </a:t>
            </a:r>
            <a:r>
              <a:rPr lang="cs-CZ" dirty="0"/>
              <a:t>Honza a Martin včera hráli fotbal.</a:t>
            </a:r>
          </a:p>
          <a:p>
            <a:pPr marL="0" indent="0">
              <a:buNone/>
            </a:pPr>
            <a:r>
              <a:rPr lang="cs-CZ" dirty="0" smtClean="0"/>
              <a:t>Petře, </a:t>
            </a:r>
            <a:r>
              <a:rPr lang="cs-CZ" dirty="0"/>
              <a:t>proč jsi včera nepřišel?</a:t>
            </a:r>
          </a:p>
          <a:p>
            <a:pPr marL="0" indent="0">
              <a:buNone/>
            </a:pPr>
            <a:r>
              <a:rPr lang="cs-CZ" dirty="0" smtClean="0"/>
              <a:t>Au, </a:t>
            </a:r>
            <a:r>
              <a:rPr lang="cs-CZ" dirty="0"/>
              <a:t>to bolelo.</a:t>
            </a:r>
          </a:p>
          <a:p>
            <a:pPr marL="0" indent="0">
              <a:buNone/>
            </a:pPr>
            <a:r>
              <a:rPr lang="cs-CZ" dirty="0"/>
              <a:t>Babička pěstuje </a:t>
            </a:r>
            <a:r>
              <a:rPr lang="cs-CZ" dirty="0" smtClean="0"/>
              <a:t>mrkev, </a:t>
            </a:r>
            <a:r>
              <a:rPr lang="cs-CZ" dirty="0"/>
              <a:t>petržel a kedlubny. </a:t>
            </a:r>
          </a:p>
          <a:p>
            <a:pPr marL="0" indent="0">
              <a:buNone/>
            </a:pPr>
            <a:r>
              <a:rPr lang="cs-CZ" dirty="0" smtClean="0"/>
              <a:t>Haló, </a:t>
            </a:r>
            <a:r>
              <a:rPr lang="cs-CZ" dirty="0"/>
              <a:t>kdo je tam?</a:t>
            </a:r>
          </a:p>
          <a:p>
            <a:pPr marL="0" indent="0">
              <a:buNone/>
            </a:pPr>
            <a:r>
              <a:rPr lang="cs-CZ" dirty="0"/>
              <a:t>Honzík přišel pozdě do </a:t>
            </a:r>
            <a:r>
              <a:rPr lang="cs-CZ" dirty="0" smtClean="0"/>
              <a:t>školy, </a:t>
            </a:r>
            <a:r>
              <a:rPr lang="cs-CZ" dirty="0"/>
              <a:t>protože zaspal.</a:t>
            </a:r>
          </a:p>
          <a:p>
            <a:pPr marL="0" indent="0">
              <a:buNone/>
            </a:pPr>
            <a:r>
              <a:rPr lang="cs-CZ" dirty="0" smtClean="0"/>
              <a:t>Hej, </a:t>
            </a:r>
            <a:r>
              <a:rPr lang="cs-CZ" dirty="0"/>
              <a:t>počkejte na mě.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Máš </a:t>
            </a:r>
            <a:r>
              <a:rPr lang="cs-CZ" dirty="0"/>
              <a:t>to </a:t>
            </a:r>
            <a:r>
              <a:rPr lang="cs-CZ" dirty="0" smtClean="0"/>
              <a:t>špatně, </a:t>
            </a:r>
            <a:r>
              <a:rPr lang="cs-CZ" dirty="0"/>
              <a:t>Davide.</a:t>
            </a:r>
          </a:p>
          <a:p>
            <a:pPr marL="0" indent="0">
              <a:buNone/>
            </a:pPr>
            <a:r>
              <a:rPr lang="cs-CZ" dirty="0" smtClean="0"/>
              <a:t>Jana, </a:t>
            </a:r>
            <a:r>
              <a:rPr lang="cs-CZ" dirty="0"/>
              <a:t>Martina a Katka chodí do tanečního kroužku.</a:t>
            </a:r>
          </a:p>
          <a:p>
            <a:pPr marL="0" indent="0">
              <a:buNone/>
            </a:pPr>
            <a:r>
              <a:rPr lang="cs-CZ" dirty="0"/>
              <a:t>Naše teta na zahrádce </a:t>
            </a:r>
            <a:r>
              <a:rPr lang="cs-CZ" dirty="0" smtClean="0"/>
              <a:t>pleje, </a:t>
            </a:r>
            <a:r>
              <a:rPr lang="cs-CZ" dirty="0"/>
              <a:t>okopává a zalévá.</a:t>
            </a:r>
          </a:p>
          <a:p>
            <a:pPr marL="0" indent="0">
              <a:buNone/>
            </a:pPr>
            <a:r>
              <a:rPr lang="cs-CZ" dirty="0"/>
              <a:t>Takhle se </a:t>
            </a:r>
            <a:r>
              <a:rPr lang="cs-CZ" dirty="0" smtClean="0"/>
              <a:t>to, Lukáši, </a:t>
            </a:r>
            <a:r>
              <a:rPr lang="cs-CZ" dirty="0"/>
              <a:t>nedělá.</a:t>
            </a:r>
          </a:p>
          <a:p>
            <a:pPr marL="0" indent="0">
              <a:buNone/>
            </a:pPr>
            <a:r>
              <a:rPr lang="cs-CZ" dirty="0" smtClean="0"/>
              <a:t>Brr, </a:t>
            </a:r>
            <a:r>
              <a:rPr lang="cs-CZ" dirty="0"/>
              <a:t>to je zima.</a:t>
            </a:r>
          </a:p>
          <a:p>
            <a:pPr marL="0" indent="0">
              <a:buNone/>
            </a:pPr>
            <a:r>
              <a:rPr lang="cs-CZ" dirty="0"/>
              <a:t>Chtěli jsme jet do </a:t>
            </a:r>
            <a:r>
              <a:rPr lang="cs-CZ" dirty="0" smtClean="0"/>
              <a:t>Prahy, </a:t>
            </a:r>
            <a:r>
              <a:rPr lang="cs-CZ" dirty="0"/>
              <a:t>ale nakonec jsme zůstali doma.</a:t>
            </a:r>
          </a:p>
          <a:p>
            <a:pPr marL="0" indent="0">
              <a:buNone/>
            </a:pPr>
            <a:r>
              <a:rPr lang="cs-CZ" dirty="0" smtClean="0"/>
              <a:t>Milane, </a:t>
            </a:r>
            <a:r>
              <a:rPr lang="cs-CZ" dirty="0"/>
              <a:t>podej dědovi brýle.</a:t>
            </a:r>
          </a:p>
          <a:p>
            <a:pPr marL="0" indent="0">
              <a:buNone/>
            </a:pPr>
            <a:r>
              <a:rPr lang="cs-CZ" dirty="0"/>
              <a:t>Patrik </a:t>
            </a:r>
            <a:r>
              <a:rPr lang="cs-CZ" dirty="0" smtClean="0"/>
              <a:t>onemocněl, </a:t>
            </a:r>
            <a:r>
              <a:rPr lang="cs-CZ" dirty="0"/>
              <a:t>proto zůstal doma.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24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Citace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25</a:t>
            </a:r>
            <a:r>
              <a:rPr lang="cs-CZ" dirty="0" smtClean="0"/>
              <a:t>. 4.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81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461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Čárka jako rozdělovací znaménko</vt:lpstr>
      <vt:lpstr>Prezentace aplikace PowerPoint</vt:lpstr>
      <vt:lpstr> Do vět doplňte čárky a odůvodněte. </vt:lpstr>
      <vt:lpstr>Prezentace aplikace PowerPoint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8</cp:revision>
  <dcterms:created xsi:type="dcterms:W3CDTF">2012-04-25T16:15:06Z</dcterms:created>
  <dcterms:modified xsi:type="dcterms:W3CDTF">2012-12-18T18:04:28Z</dcterms:modified>
</cp:coreProperties>
</file>