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VY_32_INOVACE_19_ČESKÝ </a:t>
          </a:r>
          <a:r>
            <a:rPr lang="cs-CZ" sz="2000" dirty="0" smtClean="0"/>
            <a:t>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Neohebné slovní druhy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1F0A22-36B1-4E97-9D41-246FE144C70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7FA307-99E4-4435-85B4-3FD5EED9BDDF}" type="presOf" srcId="{B651F6E3-6281-48DB-9319-2AEAFDAE7572}" destId="{619D679B-A015-4ECF-8348-D1034C574F40}" srcOrd="0" destOrd="0" presId="urn:microsoft.com/office/officeart/2005/8/layout/target3"/>
    <dgm:cxn modelId="{61E159EA-3DC6-4F13-BD3E-B108398CB3BF}" type="presOf" srcId="{D1B46980-6531-4606-95E6-44980827E919}" destId="{2BE915AB-18AA-4053-B92C-3BFC9ED204BB}" srcOrd="1" destOrd="0" presId="urn:microsoft.com/office/officeart/2005/8/layout/target3"/>
    <dgm:cxn modelId="{129805C8-D0CD-430C-9E2E-8419E8F6ADA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C98BE3B-2D13-4481-A513-E0E239203EF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54656D1-68FD-4F2C-B8EE-39CE8CAA3C68}" type="presOf" srcId="{4C35D32F-0EAB-4CD7-82EE-45574DC2A586}" destId="{8BEBB6EC-1DAA-4CAC-8A25-BC0FCBD5DBD5}" srcOrd="0" destOrd="0" presId="urn:microsoft.com/office/officeart/2005/8/layout/target3"/>
    <dgm:cxn modelId="{1AFD33E6-94B6-4523-B2D1-ABA6C2882CE0}" type="presOf" srcId="{757F3AB3-0718-4624-B441-E567A8F0AB56}" destId="{333A1088-737F-45CB-B68E-254E46348037}" srcOrd="0" destOrd="0" presId="urn:microsoft.com/office/officeart/2005/8/layout/target3"/>
    <dgm:cxn modelId="{9D03D7CC-B311-4112-A4EF-9EBAB639C9C7}" type="presOf" srcId="{4C35D32F-0EAB-4CD7-82EE-45574DC2A586}" destId="{890E4F0B-2866-4A3F-A3C7-2A14B1797930}" srcOrd="1" destOrd="0" presId="urn:microsoft.com/office/officeart/2005/8/layout/target3"/>
    <dgm:cxn modelId="{94488C8D-170C-41D6-85E4-D92BDFD68429}" type="presOf" srcId="{D1D4F407-5343-4D3F-B5B9-D407B03CAEB4}" destId="{AED2198E-93D5-4001-81B4-73124B309672}" srcOrd="1" destOrd="0" presId="urn:microsoft.com/office/officeart/2005/8/layout/target3"/>
    <dgm:cxn modelId="{FD909B79-D058-4CC4-816A-1D1BA76781CD}" type="presOf" srcId="{D8197B8C-B260-4A16-BDF4-0947B075E274}" destId="{5A5FFA88-C948-4069-8E93-59FA12366E83}" srcOrd="1" destOrd="0" presId="urn:microsoft.com/office/officeart/2005/8/layout/target3"/>
    <dgm:cxn modelId="{C1820FBF-8DEE-44EE-BE1C-1661B8C72F0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57FB65C-42EF-415D-9C13-76A4EA2D13D8}" type="presParOf" srcId="{333A1088-737F-45CB-B68E-254E46348037}" destId="{F5ABB229-8D3B-4694-996A-96F23CF14429}" srcOrd="0" destOrd="0" presId="urn:microsoft.com/office/officeart/2005/8/layout/target3"/>
    <dgm:cxn modelId="{F94CB437-FD3F-4EE9-9D74-92AB4E58043F}" type="presParOf" srcId="{333A1088-737F-45CB-B68E-254E46348037}" destId="{F41139FD-01EE-4571-8B17-4FB00FC51163}" srcOrd="1" destOrd="0" presId="urn:microsoft.com/office/officeart/2005/8/layout/target3"/>
    <dgm:cxn modelId="{F5B2F89F-AEB8-485B-A240-5F2EB41D055F}" type="presParOf" srcId="{333A1088-737F-45CB-B68E-254E46348037}" destId="{D005CE8C-CC26-4C3E-AC11-E15060ECD759}" srcOrd="2" destOrd="0" presId="urn:microsoft.com/office/officeart/2005/8/layout/target3"/>
    <dgm:cxn modelId="{6306AE73-DC38-4DA1-BD2A-52B8C6196C39}" type="presParOf" srcId="{333A1088-737F-45CB-B68E-254E46348037}" destId="{2C702D82-9B77-49B7-9568-BB8EB47C3372}" srcOrd="3" destOrd="0" presId="urn:microsoft.com/office/officeart/2005/8/layout/target3"/>
    <dgm:cxn modelId="{7DA8595D-7602-40F5-B0E5-F4DA6156B69A}" type="presParOf" srcId="{333A1088-737F-45CB-B68E-254E46348037}" destId="{A52A0455-90FF-4808-ABD0-F02540D31D5A}" srcOrd="4" destOrd="0" presId="urn:microsoft.com/office/officeart/2005/8/layout/target3"/>
    <dgm:cxn modelId="{9E5BE7F3-5841-4BFD-9551-D8A659033706}" type="presParOf" srcId="{333A1088-737F-45CB-B68E-254E46348037}" destId="{6140AFEC-043D-4C43-A2F9-D0F5331DF3A3}" srcOrd="5" destOrd="0" presId="urn:microsoft.com/office/officeart/2005/8/layout/target3"/>
    <dgm:cxn modelId="{9DF76926-D9B5-459A-AFCA-D969E1876221}" type="presParOf" srcId="{333A1088-737F-45CB-B68E-254E46348037}" destId="{9358AC05-5D7D-4327-9F80-1AD486AEA664}" srcOrd="6" destOrd="0" presId="urn:microsoft.com/office/officeart/2005/8/layout/target3"/>
    <dgm:cxn modelId="{2F3990D7-A418-4A9C-846D-8E0C80307F08}" type="presParOf" srcId="{333A1088-737F-45CB-B68E-254E46348037}" destId="{313FC574-E1CD-4FB4-B054-0B805CE0447D}" srcOrd="7" destOrd="0" presId="urn:microsoft.com/office/officeart/2005/8/layout/target3"/>
    <dgm:cxn modelId="{C3E2AE1D-DE5A-4A4F-9C02-4DD3AA5B6A9C}" type="presParOf" srcId="{333A1088-737F-45CB-B68E-254E46348037}" destId="{619D679B-A015-4ECF-8348-D1034C574F40}" srcOrd="8" destOrd="0" presId="urn:microsoft.com/office/officeart/2005/8/layout/target3"/>
    <dgm:cxn modelId="{640A4224-BD03-45AF-8D26-8859F1CA7A6A}" type="presParOf" srcId="{333A1088-737F-45CB-B68E-254E46348037}" destId="{322283A8-4A27-4CDA-BAE3-F381106A9174}" srcOrd="9" destOrd="0" presId="urn:microsoft.com/office/officeart/2005/8/layout/target3"/>
    <dgm:cxn modelId="{B03B64E9-F0DC-4138-8337-9D6478155EA6}" type="presParOf" srcId="{333A1088-737F-45CB-B68E-254E46348037}" destId="{FFC9F71D-1B4F-4AD9-A4A6-86ADEFC8AF5C}" srcOrd="10" destOrd="0" presId="urn:microsoft.com/office/officeart/2005/8/layout/target3"/>
    <dgm:cxn modelId="{302DC151-E388-43CA-B3FE-1C862C5274F4}" type="presParOf" srcId="{333A1088-737F-45CB-B68E-254E46348037}" destId="{25B08C86-7E15-44DC-BE7F-FFB55DD49D12}" srcOrd="11" destOrd="0" presId="urn:microsoft.com/office/officeart/2005/8/layout/target3"/>
    <dgm:cxn modelId="{4319F696-628C-4919-9E1B-856713859A38}" type="presParOf" srcId="{333A1088-737F-45CB-B68E-254E46348037}" destId="{76644BE8-9D7C-4C09-B250-3D10AF48CBB7}" srcOrd="12" destOrd="0" presId="urn:microsoft.com/office/officeart/2005/8/layout/target3"/>
    <dgm:cxn modelId="{AC492766-F2AF-49BF-8101-675D4A698666}" type="presParOf" srcId="{333A1088-737F-45CB-B68E-254E46348037}" destId="{EE85B701-7295-41C0-BA7A-34D3756A2AE6}" srcOrd="13" destOrd="0" presId="urn:microsoft.com/office/officeart/2005/8/layout/target3"/>
    <dgm:cxn modelId="{8C6EFA98-936F-4FF7-A307-751CBCEA1884}" type="presParOf" srcId="{333A1088-737F-45CB-B68E-254E46348037}" destId="{8BEBB6EC-1DAA-4CAC-8A25-BC0FCBD5DBD5}" srcOrd="14" destOrd="0" presId="urn:microsoft.com/office/officeart/2005/8/layout/target3"/>
    <dgm:cxn modelId="{C7F00BAA-8809-4324-B9E2-E53C17AA24F5}" type="presParOf" srcId="{333A1088-737F-45CB-B68E-254E46348037}" destId="{AED2198E-93D5-4001-81B4-73124B309672}" srcOrd="15" destOrd="0" presId="urn:microsoft.com/office/officeart/2005/8/layout/target3"/>
    <dgm:cxn modelId="{F05B3D57-8DCB-467E-BD02-D0241D537AE6}" type="presParOf" srcId="{333A1088-737F-45CB-B68E-254E46348037}" destId="{2BE915AB-18AA-4053-B92C-3BFC9ED204BB}" srcOrd="16" destOrd="0" presId="urn:microsoft.com/office/officeart/2005/8/layout/target3"/>
    <dgm:cxn modelId="{947E19D3-39EC-47C7-A147-6A43558EE9E2}" type="presParOf" srcId="{333A1088-737F-45CB-B68E-254E46348037}" destId="{6BB5E863-4638-4E1D-BFDE-399D028AC4ED}" srcOrd="17" destOrd="0" presId="urn:microsoft.com/office/officeart/2005/8/layout/target3"/>
    <dgm:cxn modelId="{52BA69E3-1459-4A31-85AE-530609F88F57}" type="presParOf" srcId="{333A1088-737F-45CB-B68E-254E46348037}" destId="{5A5FFA88-C948-4069-8E93-59FA12366E83}" srcOrd="18" destOrd="0" presId="urn:microsoft.com/office/officeart/2005/8/layout/target3"/>
    <dgm:cxn modelId="{5F546851-4CAF-469E-B48F-EB5A4FFF92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VY_32_INOVACE_19_ČESKÝ </a:t>
          </a:r>
          <a:r>
            <a:rPr lang="cs-CZ" sz="2000" kern="1200" dirty="0" smtClean="0"/>
            <a:t>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Neohebné slovní druhy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86484446"/>
              </p:ext>
            </p:extLst>
          </p:nvPr>
        </p:nvGraphicFramePr>
        <p:xfrm>
          <a:off x="899592" y="155679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2047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ke společnému procvičování neohebných slovních druhů. Žáci ve větách vyhledávají neohebné slovní druhy. Pracují ústně nebo odpovědi zapisují do sešitu. Správnost odpovědí si mohou zkontrolovat podle řešení.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5887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cs-CZ" dirty="0" smtClean="0"/>
              <a:t>Se neskloňují ani nečasují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404664"/>
            <a:ext cx="68498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Neohebné slovní druhy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0" y="5085184"/>
            <a:ext cx="328089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  <a:latin typeface="Comic Sans MS" pitchFamily="66" charset="0"/>
              </a:rPr>
              <a:t>Citoslovce</a:t>
            </a:r>
            <a:endParaRPr lang="cs-CZ" sz="36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0929" y="3508113"/>
            <a:ext cx="328089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Spojky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37258" y="3940161"/>
            <a:ext cx="328089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Částice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63960" y="2357264"/>
            <a:ext cx="328089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Příslovce</a:t>
            </a:r>
            <a:endParaRPr lang="cs-CZ" sz="3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15020" y="2478119"/>
            <a:ext cx="328089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  <a:latin typeface="Comic Sans MS" pitchFamily="66" charset="0"/>
              </a:rPr>
              <a:t>Předložky</a:t>
            </a:r>
            <a:endParaRPr lang="cs-CZ" sz="36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846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229600" cy="597666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 Ve větách vyhledejte neohebné slovní druhy.</a:t>
            </a:r>
          </a:p>
          <a:p>
            <a:pPr marL="514350" indent="-514350">
              <a:buAutoNum type="arabicPeriod"/>
            </a:pPr>
            <a:r>
              <a:rPr lang="cs-CZ" dirty="0" smtClean="0"/>
              <a:t>Loni jsme dovolenou trávili v Chorvatsku.</a:t>
            </a:r>
          </a:p>
          <a:p>
            <a:pPr marL="514350" indent="-514350">
              <a:buAutoNum type="arabicPeriod"/>
            </a:pPr>
            <a:r>
              <a:rPr lang="cs-CZ" dirty="0" smtClean="0"/>
              <a:t>Ať se máš dobře.</a:t>
            </a:r>
          </a:p>
          <a:p>
            <a:pPr marL="514350" indent="-514350">
              <a:buAutoNum type="arabicPeriod"/>
            </a:pPr>
            <a:r>
              <a:rPr lang="cs-CZ" dirty="0" smtClean="0"/>
              <a:t>Včera maminka uvařila moc dobrý oběd.</a:t>
            </a:r>
          </a:p>
          <a:p>
            <a:pPr marL="514350" indent="-514350">
              <a:buAutoNum type="arabicPeriod"/>
            </a:pPr>
            <a:r>
              <a:rPr lang="cs-CZ" dirty="0" smtClean="0"/>
              <a:t>Nešli jsme ven, protože silně pršelo a hřmělo.</a:t>
            </a:r>
          </a:p>
          <a:p>
            <a:pPr marL="514350" indent="-514350">
              <a:buAutoNum type="arabicPeriod"/>
            </a:pPr>
            <a:r>
              <a:rPr lang="cs-CZ" dirty="0" smtClean="0"/>
              <a:t>Kéž by už byli prázdniny.</a:t>
            </a:r>
          </a:p>
          <a:p>
            <a:pPr marL="514350" indent="-514350">
              <a:buAutoNum type="arabicPeriod"/>
            </a:pPr>
            <a:r>
              <a:rPr lang="cs-CZ" dirty="0" smtClean="0"/>
              <a:t>Na stromě seděl kos. </a:t>
            </a:r>
          </a:p>
          <a:p>
            <a:pPr marL="514350" indent="-514350">
              <a:buAutoNum type="arabicPeriod"/>
            </a:pPr>
            <a:r>
              <a:rPr lang="cs-CZ" dirty="0" smtClean="0"/>
              <a:t>Najednou bác a Janička spadla ze židle dolů.</a:t>
            </a:r>
          </a:p>
          <a:p>
            <a:pPr marL="514350" indent="-514350">
              <a:buAutoNum type="arabicPeriod"/>
            </a:pPr>
            <a:r>
              <a:rPr lang="cs-CZ" dirty="0" smtClean="0"/>
              <a:t>Pst, už nic neříkej a pozorně poslouchej.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9264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9. Ach, to je dřina.</a:t>
            </a:r>
          </a:p>
          <a:p>
            <a:pPr marL="514350" indent="-514350">
              <a:buAutoNum type="arabicPeriod" startAt="10"/>
            </a:pPr>
            <a:r>
              <a:rPr lang="cs-CZ" dirty="0" smtClean="0"/>
              <a:t> Ne, o tom nic nevím.</a:t>
            </a:r>
          </a:p>
          <a:p>
            <a:pPr marL="514350" indent="-514350">
              <a:buAutoNum type="arabicPeriod" startAt="10"/>
            </a:pPr>
            <a:r>
              <a:rPr lang="cs-CZ" dirty="0"/>
              <a:t> </a:t>
            </a:r>
            <a:r>
              <a:rPr lang="cs-CZ" dirty="0" smtClean="0"/>
              <a:t>Prý je nemocný.</a:t>
            </a:r>
          </a:p>
          <a:p>
            <a:pPr marL="514350" indent="-514350">
              <a:buAutoNum type="arabicPeriod" startAt="10"/>
            </a:pPr>
            <a:r>
              <a:rPr lang="cs-CZ" dirty="0"/>
              <a:t> </a:t>
            </a:r>
            <a:r>
              <a:rPr lang="cs-CZ" dirty="0" smtClean="0"/>
              <a:t>Učil se dobře, ale choval se drze.</a:t>
            </a:r>
          </a:p>
          <a:p>
            <a:pPr marL="514350" indent="-514350">
              <a:buAutoNum type="arabicPeriod" startAt="10"/>
            </a:pPr>
            <a:r>
              <a:rPr lang="cs-CZ" dirty="0"/>
              <a:t> </a:t>
            </a:r>
            <a:r>
              <a:rPr lang="cs-CZ" dirty="0" smtClean="0"/>
              <a:t>Au, to bolí.</a:t>
            </a:r>
          </a:p>
          <a:p>
            <a:pPr marL="514350" indent="-514350">
              <a:buAutoNum type="arabicPeriod" startAt="10"/>
            </a:pPr>
            <a:r>
              <a:rPr lang="cs-CZ" dirty="0"/>
              <a:t> </a:t>
            </a:r>
            <a:r>
              <a:rPr lang="cs-CZ" dirty="0" smtClean="0"/>
              <a:t>Víš, že zítra pojedeme do zoo?</a:t>
            </a:r>
          </a:p>
          <a:p>
            <a:pPr marL="514350" indent="-514350">
              <a:buAutoNum type="arabicPeriod" startAt="10"/>
            </a:pPr>
            <a:r>
              <a:rPr lang="cs-CZ" dirty="0" smtClean="0"/>
              <a:t> Ptáček frr a byl pryč. 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 startAt="10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5866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3888432" cy="514116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/>
              <a:t>l</a:t>
            </a:r>
            <a:r>
              <a:rPr lang="cs-CZ" dirty="0" smtClean="0"/>
              <a:t>oni-příslovce           </a:t>
            </a:r>
          </a:p>
          <a:p>
            <a:pPr marL="0" indent="0">
              <a:buNone/>
            </a:pPr>
            <a:r>
              <a:rPr lang="cs-CZ" dirty="0" smtClean="0"/>
              <a:t>      v-předložka</a:t>
            </a:r>
          </a:p>
          <a:p>
            <a:pPr marL="514350" indent="-514350">
              <a:buAutoNum type="arabicParenR" startAt="2"/>
            </a:pPr>
            <a:r>
              <a:rPr lang="cs-CZ" dirty="0"/>
              <a:t>a</a:t>
            </a:r>
            <a:r>
              <a:rPr lang="cs-CZ" dirty="0" smtClean="0"/>
              <a:t>ť-částice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dobře-příslovce</a:t>
            </a:r>
          </a:p>
          <a:p>
            <a:pPr marL="514350" indent="-514350">
              <a:buAutoNum type="arabicParenR" startAt="3"/>
            </a:pPr>
            <a:r>
              <a:rPr lang="cs-CZ" dirty="0"/>
              <a:t>v</a:t>
            </a:r>
            <a:r>
              <a:rPr lang="cs-CZ" dirty="0" smtClean="0"/>
              <a:t>čera-příslovce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moc-příslovce</a:t>
            </a:r>
          </a:p>
          <a:p>
            <a:pPr marL="514350" indent="-514350">
              <a:buAutoNum type="arabicParenR" startAt="4"/>
            </a:pPr>
            <a:r>
              <a:rPr lang="cs-CZ" dirty="0" smtClean="0"/>
              <a:t>protože-spojka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silně-příslovce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a-spojka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88101" y="1384999"/>
            <a:ext cx="3888432" cy="51411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arabicParenR" startAt="5"/>
            </a:pPr>
            <a:r>
              <a:rPr lang="cs-CZ" dirty="0" smtClean="0"/>
              <a:t>kéž-částice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už-příslovce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na-předložka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najednou-příslovce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bác-citoslovce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a-spojka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ze-předložka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dolů-příslovce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1833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3744416" cy="5688632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 startAt="8"/>
            </a:pPr>
            <a:r>
              <a:rPr lang="cs-CZ" dirty="0" smtClean="0"/>
              <a:t>pst-citoslovce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už-příslovce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dobře-příslovce</a:t>
            </a:r>
          </a:p>
          <a:p>
            <a:pPr marL="514350" indent="-514350">
              <a:buAutoNum type="arabicParenR" startAt="9"/>
            </a:pPr>
            <a:r>
              <a:rPr lang="cs-CZ" dirty="0" smtClean="0"/>
              <a:t>ach-citoslovce</a:t>
            </a:r>
          </a:p>
          <a:p>
            <a:pPr marL="514350" indent="-514350">
              <a:buAutoNum type="arabicParenR" startAt="9"/>
            </a:pPr>
            <a:r>
              <a:rPr lang="cs-CZ" dirty="0"/>
              <a:t> </a:t>
            </a:r>
            <a:r>
              <a:rPr lang="cs-CZ" dirty="0" smtClean="0"/>
              <a:t>o-předložka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ne-částice</a:t>
            </a:r>
          </a:p>
          <a:p>
            <a:pPr marL="0" indent="0">
              <a:buNone/>
            </a:pPr>
            <a:r>
              <a:rPr lang="cs-CZ" dirty="0" smtClean="0"/>
              <a:t>11) prý-částice</a:t>
            </a:r>
          </a:p>
          <a:p>
            <a:pPr marL="0" indent="0">
              <a:buNone/>
            </a:pPr>
            <a:r>
              <a:rPr lang="cs-CZ" dirty="0" smtClean="0"/>
              <a:t>12) dobře-příslovce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ale-spojka</a:t>
            </a:r>
          </a:p>
          <a:p>
            <a:pPr marL="0" indent="0">
              <a:buNone/>
            </a:pPr>
            <a:r>
              <a:rPr lang="cs-CZ" dirty="0" smtClean="0"/>
              <a:t>13) au-citoslovce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99992" y="629072"/>
            <a:ext cx="3744416" cy="56886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14) že-spojka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zítra-příslovce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do-předložka</a:t>
            </a:r>
          </a:p>
          <a:p>
            <a:pPr marL="0" indent="0">
              <a:buNone/>
            </a:pPr>
            <a:r>
              <a:rPr lang="cs-CZ" dirty="0" smtClean="0"/>
              <a:t>15) frr-citoslovce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a-spojka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pryč-příslovce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2289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Veškerý text je vytvořen </a:t>
            </a:r>
            <a:r>
              <a:rPr lang="cs-CZ" dirty="0" smtClean="0">
                <a:latin typeface="Comic Sans MS" pitchFamily="66" charset="0"/>
              </a:rPr>
              <a:t>autorem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materiálu</a:t>
            </a:r>
            <a:r>
              <a:rPr lang="cs-CZ" dirty="0">
                <a:latin typeface="Comic Sans MS" pitchFamily="66" charset="0"/>
              </a:rPr>
              <a:t>. </a:t>
            </a: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8. 5. 2012 </a:t>
            </a: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7583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271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6</cp:revision>
  <dcterms:created xsi:type="dcterms:W3CDTF">2012-05-08T13:36:55Z</dcterms:created>
  <dcterms:modified xsi:type="dcterms:W3CDTF">2012-05-08T14:30:14Z</dcterms:modified>
</cp:coreProperties>
</file>