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Riskuj - závěrečné </a:t>
          </a:r>
          <a:r>
            <a:rPr lang="cs-CZ" sz="2000" dirty="0" smtClean="0"/>
            <a:t>opakování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BE13D-84D7-4A24-A0B7-2F696A666E7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DE8025F-017B-4D29-A6A5-3B924CC4C397}" type="presOf" srcId="{4C35D32F-0EAB-4CD7-82EE-45574DC2A586}" destId="{8BEBB6EC-1DAA-4CAC-8A25-BC0FCBD5DBD5}" srcOrd="0" destOrd="0" presId="urn:microsoft.com/office/officeart/2005/8/layout/target3"/>
    <dgm:cxn modelId="{FB82C302-CBA0-4090-9AFC-F7AE794AA69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2F5503-EBEF-4978-9D1C-610DB957E089}" type="presOf" srcId="{D1D4F407-5343-4D3F-B5B9-D407B03CAEB4}" destId="{AED2198E-93D5-4001-81B4-73124B309672}" srcOrd="1" destOrd="0" presId="urn:microsoft.com/office/officeart/2005/8/layout/target3"/>
    <dgm:cxn modelId="{EBB2A7AD-93FE-42ED-AFD9-0E6B8E4862AD}" type="presOf" srcId="{B651F6E3-6281-48DB-9319-2AEAFDAE7572}" destId="{619D679B-A015-4ECF-8348-D1034C574F40}" srcOrd="0" destOrd="0" presId="urn:microsoft.com/office/officeart/2005/8/layout/target3"/>
    <dgm:cxn modelId="{D81E3B99-9FB5-4C5C-ABFF-3C8C4E74CAD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AE5852-1448-4D45-B0F7-E590EB446705}" type="presOf" srcId="{D8197B8C-B260-4A16-BDF4-0947B075E274}" destId="{5A5FFA88-C948-4069-8E93-59FA12366E83}" srcOrd="1" destOrd="0" presId="urn:microsoft.com/office/officeart/2005/8/layout/target3"/>
    <dgm:cxn modelId="{A52A8590-B8F2-4602-B56C-59DC62D97AE9}" type="presOf" srcId="{4C35D32F-0EAB-4CD7-82EE-45574DC2A586}" destId="{890E4F0B-2866-4A3F-A3C7-2A14B1797930}" srcOrd="1" destOrd="0" presId="urn:microsoft.com/office/officeart/2005/8/layout/target3"/>
    <dgm:cxn modelId="{458A8202-FD13-4F4A-BFB6-761357625E1B}" type="presOf" srcId="{D8197B8C-B260-4A16-BDF4-0947B075E274}" destId="{25B08C86-7E15-44DC-BE7F-FFB55DD49D12}" srcOrd="0" destOrd="0" presId="urn:microsoft.com/office/officeart/2005/8/layout/target3"/>
    <dgm:cxn modelId="{CC1CFA1A-B227-4507-9D2C-9E9B8844609F}" type="presOf" srcId="{D1B46980-6531-4606-95E6-44980827E919}" destId="{6140AFEC-043D-4C43-A2F9-D0F5331DF3A3}" srcOrd="0" destOrd="0" presId="urn:microsoft.com/office/officeart/2005/8/layout/target3"/>
    <dgm:cxn modelId="{D466F450-7CB2-4B88-8A2D-F740BA38F88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A84B1D-358B-4DCB-BE97-DFC938AB16E7}" type="presParOf" srcId="{333A1088-737F-45CB-B68E-254E46348037}" destId="{F5ABB229-8D3B-4694-996A-96F23CF14429}" srcOrd="0" destOrd="0" presId="urn:microsoft.com/office/officeart/2005/8/layout/target3"/>
    <dgm:cxn modelId="{EDE7CC8B-11F2-4860-A639-DB5B03F6DF4B}" type="presParOf" srcId="{333A1088-737F-45CB-B68E-254E46348037}" destId="{F41139FD-01EE-4571-8B17-4FB00FC51163}" srcOrd="1" destOrd="0" presId="urn:microsoft.com/office/officeart/2005/8/layout/target3"/>
    <dgm:cxn modelId="{0E927AE1-9F3E-48E8-8034-3D981C9948E8}" type="presParOf" srcId="{333A1088-737F-45CB-B68E-254E46348037}" destId="{D005CE8C-CC26-4C3E-AC11-E15060ECD759}" srcOrd="2" destOrd="0" presId="urn:microsoft.com/office/officeart/2005/8/layout/target3"/>
    <dgm:cxn modelId="{BED24E9E-17D8-4960-ADAE-D5861448A792}" type="presParOf" srcId="{333A1088-737F-45CB-B68E-254E46348037}" destId="{2C702D82-9B77-49B7-9568-BB8EB47C3372}" srcOrd="3" destOrd="0" presId="urn:microsoft.com/office/officeart/2005/8/layout/target3"/>
    <dgm:cxn modelId="{FB902B4A-3CFA-451D-BC48-D2D587736891}" type="presParOf" srcId="{333A1088-737F-45CB-B68E-254E46348037}" destId="{A52A0455-90FF-4808-ABD0-F02540D31D5A}" srcOrd="4" destOrd="0" presId="urn:microsoft.com/office/officeart/2005/8/layout/target3"/>
    <dgm:cxn modelId="{645B631E-C66F-4626-B0D4-D789227DE78C}" type="presParOf" srcId="{333A1088-737F-45CB-B68E-254E46348037}" destId="{6140AFEC-043D-4C43-A2F9-D0F5331DF3A3}" srcOrd="5" destOrd="0" presId="urn:microsoft.com/office/officeart/2005/8/layout/target3"/>
    <dgm:cxn modelId="{88C3A867-644B-4561-AC4C-AF04E1690CDB}" type="presParOf" srcId="{333A1088-737F-45CB-B68E-254E46348037}" destId="{9358AC05-5D7D-4327-9F80-1AD486AEA664}" srcOrd="6" destOrd="0" presId="urn:microsoft.com/office/officeart/2005/8/layout/target3"/>
    <dgm:cxn modelId="{6311F82F-92C9-44D8-AD9A-21F5C333F0FE}" type="presParOf" srcId="{333A1088-737F-45CB-B68E-254E46348037}" destId="{313FC574-E1CD-4FB4-B054-0B805CE0447D}" srcOrd="7" destOrd="0" presId="urn:microsoft.com/office/officeart/2005/8/layout/target3"/>
    <dgm:cxn modelId="{CBFF329B-0117-4A37-BC08-BD4653C2DF2C}" type="presParOf" srcId="{333A1088-737F-45CB-B68E-254E46348037}" destId="{619D679B-A015-4ECF-8348-D1034C574F40}" srcOrd="8" destOrd="0" presId="urn:microsoft.com/office/officeart/2005/8/layout/target3"/>
    <dgm:cxn modelId="{7F00969C-0329-4532-9AFB-0D9171ECBC7B}" type="presParOf" srcId="{333A1088-737F-45CB-B68E-254E46348037}" destId="{322283A8-4A27-4CDA-BAE3-F381106A9174}" srcOrd="9" destOrd="0" presId="urn:microsoft.com/office/officeart/2005/8/layout/target3"/>
    <dgm:cxn modelId="{805694FC-79DA-4C35-893E-243D5A8E4630}" type="presParOf" srcId="{333A1088-737F-45CB-B68E-254E46348037}" destId="{FFC9F71D-1B4F-4AD9-A4A6-86ADEFC8AF5C}" srcOrd="10" destOrd="0" presId="urn:microsoft.com/office/officeart/2005/8/layout/target3"/>
    <dgm:cxn modelId="{6395CC33-31EF-4AEB-A880-172A6315EE57}" type="presParOf" srcId="{333A1088-737F-45CB-B68E-254E46348037}" destId="{25B08C86-7E15-44DC-BE7F-FFB55DD49D12}" srcOrd="11" destOrd="0" presId="urn:microsoft.com/office/officeart/2005/8/layout/target3"/>
    <dgm:cxn modelId="{0E78B109-B2D7-42F2-921F-C377042825B5}" type="presParOf" srcId="{333A1088-737F-45CB-B68E-254E46348037}" destId="{76644BE8-9D7C-4C09-B250-3D10AF48CBB7}" srcOrd="12" destOrd="0" presId="urn:microsoft.com/office/officeart/2005/8/layout/target3"/>
    <dgm:cxn modelId="{7729EF66-BA9B-4E67-B78C-C78C65ADE058}" type="presParOf" srcId="{333A1088-737F-45CB-B68E-254E46348037}" destId="{EE85B701-7295-41C0-BA7A-34D3756A2AE6}" srcOrd="13" destOrd="0" presId="urn:microsoft.com/office/officeart/2005/8/layout/target3"/>
    <dgm:cxn modelId="{164631DE-4082-4559-83E0-38F914359938}" type="presParOf" srcId="{333A1088-737F-45CB-B68E-254E46348037}" destId="{8BEBB6EC-1DAA-4CAC-8A25-BC0FCBD5DBD5}" srcOrd="14" destOrd="0" presId="urn:microsoft.com/office/officeart/2005/8/layout/target3"/>
    <dgm:cxn modelId="{C5E214D1-6570-4283-BFC0-FFBCE272C563}" type="presParOf" srcId="{333A1088-737F-45CB-B68E-254E46348037}" destId="{AED2198E-93D5-4001-81B4-73124B309672}" srcOrd="15" destOrd="0" presId="urn:microsoft.com/office/officeart/2005/8/layout/target3"/>
    <dgm:cxn modelId="{D5CDA84C-1324-4CF8-9CB7-CD04C647F7C6}" type="presParOf" srcId="{333A1088-737F-45CB-B68E-254E46348037}" destId="{2BE915AB-18AA-4053-B92C-3BFC9ED204BB}" srcOrd="16" destOrd="0" presId="urn:microsoft.com/office/officeart/2005/8/layout/target3"/>
    <dgm:cxn modelId="{622D1579-B63B-4676-B665-876724D25DE3}" type="presParOf" srcId="{333A1088-737F-45CB-B68E-254E46348037}" destId="{6BB5E863-4638-4E1D-BFDE-399D028AC4ED}" srcOrd="17" destOrd="0" presId="urn:microsoft.com/office/officeart/2005/8/layout/target3"/>
    <dgm:cxn modelId="{AD56955C-3433-4CF9-8DAB-3E1A636D312C}" type="presParOf" srcId="{333A1088-737F-45CB-B68E-254E46348037}" destId="{5A5FFA88-C948-4069-8E93-59FA12366E83}" srcOrd="18" destOrd="0" presId="urn:microsoft.com/office/officeart/2005/8/layout/target3"/>
    <dgm:cxn modelId="{6263D7B9-61EA-4D57-AA6B-E639CF7C7B4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Riskuj - závěrečné </a:t>
          </a:r>
          <a:r>
            <a:rPr lang="cs-CZ" sz="2000" kern="1200" dirty="0" smtClean="0"/>
            <a:t>opakování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95B7B8-BB81-4E25-931E-2F5149D6AB8B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476F64-C0A8-4359-A5B2-8BE1003572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497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76F64-C0A8-4359-A5B2-8BE10035724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64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6000">
              <a:srgbClr val="99CCFF"/>
            </a:gs>
            <a:gs pos="16000">
              <a:srgbClr val="CC99FF"/>
            </a:gs>
            <a:gs pos="53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26" Type="http://schemas.openxmlformats.org/officeDocument/2006/relationships/slide" Target="slide25.xml"/><Relationship Id="rId3" Type="http://schemas.openxmlformats.org/officeDocument/2006/relationships/slide" Target="slide7.xml"/><Relationship Id="rId21" Type="http://schemas.openxmlformats.org/officeDocument/2006/relationships/slide" Target="slide20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5" Type="http://schemas.openxmlformats.org/officeDocument/2006/relationships/slide" Target="slide28.xml"/><Relationship Id="rId2" Type="http://schemas.openxmlformats.org/officeDocument/2006/relationships/slide" Target="slide4.xml"/><Relationship Id="rId16" Type="http://schemas.openxmlformats.org/officeDocument/2006/relationships/slide" Target="slide15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10.xml"/><Relationship Id="rId24" Type="http://schemas.openxmlformats.org/officeDocument/2006/relationships/slide" Target="slide26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7.xml"/><Relationship Id="rId10" Type="http://schemas.openxmlformats.org/officeDocument/2006/relationships/slide" Target="slide13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73095464"/>
              </p:ext>
            </p:extLst>
          </p:nvPr>
        </p:nvGraphicFramePr>
        <p:xfrm>
          <a:off x="827584" y="184482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7244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společnému zopakování učiva 5. ročníku. Jedná se o soutěž. Žáci </a:t>
            </a:r>
            <a:r>
              <a:rPr lang="cs-CZ" dirty="0" smtClean="0"/>
              <a:t>soutěží          </a:t>
            </a:r>
            <a:r>
              <a:rPr lang="cs-CZ" dirty="0" smtClean="0"/>
              <a:t>ve dvou nebo třech družstvech. Vybírají si otázky za 100, 200, 300, 500 nebo 1000 bodů. Otázka se objeví po kliknutí. Po dalším kliknutí se objeví správná odpověď. Získané body </a:t>
            </a:r>
            <a:r>
              <a:rPr lang="cs-CZ" smtClean="0"/>
              <a:t>se </a:t>
            </a:r>
            <a:r>
              <a:rPr lang="cs-CZ" smtClean="0"/>
              <a:t>zapisují         </a:t>
            </a:r>
            <a:r>
              <a:rPr lang="cs-CZ" dirty="0" smtClean="0"/>
              <a:t>na tabuli.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0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79512" y="684281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564297" y="69269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3746732" y="69269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  <p:sp>
        <p:nvSpPr>
          <p:cNvPr id="11" name="Obdélník 10">
            <a:hlinkClick r:id="rId5" action="ppaction://hlinksldjump"/>
          </p:cNvPr>
          <p:cNvSpPr/>
          <p:nvPr/>
        </p:nvSpPr>
        <p:spPr>
          <a:xfrm>
            <a:off x="7380312" y="714725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  <p:sp>
        <p:nvSpPr>
          <p:cNvPr id="12" name="Obdélník 11">
            <a:hlinkClick r:id="rId6" action="ppaction://hlinksldjump"/>
          </p:cNvPr>
          <p:cNvSpPr/>
          <p:nvPr/>
        </p:nvSpPr>
        <p:spPr>
          <a:xfrm>
            <a:off x="1979712" y="69269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  <p:sp>
        <p:nvSpPr>
          <p:cNvPr id="15" name="Obdélník 14">
            <a:hlinkClick r:id="rId7" action="ppaction://hlinksldjump"/>
          </p:cNvPr>
          <p:cNvSpPr/>
          <p:nvPr/>
        </p:nvSpPr>
        <p:spPr>
          <a:xfrm>
            <a:off x="179512" y="1957652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</a:t>
            </a:r>
            <a:endParaRPr lang="cs-CZ" sz="4000" dirty="0"/>
          </a:p>
        </p:txBody>
      </p:sp>
      <p:sp>
        <p:nvSpPr>
          <p:cNvPr id="16" name="Obdélník 15">
            <a:hlinkClick r:id="rId8" action="ppaction://hlinksldjump"/>
          </p:cNvPr>
          <p:cNvSpPr/>
          <p:nvPr/>
        </p:nvSpPr>
        <p:spPr>
          <a:xfrm>
            <a:off x="5564297" y="1966067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17" name="Obdélník 16">
            <a:hlinkClick r:id="rId9" action="ppaction://hlinksldjump"/>
          </p:cNvPr>
          <p:cNvSpPr/>
          <p:nvPr/>
        </p:nvSpPr>
        <p:spPr>
          <a:xfrm>
            <a:off x="3746732" y="1966067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18" name="Obdélník 17">
            <a:hlinkClick r:id="rId10" action="ppaction://hlinksldjump"/>
          </p:cNvPr>
          <p:cNvSpPr/>
          <p:nvPr/>
        </p:nvSpPr>
        <p:spPr>
          <a:xfrm>
            <a:off x="7380312" y="1988096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19" name="Obdélník 18">
            <a:hlinkClick r:id="rId11" action="ppaction://hlinksldjump"/>
          </p:cNvPr>
          <p:cNvSpPr/>
          <p:nvPr/>
        </p:nvSpPr>
        <p:spPr>
          <a:xfrm>
            <a:off x="1979712" y="1966067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21" name="Obdélník 20">
            <a:hlinkClick r:id="rId12" action="ppaction://hlinksldjump"/>
          </p:cNvPr>
          <p:cNvSpPr/>
          <p:nvPr/>
        </p:nvSpPr>
        <p:spPr>
          <a:xfrm>
            <a:off x="155964" y="3147806"/>
            <a:ext cx="158417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</a:t>
            </a:r>
            <a:endParaRPr lang="cs-CZ" sz="4000" dirty="0"/>
          </a:p>
        </p:txBody>
      </p:sp>
      <p:sp>
        <p:nvSpPr>
          <p:cNvPr id="22" name="Obdélník 21">
            <a:hlinkClick r:id="rId13" action="ppaction://hlinksldjump"/>
          </p:cNvPr>
          <p:cNvSpPr/>
          <p:nvPr/>
        </p:nvSpPr>
        <p:spPr>
          <a:xfrm>
            <a:off x="5540749" y="3156221"/>
            <a:ext cx="158417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23" name="Obdélník 22">
            <a:hlinkClick r:id="rId14" action="ppaction://hlinksldjump"/>
          </p:cNvPr>
          <p:cNvSpPr/>
          <p:nvPr/>
        </p:nvSpPr>
        <p:spPr>
          <a:xfrm>
            <a:off x="3723184" y="3156221"/>
            <a:ext cx="158417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</a:t>
            </a:r>
            <a:endParaRPr lang="cs-CZ" sz="4000" dirty="0"/>
          </a:p>
        </p:txBody>
      </p:sp>
      <p:sp>
        <p:nvSpPr>
          <p:cNvPr id="24" name="Obdélník 23">
            <a:hlinkClick r:id="rId15" action="ppaction://hlinksldjump"/>
          </p:cNvPr>
          <p:cNvSpPr/>
          <p:nvPr/>
        </p:nvSpPr>
        <p:spPr>
          <a:xfrm>
            <a:off x="7356764" y="3178250"/>
            <a:ext cx="158417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</a:t>
            </a:r>
            <a:endParaRPr lang="cs-CZ" sz="4000" dirty="0"/>
          </a:p>
        </p:txBody>
      </p:sp>
      <p:sp>
        <p:nvSpPr>
          <p:cNvPr id="25" name="Obdélník 24">
            <a:hlinkClick r:id="rId16" action="ppaction://hlinksldjump"/>
          </p:cNvPr>
          <p:cNvSpPr/>
          <p:nvPr/>
        </p:nvSpPr>
        <p:spPr>
          <a:xfrm>
            <a:off x="1956164" y="3156221"/>
            <a:ext cx="158417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</a:t>
            </a:r>
            <a:endParaRPr lang="cs-CZ" sz="4000" dirty="0"/>
          </a:p>
        </p:txBody>
      </p:sp>
      <p:sp>
        <p:nvSpPr>
          <p:cNvPr id="27" name="Obdélník 26">
            <a:hlinkClick r:id="rId17" action="ppaction://hlinksldjump"/>
          </p:cNvPr>
          <p:cNvSpPr/>
          <p:nvPr/>
        </p:nvSpPr>
        <p:spPr>
          <a:xfrm>
            <a:off x="179512" y="4437112"/>
            <a:ext cx="15841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500</a:t>
            </a:r>
            <a:endParaRPr lang="cs-CZ" sz="4000" dirty="0"/>
          </a:p>
        </p:txBody>
      </p:sp>
      <p:sp>
        <p:nvSpPr>
          <p:cNvPr id="28" name="Obdélník 27">
            <a:hlinkClick r:id="rId18" action="ppaction://hlinksldjump"/>
          </p:cNvPr>
          <p:cNvSpPr/>
          <p:nvPr/>
        </p:nvSpPr>
        <p:spPr>
          <a:xfrm>
            <a:off x="5564297" y="4445527"/>
            <a:ext cx="15841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29" name="Obdélník 28">
            <a:hlinkClick r:id="rId19" action="ppaction://hlinksldjump"/>
          </p:cNvPr>
          <p:cNvSpPr/>
          <p:nvPr/>
        </p:nvSpPr>
        <p:spPr>
          <a:xfrm>
            <a:off x="3746732" y="4445527"/>
            <a:ext cx="15841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30" name="Obdélník 29">
            <a:hlinkClick r:id="rId20" action="ppaction://hlinksldjump"/>
          </p:cNvPr>
          <p:cNvSpPr/>
          <p:nvPr/>
        </p:nvSpPr>
        <p:spPr>
          <a:xfrm>
            <a:off x="7380312" y="4467556"/>
            <a:ext cx="15841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31" name="Obdélník 30">
            <a:hlinkClick r:id="rId21" action="ppaction://hlinksldjump"/>
          </p:cNvPr>
          <p:cNvSpPr/>
          <p:nvPr/>
        </p:nvSpPr>
        <p:spPr>
          <a:xfrm>
            <a:off x="1979712" y="4445527"/>
            <a:ext cx="15841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00</a:t>
            </a:r>
            <a:endParaRPr lang="cs-CZ" sz="4000" dirty="0"/>
          </a:p>
        </p:txBody>
      </p:sp>
      <p:sp>
        <p:nvSpPr>
          <p:cNvPr id="33" name="Obdélník 32">
            <a:hlinkClick r:id="rId22" action="ppaction://hlinksldjump"/>
          </p:cNvPr>
          <p:cNvSpPr/>
          <p:nvPr/>
        </p:nvSpPr>
        <p:spPr>
          <a:xfrm>
            <a:off x="179512" y="5702812"/>
            <a:ext cx="158417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34" name="Obdélník 33">
            <a:hlinkClick r:id="rId23" action="ppaction://hlinksldjump"/>
          </p:cNvPr>
          <p:cNvSpPr/>
          <p:nvPr/>
        </p:nvSpPr>
        <p:spPr>
          <a:xfrm>
            <a:off x="5564297" y="5711227"/>
            <a:ext cx="158417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35" name="Obdélník 34">
            <a:hlinkClick r:id="rId24" action="ppaction://hlinksldjump"/>
          </p:cNvPr>
          <p:cNvSpPr/>
          <p:nvPr/>
        </p:nvSpPr>
        <p:spPr>
          <a:xfrm>
            <a:off x="3746732" y="5711227"/>
            <a:ext cx="158417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36" name="Obdélník 35">
            <a:hlinkClick r:id="rId25" action="ppaction://hlinksldjump"/>
          </p:cNvPr>
          <p:cNvSpPr/>
          <p:nvPr/>
        </p:nvSpPr>
        <p:spPr>
          <a:xfrm>
            <a:off x="7380312" y="5733256"/>
            <a:ext cx="158417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37" name="Obdélník 36">
            <a:hlinkClick r:id="rId26" action="ppaction://hlinksldjump" highlightClick="1"/>
          </p:cNvPr>
          <p:cNvSpPr/>
          <p:nvPr/>
        </p:nvSpPr>
        <p:spPr>
          <a:xfrm>
            <a:off x="1979712" y="5711227"/>
            <a:ext cx="158417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2438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kořen ve slově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ROZCVIČKA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c</a:t>
            </a:r>
            <a:r>
              <a:rPr lang="cs-CZ" sz="4400" dirty="0" smtClean="0">
                <a:solidFill>
                  <a:schemeClr val="tx1"/>
                </a:solidFill>
              </a:rPr>
              <a:t>vič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02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Najdi pravopisnou chybu v této větě: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2060"/>
                </a:solidFill>
              </a:rPr>
              <a:t>Rozuření</a:t>
            </a:r>
            <a:r>
              <a:rPr lang="cs-CZ" dirty="0" smtClean="0">
                <a:solidFill>
                  <a:srgbClr val="002060"/>
                </a:solidFill>
              </a:rPr>
              <a:t> psi se rozběhli z kopce dolů.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27784" y="3897052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Rozzuření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Tlačítko akce: Návrat 5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49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Ke slovu </a:t>
            </a:r>
            <a:r>
              <a:rPr lang="cs-CZ" dirty="0" smtClean="0">
                <a:solidFill>
                  <a:srgbClr val="002060"/>
                </a:solidFill>
              </a:rPr>
              <a:t>lenost</a:t>
            </a:r>
            <a:r>
              <a:rPr lang="cs-CZ" dirty="0" smtClean="0"/>
              <a:t> řekni slovo opačného významu.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íle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31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100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Řekni slovo souznačné ke slovu </a:t>
            </a:r>
            <a:r>
              <a:rPr lang="cs-CZ" dirty="0" smtClean="0">
                <a:solidFill>
                  <a:srgbClr val="002060"/>
                </a:solidFill>
              </a:rPr>
              <a:t>chlapec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17409" y="3356992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kluk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9683" y="4244249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h</a:t>
            </a:r>
            <a:r>
              <a:rPr lang="cs-CZ" sz="4400" dirty="0" smtClean="0">
                <a:solidFill>
                  <a:schemeClr val="tx1"/>
                </a:solidFill>
              </a:rPr>
              <a:t>och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54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Řekni slovo významem nadřazené k těmto slovům: </a:t>
            </a: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vetr, kalhoty, čepka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o</a:t>
            </a:r>
            <a:r>
              <a:rPr lang="cs-CZ" sz="4400" dirty="0" smtClean="0">
                <a:solidFill>
                  <a:schemeClr val="tx1"/>
                </a:solidFill>
              </a:rPr>
              <a:t>blečení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12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200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Převeď do množného čísla </a:t>
            </a:r>
            <a:r>
              <a:rPr lang="cs-CZ" dirty="0" smtClean="0">
                <a:solidFill>
                  <a:srgbClr val="FF0000"/>
                </a:solidFill>
              </a:rPr>
              <a:t>pražský občan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ražští občané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395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200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</a:t>
            </a:r>
            <a:r>
              <a:rPr lang="cs-CZ" dirty="0" smtClean="0">
                <a:solidFill>
                  <a:srgbClr val="FF0000"/>
                </a:solidFill>
              </a:rPr>
              <a:t>s-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z- </a:t>
            </a:r>
            <a:r>
              <a:rPr lang="cs-CZ" dirty="0" smtClean="0"/>
              <a:t>do slova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>
                <a:solidFill>
                  <a:srgbClr val="FF0000"/>
                </a:solidFill>
              </a:rPr>
              <a:t>pěvák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z</a:t>
            </a:r>
            <a:r>
              <a:rPr lang="cs-CZ" sz="4400" dirty="0" smtClean="0">
                <a:solidFill>
                  <a:schemeClr val="tx1"/>
                </a:solidFill>
              </a:rPr>
              <a:t>pěvák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01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200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správný tvar číslovky dva do věty: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Byl tam se svými ________ kamarády.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dvěma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99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200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Utvoř přídavné jméno přivlastňovací </a:t>
            </a:r>
          </a:p>
          <a:p>
            <a:pPr marL="0" indent="0">
              <a:buNone/>
            </a:pPr>
            <a:r>
              <a:rPr lang="cs-CZ" dirty="0" smtClean="0"/>
              <a:t>od podstatného jména </a:t>
            </a:r>
            <a:r>
              <a:rPr lang="cs-CZ" dirty="0" smtClean="0">
                <a:solidFill>
                  <a:srgbClr val="C00000"/>
                </a:solidFill>
              </a:rPr>
              <a:t>lékař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l</a:t>
            </a:r>
            <a:r>
              <a:rPr lang="cs-CZ" sz="4400" dirty="0" smtClean="0">
                <a:solidFill>
                  <a:schemeClr val="tx1"/>
                </a:solidFill>
              </a:rPr>
              <a:t>ékařův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05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200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správnou koncovku: </a:t>
            </a:r>
            <a:r>
              <a:rPr lang="cs-CZ" dirty="0" smtClean="0">
                <a:solidFill>
                  <a:srgbClr val="FF0000"/>
                </a:solidFill>
              </a:rPr>
              <a:t>Děvčata cvičil_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cvičila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7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300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Jaké znáš druhy přídavných jmen?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38437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Měkká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Tvrdá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Přivlastňovací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0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300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Najdi chybu: </a:t>
            </a:r>
            <a:r>
              <a:rPr lang="cs-CZ" dirty="0" smtClean="0">
                <a:solidFill>
                  <a:srgbClr val="FF0000"/>
                </a:solidFill>
              </a:rPr>
              <a:t>Víte proč nepřišel?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Víte</a:t>
            </a:r>
            <a:r>
              <a:rPr lang="cs-CZ" sz="4400" dirty="0" smtClean="0">
                <a:solidFill>
                  <a:srgbClr val="FF0000"/>
                </a:solidFill>
              </a:rPr>
              <a:t>,</a:t>
            </a:r>
            <a:r>
              <a:rPr lang="cs-CZ" sz="4400" dirty="0" smtClean="0">
                <a:solidFill>
                  <a:schemeClr val="tx1"/>
                </a:solidFill>
              </a:rPr>
              <a:t> proč nepřišel?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6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300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podmět v následující větě: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Dal mi jablko.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o</a:t>
            </a:r>
            <a:r>
              <a:rPr lang="cs-CZ" sz="4400" dirty="0" smtClean="0">
                <a:solidFill>
                  <a:schemeClr val="tx1"/>
                </a:solidFill>
              </a:rPr>
              <a:t>n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092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300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Vyber správný tvar: </a:t>
            </a:r>
            <a:r>
              <a:rPr lang="cs-CZ" dirty="0" smtClean="0">
                <a:solidFill>
                  <a:srgbClr val="FF0000"/>
                </a:solidFill>
              </a:rPr>
              <a:t>Čekal na mě/mně.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300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Bude za číslovkou tečka?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Od 15 hodin máme hudební kroužek.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69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500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vzor přídavného jména </a:t>
            </a:r>
            <a:r>
              <a:rPr lang="cs-CZ" dirty="0" smtClean="0">
                <a:solidFill>
                  <a:srgbClr val="C00000"/>
                </a:solidFill>
              </a:rPr>
              <a:t>pyšní pávi.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mladý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95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500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slovesný způsob slovesa </a:t>
            </a:r>
            <a:r>
              <a:rPr lang="cs-CZ" dirty="0" smtClean="0">
                <a:solidFill>
                  <a:srgbClr val="C00000"/>
                </a:solidFill>
              </a:rPr>
              <a:t>pracoval bych.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31236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podmiňovací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3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500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podmět v následující větě: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 semaforu svítila červená.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červená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27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500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Utvoř 2. a 3. stupeň přídavného jména </a:t>
            </a:r>
            <a:r>
              <a:rPr lang="cs-CZ" dirty="0" smtClean="0">
                <a:solidFill>
                  <a:srgbClr val="C00000"/>
                </a:solidFill>
              </a:rPr>
              <a:t>dobrý.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3284984"/>
            <a:ext cx="3024336" cy="12241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l</a:t>
            </a:r>
            <a:r>
              <a:rPr lang="cs-CZ" sz="4400" dirty="0" smtClean="0">
                <a:solidFill>
                  <a:schemeClr val="tx1"/>
                </a:solidFill>
              </a:rPr>
              <a:t>epší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nejlepší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73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500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koncovku </a:t>
            </a:r>
            <a:r>
              <a:rPr lang="cs-CZ" dirty="0" err="1">
                <a:solidFill>
                  <a:srgbClr val="FF0000"/>
                </a:solidFill>
              </a:rPr>
              <a:t>o</a:t>
            </a:r>
            <a:r>
              <a:rPr lang="cs-CZ" dirty="0" err="1" smtClean="0">
                <a:solidFill>
                  <a:srgbClr val="FF0000"/>
                </a:solidFill>
              </a:rPr>
              <a:t>tcov</a:t>
            </a:r>
            <a:r>
              <a:rPr lang="cs-CZ" dirty="0" smtClean="0">
                <a:solidFill>
                  <a:srgbClr val="FF0000"/>
                </a:solidFill>
              </a:rPr>
              <a:t>_ sestry.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otcovy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381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Nahraď slovní spojení </a:t>
            </a:r>
            <a:r>
              <a:rPr lang="cs-CZ" dirty="0" smtClean="0">
                <a:solidFill>
                  <a:srgbClr val="FF0000"/>
                </a:solidFill>
              </a:rPr>
              <a:t>příští rok </a:t>
            </a:r>
            <a:r>
              <a:rPr lang="cs-CZ" dirty="0" smtClean="0"/>
              <a:t>příslovcem.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n</a:t>
            </a:r>
            <a:r>
              <a:rPr lang="cs-CZ" sz="4400" dirty="0" smtClean="0">
                <a:solidFill>
                  <a:schemeClr val="tx1"/>
                </a:solidFill>
              </a:rPr>
              <a:t>apřesrok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60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Jaký znáš slovesný způsob?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38437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Oznamovací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Podmiňovací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Rozkazovací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84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slovní druh vyznačeného slova: </a:t>
            </a:r>
          </a:p>
          <a:p>
            <a:pPr marL="0" indent="0">
              <a:buNone/>
            </a:pPr>
            <a:r>
              <a:rPr lang="cs-CZ" dirty="0" smtClean="0"/>
              <a:t>Šel </a:t>
            </a:r>
            <a:r>
              <a:rPr lang="cs-CZ" dirty="0" smtClean="0">
                <a:solidFill>
                  <a:srgbClr val="FF0000"/>
                </a:solidFill>
              </a:rPr>
              <a:t>kolem</a:t>
            </a:r>
            <a:r>
              <a:rPr lang="cs-CZ" dirty="0" smtClean="0"/>
              <a:t> rybníka.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Předložka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91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Řekni všechny tvary rozkazovacího způsobu slovesa </a:t>
            </a:r>
            <a:r>
              <a:rPr lang="cs-CZ" dirty="0" smtClean="0">
                <a:solidFill>
                  <a:srgbClr val="FF0000"/>
                </a:solidFill>
              </a:rPr>
              <a:t>kreslit.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4905730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Kresli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Kresleme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Kreslete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 </a:t>
            </a:r>
          </a:p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997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za 1000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Najdi v následující větě chybu: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Vzpomněl, že zapomněl domněnku o </a:t>
            </a:r>
            <a:r>
              <a:rPr lang="cs-CZ" dirty="0" err="1" smtClean="0">
                <a:solidFill>
                  <a:srgbClr val="FF0000"/>
                </a:solidFill>
              </a:rPr>
              <a:t>poměnce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3573016"/>
            <a:ext cx="302433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pomněnce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864096" cy="720080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6000">
                <a:srgbClr val="99CCFF"/>
              </a:gs>
              <a:gs pos="16000">
                <a:srgbClr val="CC99FF"/>
              </a:gs>
              <a:gs pos="53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98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</a:t>
            </a:r>
            <a:r>
              <a:rPr lang="cs-CZ" dirty="0" smtClean="0">
                <a:latin typeface="Comic Sans MS" pitchFamily="66" charset="0"/>
              </a:rPr>
              <a:t>autorem materiálu</a:t>
            </a:r>
            <a:r>
              <a:rPr lang="cs-CZ" dirty="0">
                <a:latin typeface="Comic Sans MS" pitchFamily="66" charset="0"/>
              </a:rPr>
              <a:t>. 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26. 5. 2012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11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sz="4000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542</Words>
  <Application>Microsoft Office PowerPoint</Application>
  <PresentationFormat>Předvádění na obrazovce (4:3)</PresentationFormat>
  <Paragraphs>179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Anotace</vt:lpstr>
      <vt:lpstr>Prezentace aplikace PowerPoint</vt:lpstr>
      <vt:lpstr>Otázka za 100 bodů</vt:lpstr>
      <vt:lpstr>Otázka za 100 bodů</vt:lpstr>
      <vt:lpstr>Otázka za 100 bodů</vt:lpstr>
      <vt:lpstr>Otázka za 100 bodů</vt:lpstr>
      <vt:lpstr>Otázka za 100 bodů</vt:lpstr>
      <vt:lpstr>Otázka za 200 bodů</vt:lpstr>
      <vt:lpstr>Otázka za 200 bodů</vt:lpstr>
      <vt:lpstr>Otázka za 200 bodů</vt:lpstr>
      <vt:lpstr>Otázka za 200 bodů</vt:lpstr>
      <vt:lpstr>Otázka za 200 bodů</vt:lpstr>
      <vt:lpstr>Otázka za 300 bodů</vt:lpstr>
      <vt:lpstr>Otázka za 300 bodů</vt:lpstr>
      <vt:lpstr>Otázka za 300 bodů</vt:lpstr>
      <vt:lpstr>Otázka za 300 bodů</vt:lpstr>
      <vt:lpstr>Otázka za 300 bodů</vt:lpstr>
      <vt:lpstr>Otázka za 500 bodů</vt:lpstr>
      <vt:lpstr>Otázka za 500 bodů</vt:lpstr>
      <vt:lpstr>Otázka za 500 bodů</vt:lpstr>
      <vt:lpstr>Otázka za 500 bodů</vt:lpstr>
      <vt:lpstr>Otázka za 500 bodů</vt:lpstr>
      <vt:lpstr>Otázka za 1000 bodů</vt:lpstr>
      <vt:lpstr>Otázka za 1000 bodů</vt:lpstr>
      <vt:lpstr>Otázka za 1000 bodů</vt:lpstr>
      <vt:lpstr>Otázka za 1000 bodů</vt:lpstr>
      <vt:lpstr>Otázka za 1000 bodů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24</cp:revision>
  <dcterms:created xsi:type="dcterms:W3CDTF">2012-05-26T11:12:20Z</dcterms:created>
  <dcterms:modified xsi:type="dcterms:W3CDTF">2012-06-20T14:54:38Z</dcterms:modified>
</cp:coreProperties>
</file>