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69" r:id="rId5"/>
    <p:sldId id="261" r:id="rId6"/>
    <p:sldId id="262" r:id="rId7"/>
    <p:sldId id="263" r:id="rId8"/>
    <p:sldId id="265" r:id="rId9"/>
    <p:sldId id="266" r:id="rId10"/>
    <p:sldId id="267" r:id="rId11"/>
    <p:sldId id="270" r:id="rId12"/>
    <p:sldId id="271" r:id="rId13"/>
    <p:sldId id="272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99"/>
    <a:srgbClr val="FFCC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0688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6580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7968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896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484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7603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8626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1661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0954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3502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1416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EF27D-D40A-430F-91BD-7A6A3AF5806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FF3D87-CE28-4E8C-B110-6F5DC5F919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4005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6.png"/><Relationship Id="rId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6.wdp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7.wdp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10.png"/><Relationship Id="rId4" Type="http://schemas.microsoft.com/office/2007/relationships/hdphoto" Target="../media/hdphoto4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22.png"/><Relationship Id="rId18" Type="http://schemas.openxmlformats.org/officeDocument/2006/relationships/image" Target="../media/image26.png"/><Relationship Id="rId3" Type="http://schemas.openxmlformats.org/officeDocument/2006/relationships/audio" Target="../media/audio2.wav"/><Relationship Id="rId7" Type="http://schemas.openxmlformats.org/officeDocument/2006/relationships/image" Target="../media/image19.png"/><Relationship Id="rId12" Type="http://schemas.microsoft.com/office/2007/relationships/hdphoto" Target="../media/hdphoto12.wdp"/><Relationship Id="rId17" Type="http://schemas.openxmlformats.org/officeDocument/2006/relationships/image" Target="../media/image25.png"/><Relationship Id="rId2" Type="http://schemas.openxmlformats.org/officeDocument/2006/relationships/audio" Target="../media/audio1.wav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11" Type="http://schemas.openxmlformats.org/officeDocument/2006/relationships/image" Target="../media/image21.png"/><Relationship Id="rId5" Type="http://schemas.openxmlformats.org/officeDocument/2006/relationships/image" Target="../media/image18.png"/><Relationship Id="rId15" Type="http://schemas.openxmlformats.org/officeDocument/2006/relationships/image" Target="../media/image23.png"/><Relationship Id="rId10" Type="http://schemas.microsoft.com/office/2007/relationships/hdphoto" Target="../media/hdphoto11.wdp"/><Relationship Id="rId19" Type="http://schemas.openxmlformats.org/officeDocument/2006/relationships/image" Target="../media/image27.png"/><Relationship Id="rId4" Type="http://schemas.openxmlformats.org/officeDocument/2006/relationships/image" Target="../media/image17.png"/><Relationship Id="rId9" Type="http://schemas.openxmlformats.org/officeDocument/2006/relationships/image" Target="../media/image20.png"/><Relationship Id="rId14" Type="http://schemas.microsoft.com/office/2007/relationships/hdphoto" Target="../media/hdphoto13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7.png"/><Relationship Id="rId18" Type="http://schemas.openxmlformats.org/officeDocument/2006/relationships/image" Target="../media/image41.png"/><Relationship Id="rId3" Type="http://schemas.microsoft.com/office/2007/relationships/hdphoto" Target="../media/hdphoto14.wdp"/><Relationship Id="rId21" Type="http://schemas.openxmlformats.org/officeDocument/2006/relationships/image" Target="../media/image43.png"/><Relationship Id="rId7" Type="http://schemas.openxmlformats.org/officeDocument/2006/relationships/image" Target="../media/image32.png"/><Relationship Id="rId12" Type="http://schemas.openxmlformats.org/officeDocument/2006/relationships/image" Target="../media/image36.png"/><Relationship Id="rId17" Type="http://schemas.openxmlformats.org/officeDocument/2006/relationships/image" Target="../media/image40.png"/><Relationship Id="rId2" Type="http://schemas.openxmlformats.org/officeDocument/2006/relationships/image" Target="../media/image29.png"/><Relationship Id="rId16" Type="http://schemas.openxmlformats.org/officeDocument/2006/relationships/image" Target="../media/image39.png"/><Relationship Id="rId20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5.wdp"/><Relationship Id="rId11" Type="http://schemas.openxmlformats.org/officeDocument/2006/relationships/image" Target="../media/image35.png"/><Relationship Id="rId5" Type="http://schemas.openxmlformats.org/officeDocument/2006/relationships/image" Target="../media/image31.png"/><Relationship Id="rId15" Type="http://schemas.openxmlformats.org/officeDocument/2006/relationships/image" Target="../media/image38.png"/><Relationship Id="rId10" Type="http://schemas.openxmlformats.org/officeDocument/2006/relationships/image" Target="../media/image34.png"/><Relationship Id="rId19" Type="http://schemas.microsoft.com/office/2007/relationships/hdphoto" Target="../media/hdphoto18.wdp"/><Relationship Id="rId4" Type="http://schemas.openxmlformats.org/officeDocument/2006/relationships/image" Target="../media/image30.png"/><Relationship Id="rId9" Type="http://schemas.microsoft.com/office/2007/relationships/hdphoto" Target="../media/hdphoto16.wdp"/><Relationship Id="rId14" Type="http://schemas.microsoft.com/office/2007/relationships/hdphoto" Target="../media/hdphoto17.wdp"/><Relationship Id="rId22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prstClr val="black"/>
                </a:solidFill>
              </a:rPr>
              <a:t>Exotické ovoce</a:t>
            </a:r>
            <a:br>
              <a:rPr lang="cs-CZ" sz="40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VY_32_INOVACE_5A_19</a:t>
            </a:r>
          </a:p>
          <a:p>
            <a:r>
              <a:rPr lang="cs-CZ" sz="2800" dirty="0">
                <a:solidFill>
                  <a:prstClr val="black"/>
                </a:solidFill>
              </a:rPr>
              <a:t>Číslo 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800"/>
              <a:t>CZ.1.07/1.4.00/21.1101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971600" y="4581128"/>
            <a:ext cx="7272808" cy="1577340"/>
          </a:xfrm>
          <a:prstGeom prst="rect">
            <a:avLst/>
          </a:prstGeom>
        </p:spPr>
        <p:txBody>
          <a:bodyPr vert="horz" lIns="82296" tIns="41148" rIns="82296" bIns="41148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cs-CZ" dirty="0" smtClean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Sada 1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Člověk a jeho svět</a:t>
            </a:r>
            <a:endParaRPr lang="cs-CZ" sz="2900" dirty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139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57004576"/>
              </p:ext>
            </p:extLst>
          </p:nvPr>
        </p:nvGraphicFramePr>
        <p:xfrm>
          <a:off x="251520" y="980728"/>
          <a:ext cx="8641103" cy="520241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457141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300" dirty="0" smtClean="0"/>
                        <a:t>Tento digitální učební materiál</a:t>
                      </a:r>
                      <a:r>
                        <a:rPr lang="cs-CZ" sz="1300" baseline="0" dirty="0" smtClean="0"/>
                        <a:t> je věnován ovoci, které u nás neroste a musí být dováženo. První snímek objasňuje pojem „exotické ovoce“. Druhý snímek předznamenává, že se </a:t>
                      </a:r>
                      <a:r>
                        <a:rPr lang="cs-CZ" sz="1300" baseline="0" dirty="0" smtClean="0"/>
                        <a:t>žáci                   </a:t>
                      </a:r>
                      <a:r>
                        <a:rPr lang="cs-CZ" sz="1300" baseline="0" dirty="0" smtClean="0"/>
                        <a:t>na dalších snímcích seznámí s vybranými druhy exotického ovoce (citron, pomeranč, kiwi, banán, ananas a kokos). Následující snímek prověřuje, zda si žáci zapamatovali názvy zmíněných druhů. Jejich úkolem je samostatně pojmenovat ovoce, které vidí na obrázcích. Své tipy si mohou zkontrolovat kliknutím na každý z obrázků. Po provedení této aktivační události se objeví příslušný název. Na dalším snímku jsou žáci vyzváni, aby opět pojmenovali zobrazené druhy ovoce a vybrali jen ty, které řadíme k exotickým. Znovu mají žáci možnost si své odpovědi sami ověřit klikáním na jednotlivé obrázky. Ty druhy, které nepatří k exotickým zmizí a naopak ty, které k exotickým patří, se zvýrazní.  Poslední snímek obsahuje aktivitu, při níž je nutné vypnout prezentaci a vrátit se zpět do pracovního prostředí. Žáci mají za úkol zahrát si domino a pojmenovávat přitom obrázky zasazené v jednotlivých políčkách.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501461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Eliška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Září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1968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Člověk a jeho svět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</a:t>
                      </a:r>
                      <a:r>
                        <a:rPr lang="cs-CZ" sz="1300" baseline="0" smtClean="0"/>
                        <a:t>funkcí prezentace.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 – 1. stupeň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6..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4477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627422"/>
            <a:ext cx="4501938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/>
              <a:t>EXOTICKÉ OVOCE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2809" y="2132856"/>
            <a:ext cx="8735661" cy="3785652"/>
          </a:xfrm>
          <a:prstGeom prst="rect">
            <a:avLst/>
          </a:prstGeom>
          <a:solidFill>
            <a:srgbClr val="FFCC66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200" dirty="0" smtClean="0"/>
              <a:t>Slovem „exotické“ označujeme takové druhy ovoce,</a:t>
            </a:r>
          </a:p>
          <a:p>
            <a:pPr algn="ctr">
              <a:lnSpc>
                <a:spcPct val="150000"/>
              </a:lnSpc>
            </a:pPr>
            <a:r>
              <a:rPr lang="cs-CZ" sz="3200" dirty="0"/>
              <a:t>k</a:t>
            </a:r>
            <a:r>
              <a:rPr lang="cs-CZ" sz="3200" dirty="0" smtClean="0"/>
              <a:t>teré u nás na zahradě ani v sadu nerostou.</a:t>
            </a:r>
          </a:p>
          <a:p>
            <a:pPr algn="ctr">
              <a:lnSpc>
                <a:spcPct val="150000"/>
              </a:lnSpc>
            </a:pPr>
            <a:r>
              <a:rPr lang="cs-CZ" sz="3200" dirty="0" smtClean="0"/>
              <a:t>Exotické ovoce roste v cizích krajích,</a:t>
            </a:r>
          </a:p>
          <a:p>
            <a:pPr algn="ctr">
              <a:lnSpc>
                <a:spcPct val="150000"/>
              </a:lnSpc>
            </a:pPr>
            <a:r>
              <a:rPr lang="cs-CZ" sz="3200" dirty="0" smtClean="0"/>
              <a:t>kde je větší teplo než u nás.</a:t>
            </a:r>
          </a:p>
          <a:p>
            <a:pPr algn="ctr">
              <a:lnSpc>
                <a:spcPct val="150000"/>
              </a:lnSpc>
            </a:pPr>
            <a:r>
              <a:rPr lang="cs-CZ" sz="3200" dirty="0" smtClean="0"/>
              <a:t>Toto ovoce se k nám do obchodů musí dovážet.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16191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76672"/>
            <a:ext cx="6552729" cy="150810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JAKÉ DRUHY PATŘÍ </a:t>
            </a:r>
            <a:endParaRPr lang="cs-CZ" sz="4400" dirty="0" smtClean="0"/>
          </a:p>
          <a:p>
            <a:pPr algn="ctr"/>
            <a:r>
              <a:rPr lang="cs-CZ" sz="4800" dirty="0" smtClean="0"/>
              <a:t>DO</a:t>
            </a:r>
            <a:r>
              <a:rPr lang="cs-CZ" sz="4400" dirty="0" smtClean="0"/>
              <a:t> </a:t>
            </a:r>
            <a:r>
              <a:rPr lang="cs-CZ" sz="4800" dirty="0" smtClean="0"/>
              <a:t>EXOTICKÉHO </a:t>
            </a:r>
            <a:r>
              <a:rPr lang="cs-CZ" sz="4800" dirty="0" smtClean="0"/>
              <a:t>OVOCE? </a:t>
            </a:r>
            <a:endParaRPr lang="cs-CZ" sz="48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742351" y="2788255"/>
            <a:ext cx="8126455" cy="3665081"/>
            <a:chOff x="742351" y="2788255"/>
            <a:chExt cx="8126455" cy="3665081"/>
          </a:xfrm>
        </p:grpSpPr>
        <p:sp>
          <p:nvSpPr>
            <p:cNvPr id="3" name="TextovéPole 2"/>
            <p:cNvSpPr txBox="1"/>
            <p:nvPr/>
          </p:nvSpPr>
          <p:spPr>
            <a:xfrm>
              <a:off x="742351" y="2788255"/>
              <a:ext cx="8126455" cy="769441"/>
            </a:xfrm>
            <a:prstGeom prst="rect">
              <a:avLst/>
            </a:prstGeom>
            <a:solidFill>
              <a:srgbClr val="FFCC66"/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POJĎME SE NA </a:t>
              </a:r>
              <a:r>
                <a:rPr lang="cs-CZ" sz="4400" dirty="0" smtClean="0"/>
                <a:t>NĚKTERÉ </a:t>
              </a:r>
              <a:r>
                <a:rPr lang="cs-CZ" sz="4400" dirty="0" smtClean="0"/>
                <a:t>PODÍVAT!</a:t>
              </a:r>
              <a:endParaRPr lang="cs-CZ" sz="4400" dirty="0"/>
            </a:p>
          </p:txBody>
        </p:sp>
        <p:pic>
          <p:nvPicPr>
            <p:cNvPr id="9218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125" b="100000" l="3125" r="9791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2160" y="4077072"/>
              <a:ext cx="2376264" cy="23762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69157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:\DCIM\100SSCAM\SDC112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9549" y="2204864"/>
            <a:ext cx="4923319" cy="369248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50088" y="631882"/>
            <a:ext cx="210224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/>
              <a:t>CITRON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22628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884200" y="1507956"/>
            <a:ext cx="5184576" cy="4824536"/>
            <a:chOff x="2339752" y="1700808"/>
            <a:chExt cx="4273474" cy="4198889"/>
          </a:xfrm>
        </p:grpSpPr>
        <p:sp>
          <p:nvSpPr>
            <p:cNvPr id="3" name="Obdélník 2"/>
            <p:cNvSpPr/>
            <p:nvPr/>
          </p:nvSpPr>
          <p:spPr>
            <a:xfrm>
              <a:off x="2339752" y="2330562"/>
              <a:ext cx="4273474" cy="3175814"/>
            </a:xfrm>
            <a:prstGeom prst="rect">
              <a:avLst/>
            </a:prstGeom>
            <a:gradFill flip="none" rotWithShape="1">
              <a:gsLst>
                <a:gs pos="0">
                  <a:srgbClr val="FFEFD1">
                    <a:lumMod val="37000"/>
                    <a:lumOff val="63000"/>
                    <a:alpha val="72000"/>
                  </a:srgbClr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  <a:tileRect t="-100000" r="-100000"/>
            </a:gra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9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1217534">
              <a:off x="2925581" y="1700808"/>
              <a:ext cx="3101816" cy="41988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2899775" y="620688"/>
            <a:ext cx="3153427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/>
              <a:t>POMERANČ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58558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548680"/>
            <a:ext cx="136447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/>
              <a:t>KIWI</a:t>
            </a:r>
            <a:endParaRPr lang="cs-CZ" sz="4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1960056" y="2060848"/>
            <a:ext cx="5148204" cy="3993578"/>
            <a:chOff x="2416174" y="2355695"/>
            <a:chExt cx="4310063" cy="3370746"/>
          </a:xfrm>
        </p:grpSpPr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colorTemperature colorTemp="53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6174" y="2434518"/>
              <a:ext cx="4310063" cy="32131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667" b="100000" l="0" r="100000">
                          <a14:foregroundMark x1="86667" y1="53667" x2="86667" y2="53667"/>
                          <a14:foregroundMark x1="75000" y1="69333" x2="75000" y2="69333"/>
                          <a14:foregroundMark x1="66000" y1="69000" x2="66000" y2="69000"/>
                          <a14:foregroundMark x1="70000" y1="60000" x2="70000" y2="6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704413">
              <a:off x="2885832" y="2355695"/>
              <a:ext cx="3370746" cy="33707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992742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476672"/>
            <a:ext cx="202049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/>
              <a:t>BANÁN</a:t>
            </a:r>
            <a:endParaRPr lang="cs-CZ" sz="4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1704965" y="1824842"/>
            <a:ext cx="5450303" cy="4268453"/>
            <a:chOff x="2416175" y="1808900"/>
            <a:chExt cx="4310063" cy="3335388"/>
          </a:xfrm>
        </p:grpSpPr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6175" y="1822450"/>
              <a:ext cx="4310063" cy="32131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146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3512" y="1808900"/>
              <a:ext cx="3335388" cy="33353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92081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808976" y="1324218"/>
            <a:ext cx="5788753" cy="5256584"/>
            <a:chOff x="2416175" y="1196752"/>
            <a:chExt cx="5396185" cy="5040560"/>
          </a:xfrm>
        </p:grpSpPr>
        <p:pic>
          <p:nvPicPr>
            <p:cNvPr id="7170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6175" y="1822450"/>
              <a:ext cx="4859601" cy="36227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171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1800" y="1196752"/>
              <a:ext cx="5040560" cy="50405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ovéPole 2"/>
          <p:cNvSpPr txBox="1"/>
          <p:nvPr/>
        </p:nvSpPr>
        <p:spPr>
          <a:xfrm>
            <a:off x="3250800" y="476991"/>
            <a:ext cx="232948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/>
              <a:t>ANANAS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176756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797236" y="1788839"/>
            <a:ext cx="5400600" cy="4126830"/>
            <a:chOff x="1797236" y="1788839"/>
            <a:chExt cx="5400600" cy="4126830"/>
          </a:xfrm>
        </p:grpSpPr>
        <p:pic>
          <p:nvPicPr>
            <p:cNvPr id="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colorTemperature colorTemp="53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7236" y="1788839"/>
              <a:ext cx="5400600" cy="41268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194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0" b="97667" l="10000" r="90000">
                          <a14:foregroundMark x1="35000" y1="73333" x2="35000" y2="73333"/>
                          <a14:foregroundMark x1="49333" y1="64667" x2="49333" y2="64667"/>
                          <a14:foregroundMark x1="35667" y1="67667" x2="35667" y2="67667"/>
                          <a14:foregroundMark x1="35000" y1="62667" x2="35000" y2="62667"/>
                          <a14:foregroundMark x1="38667" y1="63333" x2="38667" y2="63333"/>
                          <a14:foregroundMark x1="50000" y1="69667" x2="50000" y2="69667"/>
                          <a14:foregroundMark x1="58000" y1="70333" x2="58000" y2="70333"/>
                          <a14:foregroundMark x1="58667" y1="66000" x2="58667" y2="683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539548">
              <a:off x="2649904" y="1882055"/>
              <a:ext cx="3762361" cy="38565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ovéPole 3"/>
          <p:cNvSpPr txBox="1"/>
          <p:nvPr/>
        </p:nvSpPr>
        <p:spPr>
          <a:xfrm>
            <a:off x="3532002" y="474478"/>
            <a:ext cx="186397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/>
              <a:t>KOKOS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66815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2330" y="260648"/>
            <a:ext cx="7485575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POJMENUJ JEDNOTLIVÉ DRUHY OVOCE</a:t>
            </a:r>
            <a:endParaRPr lang="cs-CZ" sz="3600" dirty="0"/>
          </a:p>
        </p:txBody>
      </p: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65760"/>
            <a:ext cx="2016224" cy="1516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9410" y="1470832"/>
            <a:ext cx="1977909" cy="161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09192"/>
            <a:ext cx="2251715" cy="20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7005" y="4581128"/>
            <a:ext cx="2016224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1851" y="4421445"/>
            <a:ext cx="1989275" cy="1831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1934" y="4233584"/>
            <a:ext cx="1987523" cy="1973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64770" y="3356991"/>
            <a:ext cx="114185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CITRON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96172" y="3356992"/>
            <a:ext cx="102438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KOKOS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7950" y="3356992"/>
            <a:ext cx="125707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ANANAS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57476" y="6207145"/>
            <a:ext cx="110177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BANÁN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80003" y="6252978"/>
            <a:ext cx="77296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KIWI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1973" y="6207145"/>
            <a:ext cx="16674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POMERANČ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43854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7047185" y="1127370"/>
            <a:ext cx="1623136" cy="1240127"/>
            <a:chOff x="6156176" y="1442855"/>
            <a:chExt cx="1623136" cy="1240127"/>
          </a:xfrm>
        </p:grpSpPr>
        <p:pic>
          <p:nvPicPr>
            <p:cNvPr id="11267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1442855"/>
              <a:ext cx="1623136" cy="12401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268" name="Picture 4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521" b="100000" l="9896" r="8906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2200" y="1556570"/>
              <a:ext cx="1012696" cy="10126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454034" y="5056864"/>
            <a:ext cx="1623136" cy="1250749"/>
            <a:chOff x="6732240" y="3490386"/>
            <a:chExt cx="1623136" cy="1250749"/>
          </a:xfrm>
        </p:grpSpPr>
        <p:pic>
          <p:nvPicPr>
            <p:cNvPr id="11266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3501008"/>
              <a:ext cx="1623136" cy="12401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269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2083" b="98438" l="5729" r="947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31740" y="3490386"/>
              <a:ext cx="1224136" cy="12241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4881819" y="3042579"/>
            <a:ext cx="1622636" cy="1393765"/>
            <a:chOff x="4024631" y="2992040"/>
            <a:chExt cx="1622636" cy="1393765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colorTemperature colorTemp="53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4631" y="3068960"/>
              <a:ext cx="1622636" cy="12399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270" name="Picture 6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1563" b="89063" l="9896" r="9791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25807" y="2992040"/>
              <a:ext cx="1393765" cy="13937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4882995" y="4985497"/>
            <a:ext cx="1622636" cy="1512168"/>
            <a:chOff x="6967744" y="5093079"/>
            <a:chExt cx="1622636" cy="1512168"/>
          </a:xfrm>
        </p:grpSpPr>
        <p:pic>
          <p:nvPicPr>
            <p:cNvPr id="2" name="Picture 3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colorTemperature colorTemp="53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67744" y="5229200"/>
              <a:ext cx="1622636" cy="12399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271" name="Picture 7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BEBA8EAE-BF5A-486C-A8C5-ECC9F3942E4B}">
                  <a14:imgProps xmlns:a14="http://schemas.microsoft.com/office/drawing/2010/main" xmlns="">
                    <a14:imgLayer r:embed="rId14">
                      <a14:imgEffect>
                        <a14:backgroundRemoval t="9896" b="89063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2978" y="5093079"/>
              <a:ext cx="1512168" cy="15121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307" y="3209975"/>
            <a:ext cx="1505609" cy="113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3" name="Picture 9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093079"/>
            <a:ext cx="1584944" cy="1297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4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3215" y="2954431"/>
            <a:ext cx="1810454" cy="1643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5" name="Picture 11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7185" y="2939381"/>
            <a:ext cx="1595137" cy="1584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6" name="Picture 12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6731" y="5143533"/>
            <a:ext cx="1619344" cy="1218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7" name="Picture 13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5398" y="1011020"/>
            <a:ext cx="1600233" cy="147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9214" y="1127370"/>
            <a:ext cx="3872727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POJMENUJ OVOCE NA OBRÁZCÍCH </a:t>
            </a:r>
            <a:r>
              <a:rPr lang="cs-CZ" sz="2000" dirty="0" smtClean="0"/>
              <a:t> </a:t>
            </a:r>
          </a:p>
          <a:p>
            <a:pPr algn="ctr"/>
            <a:r>
              <a:rPr lang="cs-CZ" sz="2000" dirty="0" smtClean="0"/>
              <a:t>A</a:t>
            </a:r>
            <a:r>
              <a:rPr lang="cs-CZ" sz="2000" dirty="0" smtClean="0"/>
              <a:t> </a:t>
            </a:r>
            <a:r>
              <a:rPr lang="cs-CZ" sz="2000" dirty="0" smtClean="0"/>
              <a:t>URČI</a:t>
            </a:r>
            <a:r>
              <a:rPr lang="cs-CZ" sz="2000" dirty="0" smtClean="0"/>
              <a:t>, KTERÉ JE EXOTICKÉ.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34715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2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2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2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2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12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3" dur="2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12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9" dur="2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12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5" dur="2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Skupina 22"/>
          <p:cNvGrpSpPr/>
          <p:nvPr/>
        </p:nvGrpSpPr>
        <p:grpSpPr>
          <a:xfrm>
            <a:off x="913138" y="2446665"/>
            <a:ext cx="2010182" cy="1073150"/>
            <a:chOff x="1998218" y="4112406"/>
            <a:chExt cx="2010182" cy="1073150"/>
          </a:xfrm>
        </p:grpSpPr>
        <p:grpSp>
          <p:nvGrpSpPr>
            <p:cNvPr id="17" name="Skupina 16"/>
            <p:cNvGrpSpPr/>
            <p:nvPr/>
          </p:nvGrpSpPr>
          <p:grpSpPr>
            <a:xfrm>
              <a:off x="2021632" y="4180929"/>
              <a:ext cx="1872208" cy="936104"/>
              <a:chOff x="1259632" y="1556792"/>
              <a:chExt cx="1872208" cy="936104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1259632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2195736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229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9730" b="89730" l="0" r="9797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98218" y="4268918"/>
              <a:ext cx="1004636" cy="751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296" name="Picture 8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175" y="4112406"/>
              <a:ext cx="1165225" cy="10731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9" name="Skupina 28"/>
          <p:cNvGrpSpPr/>
          <p:nvPr/>
        </p:nvGrpSpPr>
        <p:grpSpPr>
          <a:xfrm>
            <a:off x="2290479" y="5786671"/>
            <a:ext cx="1989574" cy="947678"/>
            <a:chOff x="2513623" y="4333519"/>
            <a:chExt cx="1989574" cy="947678"/>
          </a:xfrm>
        </p:grpSpPr>
        <p:grpSp>
          <p:nvGrpSpPr>
            <p:cNvPr id="5" name="Skupina 4"/>
            <p:cNvGrpSpPr/>
            <p:nvPr/>
          </p:nvGrpSpPr>
          <p:grpSpPr>
            <a:xfrm>
              <a:off x="2603828" y="4345093"/>
              <a:ext cx="1872208" cy="936104"/>
              <a:chOff x="1259632" y="1556792"/>
              <a:chExt cx="1872208" cy="936104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1259632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2195736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2295" name="Picture 7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3623" y="4333519"/>
              <a:ext cx="1185762" cy="8910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298" name="Picture 10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4949" y="4437617"/>
              <a:ext cx="1008248" cy="751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4" name="Skupina 23"/>
          <p:cNvGrpSpPr/>
          <p:nvPr/>
        </p:nvGrpSpPr>
        <p:grpSpPr>
          <a:xfrm>
            <a:off x="3704919" y="4446447"/>
            <a:ext cx="2155213" cy="1214401"/>
            <a:chOff x="1460415" y="103939"/>
            <a:chExt cx="2155213" cy="1214401"/>
          </a:xfrm>
        </p:grpSpPr>
        <p:grpSp>
          <p:nvGrpSpPr>
            <p:cNvPr id="20" name="Skupina 19"/>
            <p:cNvGrpSpPr/>
            <p:nvPr/>
          </p:nvGrpSpPr>
          <p:grpSpPr>
            <a:xfrm>
              <a:off x="1577170" y="245967"/>
              <a:ext cx="1872208" cy="936104"/>
              <a:chOff x="1259632" y="1556792"/>
              <a:chExt cx="1872208" cy="936104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1259632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2195736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2290" name="Picture 2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>
                          <a14:foregroundMark x1="56870" y1="69295" x2="56870" y2="69295"/>
                          <a14:backgroundMark x1="61069" y1="26556" x2="61069" y2="26556"/>
                          <a14:backgroundMark x1="64885" y1="40249" x2="64885" y2="40249"/>
                          <a14:backgroundMark x1="72137" y1="18672" x2="72137" y2="1867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0415" y="175717"/>
              <a:ext cx="1169614" cy="10766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299" name="Picture 11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1492" y="103939"/>
              <a:ext cx="1224136" cy="12144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5860132" y="4410454"/>
            <a:ext cx="2081352" cy="1212850"/>
            <a:chOff x="2508213" y="3279245"/>
            <a:chExt cx="2081352" cy="1212850"/>
          </a:xfrm>
        </p:grpSpPr>
        <p:grpSp>
          <p:nvGrpSpPr>
            <p:cNvPr id="14" name="Skupina 13"/>
            <p:cNvGrpSpPr/>
            <p:nvPr/>
          </p:nvGrpSpPr>
          <p:grpSpPr>
            <a:xfrm>
              <a:off x="2630130" y="3454387"/>
              <a:ext cx="1872208" cy="936104"/>
              <a:chOff x="1259632" y="1556792"/>
              <a:chExt cx="1872208" cy="936104"/>
            </a:xfrm>
          </p:grpSpPr>
          <p:sp>
            <p:nvSpPr>
              <p:cNvPr id="15" name="Obdélník 14"/>
              <p:cNvSpPr/>
              <p:nvPr/>
            </p:nvSpPr>
            <p:spPr>
              <a:xfrm>
                <a:off x="1259632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bdélník 15"/>
              <p:cNvSpPr/>
              <p:nvPr/>
            </p:nvSpPr>
            <p:spPr>
              <a:xfrm>
                <a:off x="2195736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2300" name="Picture 12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27315" y="3454387"/>
              <a:ext cx="1262250" cy="10377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301" name="Picture 13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08213" y="3279245"/>
              <a:ext cx="1225550" cy="1212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6" name="Skupina 25"/>
          <p:cNvGrpSpPr/>
          <p:nvPr/>
        </p:nvGrpSpPr>
        <p:grpSpPr>
          <a:xfrm>
            <a:off x="4564509" y="5548222"/>
            <a:ext cx="2484500" cy="1449995"/>
            <a:chOff x="2578312" y="3827492"/>
            <a:chExt cx="2484500" cy="1449995"/>
          </a:xfrm>
        </p:grpSpPr>
        <p:grpSp>
          <p:nvGrpSpPr>
            <p:cNvPr id="11" name="Skupina 10"/>
            <p:cNvGrpSpPr/>
            <p:nvPr/>
          </p:nvGrpSpPr>
          <p:grpSpPr>
            <a:xfrm>
              <a:off x="2733799" y="4084439"/>
              <a:ext cx="1872208" cy="936104"/>
              <a:chOff x="1259632" y="1556792"/>
              <a:chExt cx="1872208" cy="936104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1259632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2195736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2292" name="Picture 4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BEBA8EAE-BF5A-486C-A8C5-ECC9F3942E4B}">
                  <a14:imgProps xmlns:a14="http://schemas.microsoft.com/office/drawing/2010/main" xmlns="">
                    <a14:imgLayer r:embed="rId14">
                      <a14:imgEffect>
                        <a14:backgroundRemoval t="9294" b="89963" l="15825" r="100000">
                          <a14:backgroundMark x1="74074" y1="48327" x2="74074" y2="48327"/>
                          <a14:backgroundMark x1="71380" y1="61710" x2="71380" y2="61710"/>
                          <a14:backgroundMark x1="71380" y1="62454" x2="71380" y2="62454"/>
                          <a14:backgroundMark x1="69024" y1="42751" x2="69024" y2="42751"/>
                          <a14:backgroundMark x1="65657" y1="40149" x2="65657" y2="40149"/>
                          <a14:backgroundMark x1="58923" y1="32342" x2="58923" y2="32342"/>
                          <a14:backgroundMark x1="58923" y1="32342" x2="58923" y2="32342"/>
                          <a14:backgroundMark x1="65657" y1="32342" x2="65657" y2="32342"/>
                          <a14:backgroundMark x1="67003" y1="31599" x2="67003" y2="31599"/>
                          <a14:backgroundMark x1="73401" y1="30483" x2="73401" y2="30483"/>
                          <a14:backgroundMark x1="74074" y1="30483" x2="75758" y2="35316"/>
                          <a14:backgroundMark x1="79125" y1="47212" x2="79125" y2="50558"/>
                          <a14:backgroundMark x1="79125" y1="54647" x2="79125" y2="54647"/>
                          <a14:backgroundMark x1="72727" y1="73606" x2="72727" y2="73606"/>
                          <a14:backgroundMark x1="72727" y1="73606" x2="72727" y2="73606"/>
                          <a14:backgroundMark x1="73401" y1="73606" x2="78451" y2="73606"/>
                          <a14:backgroundMark x1="87205" y1="73606" x2="87205" y2="73606"/>
                          <a14:backgroundMark x1="87205" y1="73606" x2="87205" y2="73606"/>
                          <a14:backgroundMark x1="76431" y1="74349" x2="67677" y2="74349"/>
                          <a14:backgroundMark x1="51178" y1="74349" x2="51178" y2="74349"/>
                          <a14:backgroundMark x1="56229" y1="76208" x2="56229" y2="76208"/>
                          <a14:backgroundMark x1="58249" y1="76208" x2="58249" y2="76208"/>
                          <a14:backgroundMark x1="61279" y1="77695" x2="61279" y2="77695"/>
                          <a14:backgroundMark x1="62626" y1="76208" x2="64983" y2="73606"/>
                          <a14:backgroundMark x1="68350" y1="65056" x2="69024" y2="61710"/>
                          <a14:backgroundMark x1="69024" y1="48327" x2="69024" y2="48327"/>
                          <a14:backgroundMark x1="70034" y1="46468" x2="70034" y2="46468"/>
                          <a14:backgroundMark x1="64983" y1="44238" x2="64983" y2="44238"/>
                          <a14:backgroundMark x1="63300" y1="39405" x2="63300" y2="39405"/>
                          <a14:backgroundMark x1="63300" y1="32342" x2="63300" y2="32342"/>
                          <a14:backgroundMark x1="61953" y1="26022" x2="61953" y2="26022"/>
                          <a14:backgroundMark x1="63300" y1="23420" x2="63300" y2="23420"/>
                          <a14:backgroundMark x1="64983" y1="23420" x2="67677" y2="23420"/>
                          <a14:backgroundMark x1="72727" y1="23420" x2="76431" y2="23420"/>
                          <a14:backgroundMark x1="87879" y1="23420" x2="87879" y2="23420"/>
                          <a14:backgroundMark x1="86532" y1="27509" x2="85859" y2="33086"/>
                          <a14:backgroundMark x1="85185" y1="38662" x2="85185" y2="38662"/>
                          <a14:backgroundMark x1="84175" y1="38662" x2="84175" y2="38662"/>
                          <a14:backgroundMark x1="9428" y1="31599" x2="9428" y2="31599"/>
                          <a14:backgroundMark x1="10101" y1="30483" x2="10101" y2="30483"/>
                          <a14:backgroundMark x1="20875" y1="22677" x2="20875" y2="22677"/>
                          <a14:backgroundMark x1="21549" y1="24164" x2="21549" y2="28253"/>
                          <a14:backgroundMark x1="21549" y1="40149" x2="21549" y2="40149"/>
                          <a14:backgroundMark x1="22896" y1="40892" x2="22896" y2="40892"/>
                          <a14:backgroundMark x1="17172" y1="44238" x2="17172" y2="44238"/>
                          <a14:backgroundMark x1="16498" y1="44981" x2="16498" y2="44981"/>
                          <a14:backgroundMark x1="16498" y1="44981" x2="16498" y2="44981"/>
                          <a14:backgroundMark x1="16498" y1="37175" x2="16498" y2="37175"/>
                          <a14:backgroundMark x1="21549" y1="29740" x2="21549" y2="29740"/>
                          <a14:backgroundMark x1="31650" y1="24164" x2="31650" y2="24164"/>
                          <a14:backgroundMark x1="31650" y1="20446" x2="31650" y2="20446"/>
                          <a14:backgroundMark x1="32997" y1="20446" x2="32997" y2="20446"/>
                          <a14:backgroundMark x1="36027" y1="19331" x2="36027" y2="19331"/>
                          <a14:backgroundMark x1="36027" y1="18587" x2="36027" y2="18587"/>
                          <a14:backgroundMark x1="20202" y1="14870" x2="17172" y2="14870"/>
                          <a14:backgroundMark x1="2020" y1="14870" x2="2020" y2="14870"/>
                          <a14:backgroundMark x1="9428" y1="26766" x2="9428" y2="26766"/>
                          <a14:backgroundMark x1="7744" y1="29740" x2="7744" y2="29740"/>
                          <a14:backgroundMark x1="9428" y1="24164" x2="9428" y2="24164"/>
                          <a14:backgroundMark x1="10774" y1="20446" x2="10774" y2="20446"/>
                          <a14:backgroundMark x1="6397" y1="37175" x2="6397" y2="37175"/>
                          <a14:backgroundMark x1="9428" y1="43494" x2="9428" y2="43494"/>
                          <a14:backgroundMark x1="9428" y1="49071" x2="9428" y2="52045"/>
                          <a14:backgroundMark x1="46801" y1="82528" x2="46801" y2="8252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1220" y="3827492"/>
              <a:ext cx="1601592" cy="14499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302" name="Picture 14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78312" y="4042122"/>
              <a:ext cx="1247077" cy="10215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746691" y="852065"/>
            <a:ext cx="2231738" cy="1423282"/>
            <a:chOff x="341817" y="4071071"/>
            <a:chExt cx="2231738" cy="1423282"/>
          </a:xfrm>
        </p:grpSpPr>
        <p:grpSp>
          <p:nvGrpSpPr>
            <p:cNvPr id="8" name="Skupina 7"/>
            <p:cNvGrpSpPr/>
            <p:nvPr/>
          </p:nvGrpSpPr>
          <p:grpSpPr>
            <a:xfrm>
              <a:off x="526624" y="4314660"/>
              <a:ext cx="1872208" cy="936104"/>
              <a:chOff x="1259632" y="1556792"/>
              <a:chExt cx="1872208" cy="936104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1259632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2195736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2304" name="Picture 16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817" y="4071071"/>
              <a:ext cx="1572086" cy="14232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303" name="Picture 15"/>
            <p:cNvPicPr>
              <a:picLocks noChangeAspect="1" noChangeArrowheads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9873" y="4392712"/>
              <a:ext cx="1183682" cy="8884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1" name="Skupina 30"/>
          <p:cNvGrpSpPr/>
          <p:nvPr/>
        </p:nvGrpSpPr>
        <p:grpSpPr>
          <a:xfrm>
            <a:off x="6894489" y="5625001"/>
            <a:ext cx="2122328" cy="1214401"/>
            <a:chOff x="3422990" y="2878361"/>
            <a:chExt cx="2122328" cy="1214401"/>
          </a:xfrm>
        </p:grpSpPr>
        <p:grpSp>
          <p:nvGrpSpPr>
            <p:cNvPr id="4" name="Skupina 3"/>
            <p:cNvGrpSpPr/>
            <p:nvPr/>
          </p:nvGrpSpPr>
          <p:grpSpPr>
            <a:xfrm>
              <a:off x="3494949" y="3067157"/>
              <a:ext cx="1872208" cy="936104"/>
              <a:chOff x="1259632" y="1556792"/>
              <a:chExt cx="1872208" cy="936104"/>
            </a:xfrm>
          </p:grpSpPr>
          <p:sp>
            <p:nvSpPr>
              <p:cNvPr id="2" name="Obdélník 1"/>
              <p:cNvSpPr/>
              <p:nvPr/>
            </p:nvSpPr>
            <p:spPr>
              <a:xfrm>
                <a:off x="1259632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bdélník 2"/>
              <p:cNvSpPr/>
              <p:nvPr/>
            </p:nvSpPr>
            <p:spPr>
              <a:xfrm>
                <a:off x="2195736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2293" name="Picture 5"/>
            <p:cNvPicPr>
              <a:picLocks noChangeAspect="1" noChangeArrowheads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1182" y="2878361"/>
              <a:ext cx="1224136" cy="12144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297" name="Picture 9"/>
            <p:cNvPicPr>
              <a:picLocks noChangeAspect="1" noChangeArrowheads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22990" y="2997921"/>
              <a:ext cx="1169987" cy="10731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0" name="Skupina 29"/>
          <p:cNvGrpSpPr/>
          <p:nvPr/>
        </p:nvGrpSpPr>
        <p:grpSpPr>
          <a:xfrm>
            <a:off x="147435" y="5739516"/>
            <a:ext cx="2007087" cy="1073150"/>
            <a:chOff x="5304537" y="4467496"/>
            <a:chExt cx="2007087" cy="1073150"/>
          </a:xfrm>
        </p:grpSpPr>
        <p:grpSp>
          <p:nvGrpSpPr>
            <p:cNvPr id="48" name="Skupina 47"/>
            <p:cNvGrpSpPr/>
            <p:nvPr/>
          </p:nvGrpSpPr>
          <p:grpSpPr>
            <a:xfrm>
              <a:off x="5322475" y="4514651"/>
              <a:ext cx="1872208" cy="936104"/>
              <a:chOff x="1259632" y="1556792"/>
              <a:chExt cx="1872208" cy="936104"/>
            </a:xfrm>
          </p:grpSpPr>
          <p:sp>
            <p:nvSpPr>
              <p:cNvPr id="49" name="Obdélník 48"/>
              <p:cNvSpPr/>
              <p:nvPr/>
            </p:nvSpPr>
            <p:spPr>
              <a:xfrm>
                <a:off x="1259632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bdélník 49"/>
              <p:cNvSpPr/>
              <p:nvPr/>
            </p:nvSpPr>
            <p:spPr>
              <a:xfrm>
                <a:off x="2195736" y="1556792"/>
                <a:ext cx="936104" cy="936104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2305" name="Picture 17"/>
            <p:cNvPicPr>
              <a:picLocks noChangeAspect="1" noChangeArrowheads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41637" y="4467496"/>
              <a:ext cx="1169987" cy="10731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306" name="Picture 18"/>
            <p:cNvPicPr>
              <a:picLocks noChangeAspect="1" noChangeArrowheads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04537" y="4608053"/>
              <a:ext cx="1011237" cy="74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2" name="TextovéPole 31"/>
          <p:cNvSpPr txBox="1"/>
          <p:nvPr/>
        </p:nvSpPr>
        <p:spPr>
          <a:xfrm>
            <a:off x="107504" y="116632"/>
            <a:ext cx="885793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ZAHRAJ SI DOMINO V ŘÁDCÍCH (ŘÍKEJ PŘITOM, CO JE NA OBRÁZCÍCH).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47435" y="1124744"/>
            <a:ext cx="612668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1.</a:t>
            </a:r>
            <a:endParaRPr lang="cs-CZ" sz="4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47435" y="2560699"/>
            <a:ext cx="612668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2.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88331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Microsoft Office – Klipart</a:t>
            </a:r>
          </a:p>
          <a:p>
            <a:r>
              <a:rPr lang="cs-CZ" sz="3600" dirty="0" smtClean="0"/>
              <a:t>Archiv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260704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394</Words>
  <Application>Microsoft Office PowerPoint</Application>
  <PresentationFormat>Předvádění na obrazovce (4:3)</PresentationFormat>
  <Paragraphs>56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VY_32_INOVACE_5A_19_Exotické ovoce</dc:title>
  <dc:creator>Kata-Repa</dc:creator>
  <cp:lastModifiedBy>Dum</cp:lastModifiedBy>
  <cp:revision>60</cp:revision>
  <dcterms:created xsi:type="dcterms:W3CDTF">2011-09-28T12:55:58Z</dcterms:created>
  <dcterms:modified xsi:type="dcterms:W3CDTF">2013-02-02T19:02:42Z</dcterms:modified>
</cp:coreProperties>
</file>