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4" r:id="rId3"/>
    <p:sldId id="261" r:id="rId4"/>
    <p:sldId id="260" r:id="rId5"/>
    <p:sldId id="256" r:id="rId6"/>
    <p:sldId id="257" r:id="rId7"/>
    <p:sldId id="258" r:id="rId8"/>
    <p:sldId id="263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40" y="-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VY_32_INOVACE_14_Přídavná jména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Téma:Přídavná jména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Sada:Jazykové rozbory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3A34137-A94A-4B54-B7A9-172B44CB04C1}" type="presOf" srcId="{C73C7642-F245-4585-8F88-243F9FAEF6CA}" destId="{97289DF2-90F4-4EC2-A9FC-633B00BAB610}" srcOrd="0" destOrd="0" presId="urn:microsoft.com/office/officeart/2005/8/layout/target3"/>
    <dgm:cxn modelId="{697A7732-7E85-4500-91CF-3BAB16AF2B70}" type="presOf" srcId="{EBC41103-E2E5-4D48-9B4B-425520D3D098}" destId="{F969C235-9271-4D34-B740-D627A121CAD0}" srcOrd="1" destOrd="0" presId="urn:microsoft.com/office/officeart/2005/8/layout/target3"/>
    <dgm:cxn modelId="{956A0815-F5A1-405D-9D7A-285D245BDE29}" type="presOf" srcId="{39F8B381-5807-488E-AC22-73DD4140ED4A}" destId="{71045F8C-00FA-488E-A7BD-E2E6753D979D}" srcOrd="0" destOrd="0" presId="urn:microsoft.com/office/officeart/2005/8/layout/target3"/>
    <dgm:cxn modelId="{58E009F0-24DA-4203-8F93-6ED657CEE5F9}" type="presOf" srcId="{FBBFC3EA-9D9D-4F3A-BEA6-9C2C0E46BF20}" destId="{832BF48F-0145-4429-9E02-8FCA946CCE9E}" srcOrd="1" destOrd="0" presId="urn:microsoft.com/office/officeart/2005/8/layout/target3"/>
    <dgm:cxn modelId="{DD22A395-C542-487E-B79B-3C78EF563AA4}" type="presOf" srcId="{019433A1-1324-4DE1-9E6F-32B851095F74}" destId="{A3817367-F2BC-482F-8832-FA00B51DCCF3}" srcOrd="0" destOrd="0" presId="urn:microsoft.com/office/officeart/2005/8/layout/target3"/>
    <dgm:cxn modelId="{ACEC34E7-AC33-4242-8F0C-29240EF12726}" type="presOf" srcId="{DAEA276B-ECF9-46F6-A7D3-4693B2D32BC4}" destId="{CDED6FE3-AD8F-4ACC-B6B8-710EDDD97598}" srcOrd="0" destOrd="0" presId="urn:microsoft.com/office/officeart/2005/8/layout/target3"/>
    <dgm:cxn modelId="{4A8B86F5-61C6-4077-AC94-9364A1D0DEA2}" type="presOf" srcId="{019433A1-1324-4DE1-9E6F-32B851095F74}" destId="{E7297F21-D4FD-4A41-AE58-814D01A6B5E7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8736056F-0406-4A08-A695-D51CEE15AA40}" type="presOf" srcId="{445C7998-7549-48B0-BD68-D4F0167F02E5}" destId="{4D19AB04-24FA-40C2-B203-52AE3D15E171}" srcOrd="1" destOrd="0" presId="urn:microsoft.com/office/officeart/2005/8/layout/target3"/>
    <dgm:cxn modelId="{BC99FEC9-5450-40DD-9520-EE6909462970}" type="presOf" srcId="{EBC41103-E2E5-4D48-9B4B-425520D3D098}" destId="{50C2F88D-8688-44C2-A854-691F34009D3B}" srcOrd="0" destOrd="0" presId="urn:microsoft.com/office/officeart/2005/8/layout/target3"/>
    <dgm:cxn modelId="{B7621F83-4809-4DD3-AE09-F53741908E44}" type="presOf" srcId="{DAEA276B-ECF9-46F6-A7D3-4693B2D32BC4}" destId="{F69A1436-182C-465B-AD7F-FE48E0C090C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252277F8-16A4-47CC-8ECF-E1D79A077701}" type="presOf" srcId="{C73C7642-F245-4585-8F88-243F9FAEF6CA}" destId="{AA41A67C-3D3F-4AE9-9E0F-5D7F7BB2E741}" srcOrd="1" destOrd="0" presId="urn:microsoft.com/office/officeart/2005/8/layout/target3"/>
    <dgm:cxn modelId="{AC435E19-75CC-47D1-B30A-0380BC72F2C1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93B3142-3A3D-4178-A712-174C18786EBF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A48E5058-8811-48FD-B15F-57F197DE4AE6}" type="presParOf" srcId="{71045F8C-00FA-488E-A7BD-E2E6753D979D}" destId="{3577EC6B-C980-4F34-8C69-4365E7B8FC8C}" srcOrd="0" destOrd="0" presId="urn:microsoft.com/office/officeart/2005/8/layout/target3"/>
    <dgm:cxn modelId="{76680AEC-9748-45D3-BEB1-326982563C15}" type="presParOf" srcId="{71045F8C-00FA-488E-A7BD-E2E6753D979D}" destId="{6940EB87-DC1D-4BC3-9408-9AC2E1FFC039}" srcOrd="1" destOrd="0" presId="urn:microsoft.com/office/officeart/2005/8/layout/target3"/>
    <dgm:cxn modelId="{E122C6E0-A42E-4C6C-ACC9-705B434554EE}" type="presParOf" srcId="{71045F8C-00FA-488E-A7BD-E2E6753D979D}" destId="{BC35EE03-4121-4EF9-923D-7CB6D30D358D}" srcOrd="2" destOrd="0" presId="urn:microsoft.com/office/officeart/2005/8/layout/target3"/>
    <dgm:cxn modelId="{25726ED7-7C02-458A-A7B6-4134ABB34419}" type="presParOf" srcId="{71045F8C-00FA-488E-A7BD-E2E6753D979D}" destId="{C95EEA27-3CBF-4645-A92D-9D8AF5C1CBFC}" srcOrd="3" destOrd="0" presId="urn:microsoft.com/office/officeart/2005/8/layout/target3"/>
    <dgm:cxn modelId="{03CF5D8C-DB32-4A2C-8B8D-5C6ED818BF15}" type="presParOf" srcId="{71045F8C-00FA-488E-A7BD-E2E6753D979D}" destId="{851BB866-B6AE-4566-893F-4C635BA974FC}" srcOrd="4" destOrd="0" presId="urn:microsoft.com/office/officeart/2005/8/layout/target3"/>
    <dgm:cxn modelId="{A5A2E4D8-DCE5-4B28-85B4-9D542BFC84E0}" type="presParOf" srcId="{71045F8C-00FA-488E-A7BD-E2E6753D979D}" destId="{643EA938-EDE0-4533-ACCC-D2BD6F3A527C}" srcOrd="5" destOrd="0" presId="urn:microsoft.com/office/officeart/2005/8/layout/target3"/>
    <dgm:cxn modelId="{02ABC7E1-DDDA-4E00-B442-673521D000E1}" type="presParOf" srcId="{71045F8C-00FA-488E-A7BD-E2E6753D979D}" destId="{92F31B18-D66D-4CC7-89B9-378928DE877D}" srcOrd="6" destOrd="0" presId="urn:microsoft.com/office/officeart/2005/8/layout/target3"/>
    <dgm:cxn modelId="{70CA5109-28FA-4914-9F34-E59D3DFEC303}" type="presParOf" srcId="{71045F8C-00FA-488E-A7BD-E2E6753D979D}" destId="{902074E1-B931-4618-97F1-FADBE82E9C3C}" srcOrd="7" destOrd="0" presId="urn:microsoft.com/office/officeart/2005/8/layout/target3"/>
    <dgm:cxn modelId="{248290F3-2A07-405B-B9BD-2AC549003FDC}" type="presParOf" srcId="{71045F8C-00FA-488E-A7BD-E2E6753D979D}" destId="{A3817367-F2BC-482F-8832-FA00B51DCCF3}" srcOrd="8" destOrd="0" presId="urn:microsoft.com/office/officeart/2005/8/layout/target3"/>
    <dgm:cxn modelId="{778DDD34-317C-400F-8674-2E5EDB296C85}" type="presParOf" srcId="{71045F8C-00FA-488E-A7BD-E2E6753D979D}" destId="{626ABFF6-56C8-4386-B662-68EC364EED9D}" srcOrd="9" destOrd="0" presId="urn:microsoft.com/office/officeart/2005/8/layout/target3"/>
    <dgm:cxn modelId="{006F174B-E2A8-46B5-93B8-C88D812C6ED7}" type="presParOf" srcId="{71045F8C-00FA-488E-A7BD-E2E6753D979D}" destId="{6DB11F1C-D028-4800-9625-6611CA9DE6D4}" srcOrd="10" destOrd="0" presId="urn:microsoft.com/office/officeart/2005/8/layout/target3"/>
    <dgm:cxn modelId="{13CED72E-22FA-41AB-931B-CD212966EFBB}" type="presParOf" srcId="{71045F8C-00FA-488E-A7BD-E2E6753D979D}" destId="{CDED6FE3-AD8F-4ACC-B6B8-710EDDD97598}" srcOrd="11" destOrd="0" presId="urn:microsoft.com/office/officeart/2005/8/layout/target3"/>
    <dgm:cxn modelId="{F899C132-B608-472B-8EED-6B82D17DFD86}" type="presParOf" srcId="{71045F8C-00FA-488E-A7BD-E2E6753D979D}" destId="{397AC6D7-84A6-4150-958F-83C92D9ACF38}" srcOrd="12" destOrd="0" presId="urn:microsoft.com/office/officeart/2005/8/layout/target3"/>
    <dgm:cxn modelId="{F94650CA-5B01-43A6-AA1E-B3AD18CAE5C7}" type="presParOf" srcId="{71045F8C-00FA-488E-A7BD-E2E6753D979D}" destId="{D7419528-33A6-416D-9E64-B3F7915C5149}" srcOrd="13" destOrd="0" presId="urn:microsoft.com/office/officeart/2005/8/layout/target3"/>
    <dgm:cxn modelId="{84722FC3-A9A9-410D-AB6A-0B6CCBA758DA}" type="presParOf" srcId="{71045F8C-00FA-488E-A7BD-E2E6753D979D}" destId="{97289DF2-90F4-4EC2-A9FC-633B00BAB610}" srcOrd="14" destOrd="0" presId="urn:microsoft.com/office/officeart/2005/8/layout/target3"/>
    <dgm:cxn modelId="{12310F61-3D8F-46AD-8E7F-62A6D86A9825}" type="presParOf" srcId="{71045F8C-00FA-488E-A7BD-E2E6753D979D}" destId="{234EBA9D-95B4-4C20-A84E-6F65F1085DC6}" srcOrd="15" destOrd="0" presId="urn:microsoft.com/office/officeart/2005/8/layout/target3"/>
    <dgm:cxn modelId="{0CACE64F-EE33-482D-BF17-5C683BD88B1B}" type="presParOf" srcId="{71045F8C-00FA-488E-A7BD-E2E6753D979D}" destId="{12255512-213F-41DF-90A6-8B4CD74A2B52}" srcOrd="16" destOrd="0" presId="urn:microsoft.com/office/officeart/2005/8/layout/target3"/>
    <dgm:cxn modelId="{6BEDE602-C7E5-4EF0-93FA-A0D6D7C1A93D}" type="presParOf" srcId="{71045F8C-00FA-488E-A7BD-E2E6753D979D}" destId="{50C2F88D-8688-44C2-A854-691F34009D3B}" srcOrd="17" destOrd="0" presId="urn:microsoft.com/office/officeart/2005/8/layout/target3"/>
    <dgm:cxn modelId="{A3F3A660-3C59-42D8-8906-EB790788D26C}" type="presParOf" srcId="{71045F8C-00FA-488E-A7BD-E2E6753D979D}" destId="{4D19AB04-24FA-40C2-B203-52AE3D15E171}" srcOrd="18" destOrd="0" presId="urn:microsoft.com/office/officeart/2005/8/layout/target3"/>
    <dgm:cxn modelId="{B85A3849-B1F2-42E3-AA23-AB669E89E339}" type="presParOf" srcId="{71045F8C-00FA-488E-A7BD-E2E6753D979D}" destId="{832BF48F-0145-4429-9E02-8FCA946CCE9E}" srcOrd="19" destOrd="0" presId="urn:microsoft.com/office/officeart/2005/8/layout/target3"/>
    <dgm:cxn modelId="{8DD9D9BD-2C6F-44F0-997C-15FBB95A47B3}" type="presParOf" srcId="{71045F8C-00FA-488E-A7BD-E2E6753D979D}" destId="{E7297F21-D4FD-4A41-AE58-814D01A6B5E7}" srcOrd="20" destOrd="0" presId="urn:microsoft.com/office/officeart/2005/8/layout/target3"/>
    <dgm:cxn modelId="{DCF8A64D-843C-4F1F-8ECE-EA11871BB3F7}" type="presParOf" srcId="{71045F8C-00FA-488E-A7BD-E2E6753D979D}" destId="{F69A1436-182C-465B-AD7F-FE48E0C090C1}" srcOrd="21" destOrd="0" presId="urn:microsoft.com/office/officeart/2005/8/layout/target3"/>
    <dgm:cxn modelId="{791AAFE0-9A37-4916-8AEC-5E00A3F638D0}" type="presParOf" srcId="{71045F8C-00FA-488E-A7BD-E2E6753D979D}" destId="{AA41A67C-3D3F-4AE9-9E0F-5D7F7BB2E741}" srcOrd="22" destOrd="0" presId="urn:microsoft.com/office/officeart/2005/8/layout/target3"/>
    <dgm:cxn modelId="{3787B2E1-7429-4C48-BFF0-EB1C281BCE25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2E47005-9853-4664-9FB1-DA474CB3998A}" type="doc">
      <dgm:prSet loTypeId="urn:microsoft.com/office/officeart/2005/8/layout/matrix2" loCatId="matrix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cs-CZ"/>
        </a:p>
      </dgm:t>
    </dgm:pt>
    <dgm:pt modelId="{F1F4925D-FBC8-463F-B967-9DBAB7D5442F}">
      <dgm:prSet phldrT="[Text]"/>
      <dgm:spPr/>
      <dgm:t>
        <a:bodyPr/>
        <a:lstStyle/>
        <a:p>
          <a:r>
            <a:rPr lang="cs-CZ" smtClean="0"/>
            <a:t>měkká</a:t>
          </a:r>
          <a:endParaRPr lang="cs-CZ"/>
        </a:p>
      </dgm:t>
    </dgm:pt>
    <dgm:pt modelId="{993F740C-D36D-4269-8801-96F50CB2D87B}" type="parTrans" cxnId="{F4131570-FC20-4003-96D1-780DCB1AB951}">
      <dgm:prSet/>
      <dgm:spPr/>
      <dgm:t>
        <a:bodyPr/>
        <a:lstStyle/>
        <a:p>
          <a:endParaRPr lang="cs-CZ"/>
        </a:p>
      </dgm:t>
    </dgm:pt>
    <dgm:pt modelId="{7CA4C429-CF69-4CC7-ADEA-633BBCFBB1BD}" type="sibTrans" cxnId="{F4131570-FC20-4003-96D1-780DCB1AB951}">
      <dgm:prSet/>
      <dgm:spPr/>
      <dgm:t>
        <a:bodyPr/>
        <a:lstStyle/>
        <a:p>
          <a:endParaRPr lang="cs-CZ"/>
        </a:p>
      </dgm:t>
    </dgm:pt>
    <dgm:pt modelId="{59DC4AD3-C1E9-44D0-B1C5-538D97178CF4}">
      <dgm:prSet phldrT="[Text]"/>
      <dgm:spPr/>
      <dgm:t>
        <a:bodyPr/>
        <a:lstStyle/>
        <a:p>
          <a:r>
            <a:rPr lang="cs-CZ" smtClean="0"/>
            <a:t>přivlast</a:t>
          </a:r>
        </a:p>
        <a:p>
          <a:r>
            <a:rPr lang="cs-CZ" smtClean="0"/>
            <a:t>ňovací</a:t>
          </a:r>
          <a:endParaRPr lang="cs-CZ"/>
        </a:p>
      </dgm:t>
    </dgm:pt>
    <dgm:pt modelId="{B206CB7B-FA46-4AB9-ACDB-678D07681866}" type="parTrans" cxnId="{BF0B14DD-B3A2-4AEC-A499-B557D4B14125}">
      <dgm:prSet/>
      <dgm:spPr/>
      <dgm:t>
        <a:bodyPr/>
        <a:lstStyle/>
        <a:p>
          <a:endParaRPr lang="cs-CZ"/>
        </a:p>
      </dgm:t>
    </dgm:pt>
    <dgm:pt modelId="{BBDE99D3-E164-4535-A09F-18D5EB6051EE}" type="sibTrans" cxnId="{BF0B14DD-B3A2-4AEC-A499-B557D4B14125}">
      <dgm:prSet/>
      <dgm:spPr/>
      <dgm:t>
        <a:bodyPr/>
        <a:lstStyle/>
        <a:p>
          <a:endParaRPr lang="cs-CZ"/>
        </a:p>
      </dgm:t>
    </dgm:pt>
    <dgm:pt modelId="{83800556-DD8F-46BC-8822-B7E6E02D8FB7}">
      <dgm:prSet phldrT="[Text]"/>
      <dgm:spPr/>
      <dgm:t>
        <a:bodyPr/>
        <a:lstStyle/>
        <a:p>
          <a:r>
            <a:rPr lang="cs-CZ" smtClean="0"/>
            <a:t>tvrdá</a:t>
          </a:r>
          <a:endParaRPr lang="cs-CZ"/>
        </a:p>
      </dgm:t>
    </dgm:pt>
    <dgm:pt modelId="{9D027D10-96E9-4114-AA09-8264896E7EBA}" type="parTrans" cxnId="{34E492F7-FEB3-42D8-98F0-4BAD7CE51FD9}">
      <dgm:prSet/>
      <dgm:spPr/>
      <dgm:t>
        <a:bodyPr/>
        <a:lstStyle/>
        <a:p>
          <a:endParaRPr lang="cs-CZ"/>
        </a:p>
      </dgm:t>
    </dgm:pt>
    <dgm:pt modelId="{59664135-14D3-486A-9939-5DD80F2FE12F}" type="sibTrans" cxnId="{34E492F7-FEB3-42D8-98F0-4BAD7CE51FD9}">
      <dgm:prSet/>
      <dgm:spPr/>
      <dgm:t>
        <a:bodyPr/>
        <a:lstStyle/>
        <a:p>
          <a:endParaRPr lang="cs-CZ"/>
        </a:p>
      </dgm:t>
    </dgm:pt>
    <dgm:pt modelId="{1DAF08E3-FCD0-4389-8BD5-2C4482AA0B46}">
      <dgm:prSet/>
      <dgm:spPr/>
      <dgm:t>
        <a:bodyPr/>
        <a:lstStyle/>
        <a:p>
          <a:r>
            <a:rPr lang="cs-CZ" smtClean="0">
              <a:solidFill>
                <a:schemeClr val="tx1"/>
              </a:solidFill>
            </a:rPr>
            <a:t>Přiřaď</a:t>
          </a:r>
        </a:p>
        <a:p>
          <a:r>
            <a:rPr lang="cs-CZ" smtClean="0">
              <a:solidFill>
                <a:schemeClr val="tx1"/>
              </a:solidFill>
            </a:rPr>
            <a:t>přídavná</a:t>
          </a:r>
        </a:p>
        <a:p>
          <a:r>
            <a:rPr lang="cs-CZ" smtClean="0">
              <a:solidFill>
                <a:schemeClr val="tx1"/>
              </a:solidFill>
            </a:rPr>
            <a:t>jména</a:t>
          </a:r>
          <a:endParaRPr lang="cs-CZ">
            <a:solidFill>
              <a:schemeClr val="tx1"/>
            </a:solidFill>
          </a:endParaRPr>
        </a:p>
      </dgm:t>
    </dgm:pt>
    <dgm:pt modelId="{1B6112C8-941B-4058-8FC7-FA8C54F420B4}" type="parTrans" cxnId="{5D0A865A-0C76-4F56-8F65-54F8895E398B}">
      <dgm:prSet/>
      <dgm:spPr/>
      <dgm:t>
        <a:bodyPr/>
        <a:lstStyle/>
        <a:p>
          <a:endParaRPr lang="cs-CZ"/>
        </a:p>
      </dgm:t>
    </dgm:pt>
    <dgm:pt modelId="{22363829-D9F9-4D7E-B022-0463EA5C62C3}" type="sibTrans" cxnId="{5D0A865A-0C76-4F56-8F65-54F8895E398B}">
      <dgm:prSet/>
      <dgm:spPr/>
      <dgm:t>
        <a:bodyPr/>
        <a:lstStyle/>
        <a:p>
          <a:endParaRPr lang="cs-CZ"/>
        </a:p>
      </dgm:t>
    </dgm:pt>
    <dgm:pt modelId="{3510742F-1008-45AF-9669-777CD0501815}" type="pres">
      <dgm:prSet presAssocID="{D2E47005-9853-4664-9FB1-DA474CB3998A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68E1232-EA25-4AC8-8B8E-7B9DE6771F65}" type="pres">
      <dgm:prSet presAssocID="{D2E47005-9853-4664-9FB1-DA474CB3998A}" presName="axisShape" presStyleLbl="bgShp" presStyleIdx="0" presStyleCnt="1"/>
      <dgm:spPr/>
    </dgm:pt>
    <dgm:pt modelId="{710615B0-88A4-45C6-A109-2A9B5C5306F8}" type="pres">
      <dgm:prSet presAssocID="{D2E47005-9853-4664-9FB1-DA474CB3998A}" presName="rect1" presStyleLbl="node1" presStyleIdx="0" presStyleCnt="4">
        <dgm:presLayoutVars>
          <dgm:chMax val="0"/>
          <dgm:chPref val="0"/>
          <dgm:bulletEnabled val="1"/>
        </dgm:presLayoutVars>
      </dgm:prSet>
      <dgm:spPr>
        <a:prstGeom prst="ellipse">
          <a:avLst/>
        </a:prstGeom>
      </dgm:spPr>
      <dgm:t>
        <a:bodyPr/>
        <a:lstStyle/>
        <a:p>
          <a:endParaRPr lang="cs-CZ"/>
        </a:p>
      </dgm:t>
    </dgm:pt>
    <dgm:pt modelId="{EC21E51B-8871-4DF5-803D-2B117F09FDEC}" type="pres">
      <dgm:prSet presAssocID="{D2E47005-9853-4664-9FB1-DA474CB3998A}" presName="rect2" presStyleLbl="node1" presStyleIdx="1" presStyleCnt="4">
        <dgm:presLayoutVars>
          <dgm:chMax val="0"/>
          <dgm:chPref val="0"/>
          <dgm:bulletEnabled val="1"/>
        </dgm:presLayoutVars>
      </dgm:prSet>
      <dgm:spPr>
        <a:prstGeom prst="ellipse">
          <a:avLst/>
        </a:prstGeom>
      </dgm:spPr>
      <dgm:t>
        <a:bodyPr/>
        <a:lstStyle/>
        <a:p>
          <a:endParaRPr lang="cs-CZ"/>
        </a:p>
      </dgm:t>
    </dgm:pt>
    <dgm:pt modelId="{82AEC47B-3447-498B-A2B1-4DD4C020330D}" type="pres">
      <dgm:prSet presAssocID="{D2E47005-9853-4664-9FB1-DA474CB3998A}" presName="rect3" presStyleLbl="node1" presStyleIdx="2" presStyleCnt="4">
        <dgm:presLayoutVars>
          <dgm:chMax val="0"/>
          <dgm:chPref val="0"/>
          <dgm:bulletEnabled val="1"/>
        </dgm:presLayoutVars>
      </dgm:prSet>
      <dgm:spPr>
        <a:prstGeom prst="ellipse">
          <a:avLst/>
        </a:prstGeom>
      </dgm:spPr>
      <dgm:t>
        <a:bodyPr/>
        <a:lstStyle/>
        <a:p>
          <a:endParaRPr lang="cs-CZ"/>
        </a:p>
      </dgm:t>
    </dgm:pt>
    <dgm:pt modelId="{96781C6C-2341-45FF-97E4-6CE116BB89FC}" type="pres">
      <dgm:prSet presAssocID="{D2E47005-9853-4664-9FB1-DA474CB3998A}" presName="rect4" presStyleLbl="node1" presStyleIdx="3" presStyleCnt="4" custLinFactNeighborX="15177" custLinFactNeighborY="5061">
        <dgm:presLayoutVars>
          <dgm:chMax val="0"/>
          <dgm:chPref val="0"/>
          <dgm:bulletEnabled val="1"/>
        </dgm:presLayoutVars>
      </dgm:prSet>
      <dgm:spPr>
        <a:prstGeom prst="roundRect">
          <a:avLst/>
        </a:prstGeom>
      </dgm:spPr>
      <dgm:t>
        <a:bodyPr/>
        <a:lstStyle/>
        <a:p>
          <a:endParaRPr lang="cs-CZ"/>
        </a:p>
      </dgm:t>
    </dgm:pt>
  </dgm:ptLst>
  <dgm:cxnLst>
    <dgm:cxn modelId="{F4131570-FC20-4003-96D1-780DCB1AB951}" srcId="{D2E47005-9853-4664-9FB1-DA474CB3998A}" destId="{F1F4925D-FBC8-463F-B967-9DBAB7D5442F}" srcOrd="0" destOrd="0" parTransId="{993F740C-D36D-4269-8801-96F50CB2D87B}" sibTransId="{7CA4C429-CF69-4CC7-ADEA-633BBCFBB1BD}"/>
    <dgm:cxn modelId="{496A2D85-5444-44FE-A620-2E3CCB6890E5}" type="presOf" srcId="{59DC4AD3-C1E9-44D0-B1C5-538D97178CF4}" destId="{EC21E51B-8871-4DF5-803D-2B117F09FDEC}" srcOrd="0" destOrd="0" presId="urn:microsoft.com/office/officeart/2005/8/layout/matrix2"/>
    <dgm:cxn modelId="{34E492F7-FEB3-42D8-98F0-4BAD7CE51FD9}" srcId="{D2E47005-9853-4664-9FB1-DA474CB3998A}" destId="{83800556-DD8F-46BC-8822-B7E6E02D8FB7}" srcOrd="2" destOrd="0" parTransId="{9D027D10-96E9-4114-AA09-8264896E7EBA}" sibTransId="{59664135-14D3-486A-9939-5DD80F2FE12F}"/>
    <dgm:cxn modelId="{5D0A865A-0C76-4F56-8F65-54F8895E398B}" srcId="{D2E47005-9853-4664-9FB1-DA474CB3998A}" destId="{1DAF08E3-FCD0-4389-8BD5-2C4482AA0B46}" srcOrd="3" destOrd="0" parTransId="{1B6112C8-941B-4058-8FC7-FA8C54F420B4}" sibTransId="{22363829-D9F9-4D7E-B022-0463EA5C62C3}"/>
    <dgm:cxn modelId="{7192015C-98D2-4352-9EF8-04A34D4C7806}" type="presOf" srcId="{D2E47005-9853-4664-9FB1-DA474CB3998A}" destId="{3510742F-1008-45AF-9669-777CD0501815}" srcOrd="0" destOrd="0" presId="urn:microsoft.com/office/officeart/2005/8/layout/matrix2"/>
    <dgm:cxn modelId="{9D4E0275-1259-423C-B80A-EFC651722FDE}" type="presOf" srcId="{F1F4925D-FBC8-463F-B967-9DBAB7D5442F}" destId="{710615B0-88A4-45C6-A109-2A9B5C5306F8}" srcOrd="0" destOrd="0" presId="urn:microsoft.com/office/officeart/2005/8/layout/matrix2"/>
    <dgm:cxn modelId="{BF0B14DD-B3A2-4AEC-A499-B557D4B14125}" srcId="{D2E47005-9853-4664-9FB1-DA474CB3998A}" destId="{59DC4AD3-C1E9-44D0-B1C5-538D97178CF4}" srcOrd="1" destOrd="0" parTransId="{B206CB7B-FA46-4AB9-ACDB-678D07681866}" sibTransId="{BBDE99D3-E164-4535-A09F-18D5EB6051EE}"/>
    <dgm:cxn modelId="{496BCA7D-0104-4A00-B207-B96E2507DACD}" type="presOf" srcId="{83800556-DD8F-46BC-8822-B7E6E02D8FB7}" destId="{82AEC47B-3447-498B-A2B1-4DD4C020330D}" srcOrd="0" destOrd="0" presId="urn:microsoft.com/office/officeart/2005/8/layout/matrix2"/>
    <dgm:cxn modelId="{239C98AC-D1D9-45A6-B36C-2704BC55D35D}" type="presOf" srcId="{1DAF08E3-FCD0-4389-8BD5-2C4482AA0B46}" destId="{96781C6C-2341-45FF-97E4-6CE116BB89FC}" srcOrd="0" destOrd="0" presId="urn:microsoft.com/office/officeart/2005/8/layout/matrix2"/>
    <dgm:cxn modelId="{A09E1794-12F4-41F7-88F8-8661D2EBB474}" type="presParOf" srcId="{3510742F-1008-45AF-9669-777CD0501815}" destId="{768E1232-EA25-4AC8-8B8E-7B9DE6771F65}" srcOrd="0" destOrd="0" presId="urn:microsoft.com/office/officeart/2005/8/layout/matrix2"/>
    <dgm:cxn modelId="{2DECAADD-89E2-466E-A3DA-30C159F7FEF5}" type="presParOf" srcId="{3510742F-1008-45AF-9669-777CD0501815}" destId="{710615B0-88A4-45C6-A109-2A9B5C5306F8}" srcOrd="1" destOrd="0" presId="urn:microsoft.com/office/officeart/2005/8/layout/matrix2"/>
    <dgm:cxn modelId="{14004581-2D5C-4DB8-934A-A581A03102CF}" type="presParOf" srcId="{3510742F-1008-45AF-9669-777CD0501815}" destId="{EC21E51B-8871-4DF5-803D-2B117F09FDEC}" srcOrd="2" destOrd="0" presId="urn:microsoft.com/office/officeart/2005/8/layout/matrix2"/>
    <dgm:cxn modelId="{6AC31960-5B01-488B-88E4-94B3204B3913}" type="presParOf" srcId="{3510742F-1008-45AF-9669-777CD0501815}" destId="{82AEC47B-3447-498B-A2B1-4DD4C020330D}" srcOrd="3" destOrd="0" presId="urn:microsoft.com/office/officeart/2005/8/layout/matrix2"/>
    <dgm:cxn modelId="{83753B7D-499C-4B45-9C7D-578E3B0063CD}" type="presParOf" srcId="{3510742F-1008-45AF-9669-777CD0501815}" destId="{96781C6C-2341-45FF-97E4-6CE116BB89FC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VY_32_INOVACE_14_Přídavná jména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Sada:Jazykové rozbory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Téma:Přídavná jména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8E1232-EA25-4AC8-8B8E-7B9DE6771F65}">
      <dsp:nvSpPr>
        <dsp:cNvPr id="0" name=""/>
        <dsp:cNvSpPr/>
      </dsp:nvSpPr>
      <dsp:spPr>
        <a:xfrm>
          <a:off x="1016000" y="0"/>
          <a:ext cx="4064000" cy="4064000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0615B0-88A4-45C6-A109-2A9B5C5306F8}">
      <dsp:nvSpPr>
        <dsp:cNvPr id="0" name=""/>
        <dsp:cNvSpPr/>
      </dsp:nvSpPr>
      <dsp:spPr>
        <a:xfrm>
          <a:off x="1280160" y="264160"/>
          <a:ext cx="1625600" cy="1625600"/>
        </a:xfrm>
        <a:prstGeom prst="ellipse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měkká</a:t>
          </a:r>
          <a:endParaRPr lang="cs-CZ" sz="2400" kern="1200"/>
        </a:p>
      </dsp:txBody>
      <dsp:txXfrm>
        <a:off x="1518224" y="502224"/>
        <a:ext cx="1149472" cy="1149472"/>
      </dsp:txXfrm>
    </dsp:sp>
    <dsp:sp modelId="{EC21E51B-8871-4DF5-803D-2B117F09FDEC}">
      <dsp:nvSpPr>
        <dsp:cNvPr id="0" name=""/>
        <dsp:cNvSpPr/>
      </dsp:nvSpPr>
      <dsp:spPr>
        <a:xfrm>
          <a:off x="3190240" y="264160"/>
          <a:ext cx="1625600" cy="1625600"/>
        </a:xfrm>
        <a:prstGeom prst="ellipse">
          <a:avLst/>
        </a:prstGeom>
        <a:solidFill>
          <a:schemeClr val="accent2">
            <a:shade val="80000"/>
            <a:hueOff val="-197201"/>
            <a:satOff val="3688"/>
            <a:lumOff val="996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přivlast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ňovací</a:t>
          </a:r>
          <a:endParaRPr lang="cs-CZ" sz="2400" kern="1200"/>
        </a:p>
      </dsp:txBody>
      <dsp:txXfrm>
        <a:off x="3428304" y="502224"/>
        <a:ext cx="1149472" cy="1149472"/>
      </dsp:txXfrm>
    </dsp:sp>
    <dsp:sp modelId="{82AEC47B-3447-498B-A2B1-4DD4C020330D}">
      <dsp:nvSpPr>
        <dsp:cNvPr id="0" name=""/>
        <dsp:cNvSpPr/>
      </dsp:nvSpPr>
      <dsp:spPr>
        <a:xfrm>
          <a:off x="1280160" y="2174240"/>
          <a:ext cx="1625600" cy="1625600"/>
        </a:xfrm>
        <a:prstGeom prst="ellipse">
          <a:avLst/>
        </a:prstGeom>
        <a:solidFill>
          <a:schemeClr val="accent2">
            <a:shade val="80000"/>
            <a:hueOff val="-394403"/>
            <a:satOff val="7377"/>
            <a:lumOff val="1992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tvrdá</a:t>
          </a:r>
          <a:endParaRPr lang="cs-CZ" sz="2400" kern="1200"/>
        </a:p>
      </dsp:txBody>
      <dsp:txXfrm>
        <a:off x="1518224" y="2412304"/>
        <a:ext cx="1149472" cy="1149472"/>
      </dsp:txXfrm>
    </dsp:sp>
    <dsp:sp modelId="{96781C6C-2341-45FF-97E4-6CE116BB89FC}">
      <dsp:nvSpPr>
        <dsp:cNvPr id="0" name=""/>
        <dsp:cNvSpPr/>
      </dsp:nvSpPr>
      <dsp:spPr>
        <a:xfrm>
          <a:off x="3436957" y="2256511"/>
          <a:ext cx="1625600" cy="1625600"/>
        </a:xfrm>
        <a:prstGeom prst="roundRect">
          <a:avLst/>
        </a:prstGeom>
        <a:solidFill>
          <a:schemeClr val="accent2">
            <a:shade val="80000"/>
            <a:hueOff val="-591604"/>
            <a:satOff val="11065"/>
            <a:lumOff val="2988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>
              <a:solidFill>
                <a:schemeClr val="tx1"/>
              </a:solidFill>
            </a:rPr>
            <a:t>Přiřaď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>
              <a:solidFill>
                <a:schemeClr val="tx1"/>
              </a:solidFill>
            </a:rPr>
            <a:t>přídavná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>
              <a:solidFill>
                <a:schemeClr val="tx1"/>
              </a:solidFill>
            </a:rPr>
            <a:t>jména</a:t>
          </a:r>
          <a:endParaRPr lang="cs-CZ" sz="2400" kern="1200">
            <a:solidFill>
              <a:schemeClr val="tx1"/>
            </a:solidFill>
          </a:endParaRPr>
        </a:p>
      </dsp:txBody>
      <dsp:txXfrm>
        <a:off x="3516312" y="2335866"/>
        <a:ext cx="1466890" cy="14668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F72E5-7F32-4329-8C29-CE5702542305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1F453-2269-46CE-AE46-B5BC01D462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F72E5-7F32-4329-8C29-CE5702542305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1F453-2269-46CE-AE46-B5BC01D462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F72E5-7F32-4329-8C29-CE5702542305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1F453-2269-46CE-AE46-B5BC01D462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F72E5-7F32-4329-8C29-CE5702542305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1F453-2269-46CE-AE46-B5BC01D4620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F72E5-7F32-4329-8C29-CE5702542305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1F453-2269-46CE-AE46-B5BC01D462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F72E5-7F32-4329-8C29-CE5702542305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1F453-2269-46CE-AE46-B5BC01D462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F72E5-7F32-4329-8C29-CE5702542305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1F453-2269-46CE-AE46-B5BC01D462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F72E5-7F32-4329-8C29-CE5702542305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5F1F453-2269-46CE-AE46-B5BC01D462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F72E5-7F32-4329-8C29-CE5702542305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1F453-2269-46CE-AE46-B5BC01D462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F72E5-7F32-4329-8C29-CE5702542305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1F453-2269-46CE-AE46-B5BC01D462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F72E5-7F32-4329-8C29-CE5702542305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1F453-2269-46CE-AE46-B5BC01D462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4791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3622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5387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965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0344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6308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0405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8961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0998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9862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1875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81FF72E5-7F32-4329-8C29-CE5702542305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65F1F453-2269-46CE-AE46-B5BC01D4620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41547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4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1177533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2302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sz="2400" smtClean="0"/>
              <a:t>Materiál je určen pro 5.ročník</a:t>
            </a:r>
          </a:p>
          <a:p>
            <a:pPr>
              <a:buFont typeface="Wingdings" pitchFamily="2" charset="2"/>
              <a:buChar char="ü"/>
            </a:pPr>
            <a:r>
              <a:rPr lang="cs-CZ" sz="2400" smtClean="0"/>
              <a:t>Pracujeme s interaktivní tabulí</a:t>
            </a:r>
          </a:p>
          <a:p>
            <a:pPr>
              <a:buFont typeface="Wingdings" pitchFamily="2" charset="2"/>
              <a:buChar char="ü"/>
            </a:pPr>
            <a:r>
              <a:rPr lang="cs-CZ" sz="2400" smtClean="0"/>
              <a:t>Práce je zaměřena na určování přídavných jmen,obsahuje část pro společnou práci u tabule a jazykový rozbor k samostatné práci</a:t>
            </a:r>
          </a:p>
          <a:p>
            <a:pPr>
              <a:buFont typeface="Wingdings" pitchFamily="2" charset="2"/>
              <a:buChar char="ü"/>
            </a:pPr>
            <a:r>
              <a:rPr lang="cs-CZ" sz="2400" smtClean="0"/>
              <a:t>Text k procvičení učiva je na téma Buk letní</a:t>
            </a:r>
          </a:p>
          <a:p>
            <a:pPr>
              <a:buFont typeface="Wingdings" pitchFamily="2" charset="2"/>
              <a:buChar char="ü"/>
            </a:pPr>
            <a:r>
              <a:rPr lang="cs-CZ" sz="2400" smtClean="0"/>
              <a:t>Inovace:využití interaktivní tabule motivuje žáky k aktivnímu osvojení učiva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5375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72636"/>
            <a:ext cx="7520940" cy="4200580"/>
          </a:xfrm>
        </p:spPr>
        <p:txBody>
          <a:bodyPr>
            <a:normAutofit lnSpcReduction="10000"/>
          </a:bodyPr>
          <a:lstStyle/>
          <a:p>
            <a:r>
              <a:rPr lang="cs-CZ" sz="2800" smtClean="0"/>
              <a:t>1.Společná práce u tabule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smtClean="0"/>
              <a:t>Přiřaď přídavné jméno ke správnému druhu.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smtClean="0"/>
              <a:t>Přivlastňuj osobám věci či zvířata.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smtClean="0"/>
              <a:t>Vyhledej přídavná jména a urči pád a vzor</a:t>
            </a:r>
          </a:p>
          <a:p>
            <a:r>
              <a:rPr lang="cs-CZ" sz="2800" smtClean="0"/>
              <a:t>     /motivační rozhovor je na téma Dub letní/.</a:t>
            </a:r>
          </a:p>
          <a:p>
            <a:endParaRPr lang="cs-CZ" sz="2800" smtClean="0"/>
          </a:p>
          <a:p>
            <a:r>
              <a:rPr lang="cs-CZ" sz="2800" smtClean="0"/>
              <a:t>2.Samostatná práce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/>
              <a:t> </a:t>
            </a:r>
            <a:r>
              <a:rPr lang="cs-CZ" sz="2800" smtClean="0"/>
              <a:t>   jazykový rozbor</a:t>
            </a:r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2188848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765511954"/>
              </p:ext>
            </p:extLst>
          </p:nvPr>
        </p:nvGraphicFramePr>
        <p:xfrm>
          <a:off x="1259632" y="62068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Zaoblený obdélník 7"/>
          <p:cNvSpPr/>
          <p:nvPr/>
        </p:nvSpPr>
        <p:spPr>
          <a:xfrm>
            <a:off x="2267744" y="5588384"/>
            <a:ext cx="201622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sněhulákovy</a:t>
            </a:r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107504" y="4915420"/>
            <a:ext cx="201622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velbloudí</a:t>
            </a:r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6821400" y="5588384"/>
            <a:ext cx="201622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úžasná</a:t>
            </a:r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6777359" y="4915420"/>
            <a:ext cx="201622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pravěký</a:t>
            </a:r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4561929" y="5588384"/>
            <a:ext cx="201622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Stánino</a:t>
            </a:r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4502298" y="4927375"/>
            <a:ext cx="201622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zedníkova</a:t>
            </a:r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2267744" y="4915420"/>
            <a:ext cx="201622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starodávní</a:t>
            </a:r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84824" y="5588384"/>
            <a:ext cx="201622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cizí</a:t>
            </a:r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4572389" y="6281936"/>
            <a:ext cx="201622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kočičí</a:t>
            </a:r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6904792" y="6285092"/>
            <a:ext cx="201622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bratrův</a:t>
            </a:r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2271713" y="6285092"/>
            <a:ext cx="2070199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novověká</a:t>
            </a:r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144860" y="6285092"/>
            <a:ext cx="201622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stavební</a:t>
            </a:r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4587081" y="4480996"/>
            <a:ext cx="2450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Tvoř věty s těmito slovy.</a:t>
            </a:r>
            <a:endParaRPr lang="cs-CZ"/>
          </a:p>
        </p:txBody>
      </p:sp>
      <p:pic>
        <p:nvPicPr>
          <p:cNvPr id="1026" name="Picture 2" descr="C:\Users\Kolářová\AppData\Local\Microsoft\Windows\Temporary Internet Files\Content.IE5\DE4CGPLA\MC90005843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0561" y="2461145"/>
            <a:ext cx="1837903" cy="2457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613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Kolářová\AppData\Local\Microsoft\Windows\Temporary Internet Files\Content.IE5\2XL4XW1A\MP9003867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2258" y="-121845"/>
            <a:ext cx="1710432" cy="1220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olářová\AppData\Local\Microsoft\Windows\Temporary Internet Files\Content.IE5\S1JEQ4I9\MP9004327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9362" y="1098264"/>
            <a:ext cx="1616224" cy="1077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olářová\AppData\Local\Microsoft\Windows\Temporary Internet Files\Content.IE5\S7687CZ2\MC9002218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6253" y="3429000"/>
            <a:ext cx="1826971" cy="808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Kolářová\AppData\Local\Microsoft\Windows\Temporary Internet Files\Content.IE5\DYZYG3L8\MP90043880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5118" y="5407122"/>
            <a:ext cx="2189623" cy="1642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olářová\AppData\Local\Microsoft\Windows\Temporary Internet Files\Content.IE5\DE4CGPLA\MC90019216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3623" y="2175747"/>
            <a:ext cx="1687722" cy="1253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Kolářová\AppData\Local\Microsoft\Windows\Temporary Internet Files\Content.IE5\AM1I8PN9\MC90041347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7652" y="4039415"/>
            <a:ext cx="2059663" cy="1558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294638"/>
            <a:ext cx="334053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Přivlastňuj osobám věci</a:t>
            </a:r>
          </a:p>
          <a:p>
            <a:r>
              <a:rPr lang="cs-CZ" sz="2400"/>
              <a:t>č</a:t>
            </a:r>
            <a:r>
              <a:rPr lang="cs-CZ" sz="2400" smtClean="0"/>
              <a:t>i zvířata.Některé výrazy</a:t>
            </a:r>
          </a:p>
          <a:p>
            <a:r>
              <a:rPr lang="cs-CZ" sz="2400" smtClean="0"/>
              <a:t> napiš.Tvoř s nimi věty.</a:t>
            </a:r>
            <a:endParaRPr lang="cs-CZ" sz="240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1700808"/>
            <a:ext cx="2452916" cy="37240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>
                <a:solidFill>
                  <a:srgbClr val="0070C0"/>
                </a:solidFill>
              </a:rPr>
              <a:t>s</a:t>
            </a:r>
            <a:r>
              <a:rPr lang="cs-CZ" sz="4000" smtClean="0">
                <a:solidFill>
                  <a:srgbClr val="0070C0"/>
                </a:solidFill>
              </a:rPr>
              <a:t>oused</a:t>
            </a:r>
          </a:p>
          <a:p>
            <a:r>
              <a:rPr lang="cs-CZ" sz="4000">
                <a:solidFill>
                  <a:srgbClr val="0070C0"/>
                </a:solidFill>
              </a:rPr>
              <a:t>t</a:t>
            </a:r>
            <a:r>
              <a:rPr lang="cs-CZ" sz="4000" smtClean="0">
                <a:solidFill>
                  <a:srgbClr val="0070C0"/>
                </a:solidFill>
              </a:rPr>
              <a:t>eta</a:t>
            </a:r>
            <a:endParaRPr lang="cs-CZ" sz="4000" smtClean="0">
              <a:solidFill>
                <a:srgbClr val="0070C0"/>
              </a:solidFill>
            </a:endParaRPr>
          </a:p>
          <a:p>
            <a:r>
              <a:rPr lang="cs-CZ" sz="4000" smtClean="0">
                <a:solidFill>
                  <a:srgbClr val="0070C0"/>
                </a:solidFill>
              </a:rPr>
              <a:t>David</a:t>
            </a:r>
          </a:p>
          <a:p>
            <a:r>
              <a:rPr lang="cs-CZ" sz="4000" smtClean="0">
                <a:solidFill>
                  <a:srgbClr val="0070C0"/>
                </a:solidFill>
              </a:rPr>
              <a:t>Marie</a:t>
            </a:r>
          </a:p>
          <a:p>
            <a:r>
              <a:rPr lang="cs-CZ" sz="4000" smtClean="0">
                <a:solidFill>
                  <a:srgbClr val="0070C0"/>
                </a:solidFill>
              </a:rPr>
              <a:t>podnikatel</a:t>
            </a:r>
          </a:p>
          <a:p>
            <a:endParaRPr lang="cs-CZ" smtClean="0"/>
          </a:p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734741" y="756303"/>
            <a:ext cx="3070071" cy="50275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mtClean="0"/>
              <a:t>_________________________</a:t>
            </a:r>
          </a:p>
          <a:p>
            <a:pPr>
              <a:lnSpc>
                <a:spcPct val="150000"/>
              </a:lnSpc>
            </a:pPr>
            <a:r>
              <a:rPr lang="cs-CZ" smtClean="0"/>
              <a:t>_________________________</a:t>
            </a:r>
          </a:p>
          <a:p>
            <a:pPr>
              <a:lnSpc>
                <a:spcPct val="150000"/>
              </a:lnSpc>
            </a:pPr>
            <a:r>
              <a:rPr lang="cs-CZ" smtClean="0"/>
              <a:t>_________________________</a:t>
            </a:r>
          </a:p>
          <a:p>
            <a:pPr>
              <a:lnSpc>
                <a:spcPct val="150000"/>
              </a:lnSpc>
            </a:pPr>
            <a:r>
              <a:rPr lang="cs-CZ" smtClean="0"/>
              <a:t>_________________________</a:t>
            </a:r>
          </a:p>
          <a:p>
            <a:pPr>
              <a:lnSpc>
                <a:spcPct val="150000"/>
              </a:lnSpc>
            </a:pPr>
            <a:r>
              <a:rPr lang="cs-CZ" smtClean="0"/>
              <a:t>_________________________</a:t>
            </a:r>
          </a:p>
          <a:p>
            <a:pPr>
              <a:lnSpc>
                <a:spcPct val="150000"/>
              </a:lnSpc>
            </a:pPr>
            <a:r>
              <a:rPr lang="cs-CZ" smtClean="0"/>
              <a:t>_________________________</a:t>
            </a:r>
          </a:p>
          <a:p>
            <a:pPr>
              <a:lnSpc>
                <a:spcPct val="150000"/>
              </a:lnSpc>
            </a:pPr>
            <a:r>
              <a:rPr lang="cs-CZ" smtClean="0"/>
              <a:t>_________________________</a:t>
            </a:r>
          </a:p>
          <a:p>
            <a:pPr>
              <a:lnSpc>
                <a:spcPct val="150000"/>
              </a:lnSpc>
            </a:pPr>
            <a:r>
              <a:rPr lang="cs-CZ" smtClean="0"/>
              <a:t>_________________________</a:t>
            </a:r>
          </a:p>
          <a:p>
            <a:pPr>
              <a:lnSpc>
                <a:spcPct val="150000"/>
              </a:lnSpc>
            </a:pPr>
            <a:r>
              <a:rPr lang="cs-CZ" smtClean="0"/>
              <a:t>_________________________</a:t>
            </a:r>
          </a:p>
          <a:p>
            <a:pPr>
              <a:lnSpc>
                <a:spcPct val="150000"/>
              </a:lnSpc>
            </a:pPr>
            <a:r>
              <a:rPr lang="cs-CZ" smtClean="0"/>
              <a:t>_________________________</a:t>
            </a:r>
          </a:p>
          <a:p>
            <a:pPr>
              <a:lnSpc>
                <a:spcPct val="150000"/>
              </a:lnSpc>
            </a:pPr>
            <a:r>
              <a:rPr lang="cs-CZ" smtClean="0"/>
              <a:t>_________________________</a:t>
            </a:r>
          </a:p>
          <a:p>
            <a:pPr>
              <a:lnSpc>
                <a:spcPct val="150000"/>
              </a:lnSpc>
            </a:pPr>
            <a:r>
              <a:rPr lang="cs-CZ" smtClean="0"/>
              <a:t>_________________________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5805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55936" y="356568"/>
            <a:ext cx="6891245" cy="37240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smtClean="0">
                <a:solidFill>
                  <a:srgbClr val="C00000"/>
                </a:solidFill>
              </a:rPr>
              <a:t>Dub letní</a:t>
            </a:r>
          </a:p>
          <a:p>
            <a:r>
              <a:rPr lang="cs-CZ" sz="2800" smtClean="0"/>
              <a:t>Víš, jak poznáš dub letní od zimního?</a:t>
            </a:r>
          </a:p>
          <a:p>
            <a:r>
              <a:rPr lang="cs-CZ" sz="2800" smtClean="0"/>
              <a:t>Má více rozvětvenou,rozložitou korunu.</a:t>
            </a:r>
          </a:p>
          <a:p>
            <a:r>
              <a:rPr lang="cs-CZ" sz="2800" smtClean="0"/>
              <a:t>Oba druhy mají okouzlující plody,velmi</a:t>
            </a:r>
          </a:p>
          <a:p>
            <a:r>
              <a:rPr lang="cs-CZ" sz="2800"/>
              <a:t>u</a:t>
            </a:r>
            <a:r>
              <a:rPr lang="cs-CZ" sz="2800" smtClean="0"/>
              <a:t>žitečné pro lesní zvěř a vhodné pro </a:t>
            </a:r>
          </a:p>
          <a:p>
            <a:r>
              <a:rPr lang="cs-CZ" sz="2800" smtClean="0"/>
              <a:t>naši zábavu.Dub letní má na žaludu dlouhou</a:t>
            </a:r>
          </a:p>
          <a:p>
            <a:r>
              <a:rPr lang="cs-CZ" sz="2800" smtClean="0"/>
              <a:t> stopku,u zimního je zakrnělá.Listy letního </a:t>
            </a:r>
          </a:p>
          <a:p>
            <a:r>
              <a:rPr lang="cs-CZ" sz="2800"/>
              <a:t>d</a:t>
            </a:r>
            <a:r>
              <a:rPr lang="cs-CZ" sz="2800" smtClean="0"/>
              <a:t>ubu mají tzv.krátké kalhotky.</a:t>
            </a:r>
            <a:endParaRPr lang="cs-CZ" sz="2800"/>
          </a:p>
        </p:txBody>
      </p:sp>
      <p:pic>
        <p:nvPicPr>
          <p:cNvPr id="1026" name="Picture 2" descr="C:\Users\Kolářová\AppData\Local\Microsoft\Windows\Temporary Internet Files\Content.IE5\AM1I8PN9\MC9003915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32656"/>
            <a:ext cx="2711654" cy="2312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olářová\AppData\Local\Microsoft\Windows\Temporary Internet Files\Content.IE5\DYZYG3L8\MP90041168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789040"/>
            <a:ext cx="2518971" cy="1678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4315126"/>
            <a:ext cx="62607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rgbClr val="00B050"/>
                </a:solidFill>
              </a:rPr>
              <a:t>Podtrhej přídavná jména,urči pád a vzor.</a:t>
            </a:r>
            <a:endParaRPr lang="cs-CZ" sz="280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1214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76672"/>
            <a:ext cx="532859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00B0F0"/>
                </a:solidFill>
              </a:rPr>
              <a:t>Oba druhy mají okouzlující plody,velmi</a:t>
            </a:r>
          </a:p>
          <a:p>
            <a:r>
              <a:rPr lang="cs-CZ" sz="2400">
                <a:solidFill>
                  <a:srgbClr val="00B0F0"/>
                </a:solidFill>
              </a:rPr>
              <a:t>užitečné pro lesní zvěř a vhodné pro </a:t>
            </a:r>
          </a:p>
          <a:p>
            <a:r>
              <a:rPr lang="cs-CZ" sz="2400">
                <a:solidFill>
                  <a:srgbClr val="00B0F0"/>
                </a:solidFill>
              </a:rPr>
              <a:t>naši </a:t>
            </a:r>
            <a:r>
              <a:rPr lang="cs-CZ" sz="2400" smtClean="0">
                <a:solidFill>
                  <a:srgbClr val="00B0F0"/>
                </a:solidFill>
              </a:rPr>
              <a:t>zábavu. </a:t>
            </a:r>
            <a:endParaRPr lang="cs-CZ" sz="2400">
              <a:solidFill>
                <a:srgbClr val="00B0F0"/>
              </a:solidFill>
            </a:endParaRPr>
          </a:p>
        </p:txBody>
      </p:sp>
      <p:pic>
        <p:nvPicPr>
          <p:cNvPr id="1026" name="Picture 2" descr="C:\Users\Kolářová\AppData\Local\Microsoft\Windows\Temporary Internet Files\Content.IE5\2XL4XW1A\MC9003304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9405"/>
            <a:ext cx="2232248" cy="1899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2204864"/>
            <a:ext cx="7249357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1.Opiš větný celek a urči slovní druhy.</a:t>
            </a:r>
          </a:p>
          <a:p>
            <a:r>
              <a:rPr lang="cs-CZ" sz="2800"/>
              <a:t> </a:t>
            </a:r>
            <a:r>
              <a:rPr lang="cs-CZ" sz="2800" smtClean="0"/>
              <a:t>   Napiš je nad slova čísly.</a:t>
            </a:r>
          </a:p>
          <a:p>
            <a:r>
              <a:rPr lang="cs-CZ" sz="2800" smtClean="0">
                <a:solidFill>
                  <a:srgbClr val="00B050"/>
                </a:solidFill>
              </a:rPr>
              <a:t>2.Ve slovech </a:t>
            </a:r>
            <a:r>
              <a:rPr lang="cs-CZ" sz="2800" b="1" smtClean="0">
                <a:solidFill>
                  <a:srgbClr val="00B050"/>
                </a:solidFill>
              </a:rPr>
              <a:t>užitečné,okouzlující</a:t>
            </a:r>
            <a:r>
              <a:rPr lang="cs-CZ" sz="2800" smtClean="0">
                <a:solidFill>
                  <a:srgbClr val="00B050"/>
                </a:solidFill>
              </a:rPr>
              <a:t> vyznač kořen.</a:t>
            </a:r>
          </a:p>
          <a:p>
            <a:r>
              <a:rPr lang="cs-CZ" sz="2800" smtClean="0"/>
              <a:t>3.K těmto slovům vymysli opak.</a:t>
            </a:r>
          </a:p>
          <a:p>
            <a:r>
              <a:rPr lang="cs-CZ" sz="2800" smtClean="0">
                <a:solidFill>
                  <a:srgbClr val="00B050"/>
                </a:solidFill>
              </a:rPr>
              <a:t>4.Napiš synonymum ke slovům </a:t>
            </a:r>
            <a:r>
              <a:rPr lang="cs-CZ" sz="2800" b="1" smtClean="0">
                <a:solidFill>
                  <a:srgbClr val="00B050"/>
                </a:solidFill>
              </a:rPr>
              <a:t>velmi,zábava.</a:t>
            </a:r>
          </a:p>
          <a:p>
            <a:r>
              <a:rPr lang="cs-CZ" sz="2800" smtClean="0"/>
              <a:t>5. Napiš ve větách, k čemu lze využít žaludy.</a:t>
            </a:r>
            <a:endParaRPr lang="cs-CZ" sz="2800"/>
          </a:p>
        </p:txBody>
      </p:sp>
      <p:pic>
        <p:nvPicPr>
          <p:cNvPr id="1027" name="Picture 3" descr="C:\Users\Kolářová\AppData\Local\Microsoft\Windows\Temporary Internet Files\Content.IE5\CFCVX2EO\MC9003294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4560" y="5157192"/>
            <a:ext cx="1816729" cy="1321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olářová\AppData\Local\Microsoft\Windows\Temporary Internet Files\Content.IE5\S7687CZ2\MC9003554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5188426"/>
            <a:ext cx="1152128" cy="1434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8171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0070C0"/>
                </a:solidFill>
              </a:rPr>
              <a:t>Zdroje</a:t>
            </a:r>
            <a:endParaRPr lang="cs-CZ">
              <a:solidFill>
                <a:srgbClr val="0070C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smtClean="0"/>
              <a:t>Ilustrace:</a:t>
            </a:r>
          </a:p>
          <a:p>
            <a:endParaRPr lang="cs-CZ" sz="2800"/>
          </a:p>
          <a:p>
            <a:r>
              <a:rPr lang="cs-CZ" sz="2800" smtClean="0">
                <a:hlinkClick r:id="rId2"/>
              </a:rPr>
              <a:t>www.office.microsoft.com</a:t>
            </a:r>
            <a:endParaRPr lang="cs-CZ" sz="2800" smtClean="0"/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6830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119</TotalTime>
  <Words>295</Words>
  <Application>Microsoft Office PowerPoint</Application>
  <PresentationFormat>Předvádění na obrazovce (4:3)</PresentationFormat>
  <Paragraphs>83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Úhly</vt:lpstr>
      <vt:lpstr>1_Motiv systému Office</vt:lpstr>
      <vt:lpstr>Prezentace aplikace PowerPoint</vt:lpstr>
      <vt:lpstr>Anotace:</vt:lpstr>
      <vt:lpstr>Obsah.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18</cp:revision>
  <dcterms:created xsi:type="dcterms:W3CDTF">2012-01-14T14:32:43Z</dcterms:created>
  <dcterms:modified xsi:type="dcterms:W3CDTF">2012-02-19T14:48:37Z</dcterms:modified>
</cp:coreProperties>
</file>