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73" r:id="rId2"/>
    <p:sldId id="272" r:id="rId3"/>
    <p:sldId id="256" r:id="rId4"/>
    <p:sldId id="262" r:id="rId5"/>
    <p:sldId id="258" r:id="rId6"/>
    <p:sldId id="259" r:id="rId7"/>
    <p:sldId id="260" r:id="rId8"/>
    <p:sldId id="265" r:id="rId9"/>
    <p:sldId id="268" r:id="rId10"/>
    <p:sldId id="261" r:id="rId11"/>
    <p:sldId id="263" r:id="rId12"/>
    <p:sldId id="264" r:id="rId13"/>
    <p:sldId id="266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B4DE8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</a:t>
          </a:r>
          <a:r>
            <a:rPr lang="cs-CZ" sz="2000" dirty="0" smtClean="0"/>
            <a:t>VY_32_INOVACE_01_Vyjmen</a:t>
          </a:r>
          <a:r>
            <a:rPr lang="cs-CZ" sz="2000" dirty="0" smtClean="0"/>
            <a:t>. slova a stavba slova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Marcela </a:t>
          </a:r>
          <a:r>
            <a:rPr lang="cs-CZ" sz="2000" dirty="0" err="1" smtClean="0"/>
            <a:t>Schmiedhamerová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dirty="0" smtClean="0"/>
            <a:t>Slovo - věta.</a:t>
          </a:r>
          <a:endParaRPr lang="cs-CZ" sz="20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33F3123-DEF6-45A3-A047-AC4374E48EBC}" type="presOf" srcId="{B651F6E3-6281-48DB-9319-2AEAFDAE7572}" destId="{619D679B-A015-4ECF-8348-D1034C574F40}" srcOrd="0" destOrd="0" presId="urn:microsoft.com/office/officeart/2005/8/layout/target3"/>
    <dgm:cxn modelId="{C7AC7BA3-F0C9-4512-BCF9-0766E9917588}" type="presOf" srcId="{D1D4F407-5343-4D3F-B5B9-D407B03CAEB4}" destId="{D005CE8C-CC26-4C3E-AC11-E15060ECD759}" srcOrd="0" destOrd="0" presId="urn:microsoft.com/office/officeart/2005/8/layout/target3"/>
    <dgm:cxn modelId="{401CA9E2-20D7-4931-B171-7A9714FEC4C0}" type="presOf" srcId="{D1D4F407-5343-4D3F-B5B9-D407B03CAEB4}" destId="{AED2198E-93D5-4001-81B4-73124B309672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E12A6B87-5520-49FD-A1C1-B51D5772CA46}" type="presOf" srcId="{4C35D32F-0EAB-4CD7-82EE-45574DC2A586}" destId="{8BEBB6EC-1DAA-4CAC-8A25-BC0FCBD5DBD5}" srcOrd="0" destOrd="0" presId="urn:microsoft.com/office/officeart/2005/8/layout/target3"/>
    <dgm:cxn modelId="{4046C019-760F-4480-9B6B-6F3C8EB8C620}" type="presOf" srcId="{D1B46980-6531-4606-95E6-44980827E919}" destId="{2BE915AB-18AA-4053-B92C-3BFC9ED204BB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601225B4-FF5D-4D39-B49A-890B2B6F881F}" type="presOf" srcId="{D1B46980-6531-4606-95E6-44980827E919}" destId="{6140AFEC-043D-4C43-A2F9-D0F5331DF3A3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89D8098E-86A9-4A94-A093-6258F0E2BE0A}" type="presOf" srcId="{D8197B8C-B260-4A16-BDF4-0947B075E274}" destId="{5A5FFA88-C948-4069-8E93-59FA12366E83}" srcOrd="1" destOrd="0" presId="urn:microsoft.com/office/officeart/2005/8/layout/target3"/>
    <dgm:cxn modelId="{BEE3C9B5-1DDE-4B50-9621-16EE5C25BDC0}" type="presOf" srcId="{B651F6E3-6281-48DB-9319-2AEAFDAE7572}" destId="{6BB5E863-4638-4E1D-BFDE-399D028AC4ED}" srcOrd="1" destOrd="0" presId="urn:microsoft.com/office/officeart/2005/8/layout/target3"/>
    <dgm:cxn modelId="{3CD06A41-7462-41FE-BD3E-F39952A675CF}" type="presOf" srcId="{4C35D32F-0EAB-4CD7-82EE-45574DC2A586}" destId="{890E4F0B-2866-4A3F-A3C7-2A14B1797930}" srcOrd="1" destOrd="0" presId="urn:microsoft.com/office/officeart/2005/8/layout/target3"/>
    <dgm:cxn modelId="{1C1B10E5-F50A-4E4C-83C5-7D7B8BE293C2}" type="presOf" srcId="{757F3AB3-0718-4624-B441-E567A8F0AB56}" destId="{333A1088-737F-45CB-B68E-254E46348037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583AE43-DCEF-4D6C-8816-405D9E013837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14388F52-FAD4-4B4B-8384-3093CC7BA213}" type="presParOf" srcId="{333A1088-737F-45CB-B68E-254E46348037}" destId="{F5ABB229-8D3B-4694-996A-96F23CF14429}" srcOrd="0" destOrd="0" presId="urn:microsoft.com/office/officeart/2005/8/layout/target3"/>
    <dgm:cxn modelId="{83D5080F-D0AF-493B-A497-68500D590DBB}" type="presParOf" srcId="{333A1088-737F-45CB-B68E-254E46348037}" destId="{F41139FD-01EE-4571-8B17-4FB00FC51163}" srcOrd="1" destOrd="0" presId="urn:microsoft.com/office/officeart/2005/8/layout/target3"/>
    <dgm:cxn modelId="{F8185C62-02C4-4802-8FA6-1F4403F0173C}" type="presParOf" srcId="{333A1088-737F-45CB-B68E-254E46348037}" destId="{D005CE8C-CC26-4C3E-AC11-E15060ECD759}" srcOrd="2" destOrd="0" presId="urn:microsoft.com/office/officeart/2005/8/layout/target3"/>
    <dgm:cxn modelId="{FB3D1D71-58A5-48BC-9132-DDAEF2ED9904}" type="presParOf" srcId="{333A1088-737F-45CB-B68E-254E46348037}" destId="{2C702D82-9B77-49B7-9568-BB8EB47C3372}" srcOrd="3" destOrd="0" presId="urn:microsoft.com/office/officeart/2005/8/layout/target3"/>
    <dgm:cxn modelId="{5FC2F5DF-1215-4230-B352-0FFF30F83CA8}" type="presParOf" srcId="{333A1088-737F-45CB-B68E-254E46348037}" destId="{A52A0455-90FF-4808-ABD0-F02540D31D5A}" srcOrd="4" destOrd="0" presId="urn:microsoft.com/office/officeart/2005/8/layout/target3"/>
    <dgm:cxn modelId="{8762CFCE-BED4-4F16-8814-B37A6041CB7B}" type="presParOf" srcId="{333A1088-737F-45CB-B68E-254E46348037}" destId="{6140AFEC-043D-4C43-A2F9-D0F5331DF3A3}" srcOrd="5" destOrd="0" presId="urn:microsoft.com/office/officeart/2005/8/layout/target3"/>
    <dgm:cxn modelId="{E389925F-CE00-4DDB-A81F-F3815CB5E79D}" type="presParOf" srcId="{333A1088-737F-45CB-B68E-254E46348037}" destId="{9358AC05-5D7D-4327-9F80-1AD486AEA664}" srcOrd="6" destOrd="0" presId="urn:microsoft.com/office/officeart/2005/8/layout/target3"/>
    <dgm:cxn modelId="{F2F00E3D-7A40-4A4A-9DED-766D53E7635E}" type="presParOf" srcId="{333A1088-737F-45CB-B68E-254E46348037}" destId="{313FC574-E1CD-4FB4-B054-0B805CE0447D}" srcOrd="7" destOrd="0" presId="urn:microsoft.com/office/officeart/2005/8/layout/target3"/>
    <dgm:cxn modelId="{A41DACAA-B23C-4D3D-984F-43FAF2081F77}" type="presParOf" srcId="{333A1088-737F-45CB-B68E-254E46348037}" destId="{619D679B-A015-4ECF-8348-D1034C574F40}" srcOrd="8" destOrd="0" presId="urn:microsoft.com/office/officeart/2005/8/layout/target3"/>
    <dgm:cxn modelId="{DD08A266-21A6-44C8-ACDD-7184B8087DFE}" type="presParOf" srcId="{333A1088-737F-45CB-B68E-254E46348037}" destId="{322283A8-4A27-4CDA-BAE3-F381106A9174}" srcOrd="9" destOrd="0" presId="urn:microsoft.com/office/officeart/2005/8/layout/target3"/>
    <dgm:cxn modelId="{FC3361F3-BE0E-49BC-829F-D765E69E0AC0}" type="presParOf" srcId="{333A1088-737F-45CB-B68E-254E46348037}" destId="{FFC9F71D-1B4F-4AD9-A4A6-86ADEFC8AF5C}" srcOrd="10" destOrd="0" presId="urn:microsoft.com/office/officeart/2005/8/layout/target3"/>
    <dgm:cxn modelId="{14B93866-B3A7-48C5-8AA9-754E2DF727DA}" type="presParOf" srcId="{333A1088-737F-45CB-B68E-254E46348037}" destId="{25B08C86-7E15-44DC-BE7F-FFB55DD49D12}" srcOrd="11" destOrd="0" presId="urn:microsoft.com/office/officeart/2005/8/layout/target3"/>
    <dgm:cxn modelId="{B945E45B-814D-4538-8235-D0DF850F5253}" type="presParOf" srcId="{333A1088-737F-45CB-B68E-254E46348037}" destId="{76644BE8-9D7C-4C09-B250-3D10AF48CBB7}" srcOrd="12" destOrd="0" presId="urn:microsoft.com/office/officeart/2005/8/layout/target3"/>
    <dgm:cxn modelId="{93FE915F-2CB2-46EB-89C0-4947D4EE4905}" type="presParOf" srcId="{333A1088-737F-45CB-B68E-254E46348037}" destId="{EE85B701-7295-41C0-BA7A-34D3756A2AE6}" srcOrd="13" destOrd="0" presId="urn:microsoft.com/office/officeart/2005/8/layout/target3"/>
    <dgm:cxn modelId="{E38B0385-5213-41E2-BAAA-F43B43D4AD52}" type="presParOf" srcId="{333A1088-737F-45CB-B68E-254E46348037}" destId="{8BEBB6EC-1DAA-4CAC-8A25-BC0FCBD5DBD5}" srcOrd="14" destOrd="0" presId="urn:microsoft.com/office/officeart/2005/8/layout/target3"/>
    <dgm:cxn modelId="{244D6924-4C8B-4DD4-AAD6-6EFF6B6FB872}" type="presParOf" srcId="{333A1088-737F-45CB-B68E-254E46348037}" destId="{AED2198E-93D5-4001-81B4-73124B309672}" srcOrd="15" destOrd="0" presId="urn:microsoft.com/office/officeart/2005/8/layout/target3"/>
    <dgm:cxn modelId="{F9A9AB5B-F648-473C-A631-D8553A9C9EFF}" type="presParOf" srcId="{333A1088-737F-45CB-B68E-254E46348037}" destId="{2BE915AB-18AA-4053-B92C-3BFC9ED204BB}" srcOrd="16" destOrd="0" presId="urn:microsoft.com/office/officeart/2005/8/layout/target3"/>
    <dgm:cxn modelId="{C8BF3776-A148-4EBC-9779-E49357942140}" type="presParOf" srcId="{333A1088-737F-45CB-B68E-254E46348037}" destId="{6BB5E863-4638-4E1D-BFDE-399D028AC4ED}" srcOrd="17" destOrd="0" presId="urn:microsoft.com/office/officeart/2005/8/layout/target3"/>
    <dgm:cxn modelId="{CC51C46C-403D-47D8-90E2-DBEA7D59F017}" type="presParOf" srcId="{333A1088-737F-45CB-B68E-254E46348037}" destId="{5A5FFA88-C948-4069-8E93-59FA12366E83}" srcOrd="18" destOrd="0" presId="urn:microsoft.com/office/officeart/2005/8/layout/target3"/>
    <dgm:cxn modelId="{E8151723-1322-43B1-BF13-E417A128C5E4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Marcela </a:t>
          </a:r>
          <a:r>
            <a:rPr lang="cs-CZ" sz="2000" kern="1200" dirty="0" err="1" smtClean="0"/>
            <a:t>Schmiedhamerová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</a:t>
          </a:r>
          <a:r>
            <a:rPr lang="cs-CZ" sz="2000" kern="1200" dirty="0" smtClean="0"/>
            <a:t>VY_32_INOVACE_01_Vyjmen</a:t>
          </a:r>
          <a:r>
            <a:rPr lang="cs-CZ" sz="2000" kern="1200" dirty="0" smtClean="0"/>
            <a:t>. slova a stavba slova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dirty="0" smtClean="0"/>
            <a:t>Slovo - věta.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5C5D69-A029-40BA-A199-EDD3D0900F91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59353C-6354-4C90-8388-4419C6D82E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15684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59353C-6354-4C90-8388-4419C6D82E5C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91116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4EE10-405C-41D6-ABFA-DE6D689AC89D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45436-84EB-4789-AD07-C07CBF083A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65382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4EE10-405C-41D6-ABFA-DE6D689AC89D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45436-84EB-4789-AD07-C07CBF083A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32364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4EE10-405C-41D6-ABFA-DE6D689AC89D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45436-84EB-4789-AD07-C07CBF083A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57439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4EE10-405C-41D6-ABFA-DE6D689AC89D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45436-84EB-4789-AD07-C07CBF083A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67809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4EE10-405C-41D6-ABFA-DE6D689AC89D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45436-84EB-4789-AD07-C07CBF083A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49556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4EE10-405C-41D6-ABFA-DE6D689AC89D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45436-84EB-4789-AD07-C07CBF083A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62645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4EE10-405C-41D6-ABFA-DE6D689AC89D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45436-84EB-4789-AD07-C07CBF083A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3909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4EE10-405C-41D6-ABFA-DE6D689AC89D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45436-84EB-4789-AD07-C07CBF083A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42820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4EE10-405C-41D6-ABFA-DE6D689AC89D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45436-84EB-4789-AD07-C07CBF083A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48537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4EE10-405C-41D6-ABFA-DE6D689AC89D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45436-84EB-4789-AD07-C07CBF083A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56957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4EE10-405C-41D6-ABFA-DE6D689AC89D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45436-84EB-4789-AD07-C07CBF083A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62120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F4EE10-405C-41D6-ABFA-DE6D689AC89D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F45436-84EB-4789-AD07-C07CBF083A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4482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hyperlink" Target="http://wiki.rvp.cz/@api/deki/files/9489/=lokomotiva1.gif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gif"/><Relationship Id="rId4" Type="http://schemas.openxmlformats.org/officeDocument/2006/relationships/hyperlink" Target="http://wiki.rvp.cz/@api/deki/files/9495/=vagon1.gif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hyperlink" Target="http://wiki.rvp.cz/@api/deki/files/9489/=lokomotiva1.gif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gif"/><Relationship Id="rId4" Type="http://schemas.openxmlformats.org/officeDocument/2006/relationships/hyperlink" Target="http://wiki.rvp.cz/@api/deki/files/9495/=vagon1.gif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385729624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989343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Prezentace je určena k opakování a upevnění učiva o větě jednoduché. Úkolem žáků je určovat počet slov ve větě, uspořádat slova ve větách, z daných slov tvořit věty, uspořádat věty ve správném sledu děje. Rozlišovat druh věty a doplnit interpunkční znaménko.</a:t>
            </a:r>
          </a:p>
          <a:p>
            <a:r>
              <a:rPr lang="cs-CZ" dirty="0" smtClean="0"/>
              <a:t>Žáci mají okamžitou zpětnou vazbu při práci s interaktivní tabulí. Správná odpověď se objeví </a:t>
            </a:r>
            <a:r>
              <a:rPr lang="cs-CZ" smtClean="0"/>
              <a:t>po kliknutí.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96754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693421" y="116632"/>
            <a:ext cx="369293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Slovo - věta.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539552" y="1484784"/>
            <a:ext cx="35022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Věty se skládají ze </a:t>
            </a:r>
            <a:r>
              <a:rPr lang="cs-CZ" sz="2800" dirty="0" smtClean="0">
                <a:solidFill>
                  <a:srgbClr val="FF0000"/>
                </a:solidFill>
              </a:rPr>
              <a:t>slov</a:t>
            </a:r>
            <a:r>
              <a:rPr lang="cs-CZ" dirty="0" smtClean="0">
                <a:solidFill>
                  <a:srgbClr val="FF0000"/>
                </a:solidFill>
              </a:rPr>
              <a:t>.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83678" y="2636912"/>
            <a:ext cx="58556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Na začátku věty píšeme </a:t>
            </a:r>
            <a:r>
              <a:rPr lang="cs-CZ" sz="2800" dirty="0" smtClean="0">
                <a:solidFill>
                  <a:srgbClr val="FF0000"/>
                </a:solidFill>
              </a:rPr>
              <a:t>velké písmeno.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55975" y="2004098"/>
            <a:ext cx="57203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Slova mají svůj význam a píší se zvlášť.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96633" y="3265820"/>
            <a:ext cx="5873916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Podle toho, jaké sdělení je ve větách </a:t>
            </a:r>
          </a:p>
          <a:p>
            <a:r>
              <a:rPr lang="cs-CZ" sz="2800" dirty="0" smtClean="0"/>
              <a:t>obsaženo, rozdělujeme věty na: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oznamovací, tázací, přací a rozkazovací.</a:t>
            </a:r>
            <a:endParaRPr lang="cs-CZ" sz="2800" dirty="0">
              <a:solidFill>
                <a:srgbClr val="FF0000"/>
              </a:solidFill>
            </a:endParaRPr>
          </a:p>
        </p:txBody>
      </p:sp>
      <p:pic>
        <p:nvPicPr>
          <p:cNvPr id="2050" name="Picture 2" descr="C:\Users\08F8\AppData\Local\Microsoft\Windows\Temporary Internet Files\Content.IE5\ZZCTTPO5\MC90023737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6165" y="4293096"/>
            <a:ext cx="3051470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3608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015475" y="116632"/>
            <a:ext cx="675595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Urči kolik slov má  každá věta!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5102" y="1449650"/>
            <a:ext cx="552529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Na stole leží mísa s ovocem.</a:t>
            </a:r>
            <a:endParaRPr lang="cs-CZ" sz="3600" b="1" dirty="0"/>
          </a:p>
        </p:txBody>
      </p:sp>
      <p:sp>
        <p:nvSpPr>
          <p:cNvPr id="7" name="Obdélník 6"/>
          <p:cNvSpPr/>
          <p:nvPr/>
        </p:nvSpPr>
        <p:spPr>
          <a:xfrm>
            <a:off x="5760176" y="1303981"/>
            <a:ext cx="792000" cy="792000"/>
          </a:xfrm>
          <a:prstGeom prst="rect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807827" y="1303981"/>
            <a:ext cx="792000" cy="792000"/>
          </a:xfrm>
          <a:prstGeom prst="rect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7920037" y="1303981"/>
            <a:ext cx="792000" cy="792000"/>
          </a:xfrm>
          <a:prstGeom prst="rect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5946824" y="1376815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6</a:t>
            </a:r>
            <a:endParaRPr lang="cs-CZ" sz="36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994475" y="1367282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7</a:t>
            </a:r>
            <a:endParaRPr lang="cs-CZ" sz="36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8106685" y="1376815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5</a:t>
            </a:r>
            <a:endParaRPr lang="cs-CZ" sz="36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5102" y="2650787"/>
            <a:ext cx="231056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Venku prší.</a:t>
            </a:r>
            <a:endParaRPr lang="cs-CZ" sz="36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-5785" y="3937866"/>
            <a:ext cx="45356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U rybníka kvákají žáby.</a:t>
            </a:r>
            <a:endParaRPr lang="cs-CZ" sz="36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-48466" y="5445223"/>
            <a:ext cx="71565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Žáci se ve škole učí malou násobilku.</a:t>
            </a:r>
            <a:endParaRPr lang="cs-CZ" sz="3600" b="1" dirty="0"/>
          </a:p>
        </p:txBody>
      </p:sp>
      <p:sp>
        <p:nvSpPr>
          <p:cNvPr id="17" name="Rovnoramenný trojúhelník 16"/>
          <p:cNvSpPr/>
          <p:nvPr/>
        </p:nvSpPr>
        <p:spPr>
          <a:xfrm>
            <a:off x="2566396" y="2469118"/>
            <a:ext cx="900000" cy="828000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Rovnoramenný trojúhelník 17"/>
          <p:cNvSpPr/>
          <p:nvPr/>
        </p:nvSpPr>
        <p:spPr>
          <a:xfrm>
            <a:off x="3652322" y="2469118"/>
            <a:ext cx="900000" cy="828000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Rovnoramenný trojúhelník 18"/>
          <p:cNvSpPr/>
          <p:nvPr/>
        </p:nvSpPr>
        <p:spPr>
          <a:xfrm>
            <a:off x="4737192" y="2469118"/>
            <a:ext cx="900000" cy="828000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TextovéPole 19"/>
          <p:cNvSpPr txBox="1"/>
          <p:nvPr/>
        </p:nvSpPr>
        <p:spPr>
          <a:xfrm>
            <a:off x="2807044" y="2650787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4</a:t>
            </a:r>
            <a:endParaRPr lang="cs-CZ" sz="36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3892970" y="2650834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1</a:t>
            </a:r>
            <a:endParaRPr lang="cs-CZ" sz="36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4977840" y="2650881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2</a:t>
            </a:r>
            <a:endParaRPr lang="cs-CZ" sz="3600" b="1" dirty="0"/>
          </a:p>
        </p:txBody>
      </p:sp>
      <p:sp>
        <p:nvSpPr>
          <p:cNvPr id="23" name="Šestiúhelník 22"/>
          <p:cNvSpPr/>
          <p:nvPr/>
        </p:nvSpPr>
        <p:spPr>
          <a:xfrm>
            <a:off x="4611775" y="3848123"/>
            <a:ext cx="936000" cy="828000"/>
          </a:xfrm>
          <a:prstGeom prst="hexagon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Šestiúhelník 23"/>
          <p:cNvSpPr/>
          <p:nvPr/>
        </p:nvSpPr>
        <p:spPr>
          <a:xfrm>
            <a:off x="5760176" y="3863963"/>
            <a:ext cx="936000" cy="828000"/>
          </a:xfrm>
          <a:prstGeom prst="hexagon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Šestiúhelník 24"/>
          <p:cNvSpPr/>
          <p:nvPr/>
        </p:nvSpPr>
        <p:spPr>
          <a:xfrm>
            <a:off x="6945179" y="3843434"/>
            <a:ext cx="936000" cy="828000"/>
          </a:xfrm>
          <a:prstGeom prst="hexagon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TextovéPole 25"/>
          <p:cNvSpPr txBox="1"/>
          <p:nvPr/>
        </p:nvSpPr>
        <p:spPr>
          <a:xfrm>
            <a:off x="4870423" y="3934268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8</a:t>
            </a:r>
            <a:endParaRPr lang="cs-CZ" sz="36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6018824" y="3916640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4</a:t>
            </a:r>
            <a:endParaRPr lang="cs-CZ" sz="3600" b="1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7203827" y="3937865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5</a:t>
            </a:r>
            <a:endParaRPr lang="cs-CZ" sz="3600" b="1" dirty="0"/>
          </a:p>
        </p:txBody>
      </p:sp>
      <p:sp>
        <p:nvSpPr>
          <p:cNvPr id="29" name="Vývojový diagram: spojnice 28"/>
          <p:cNvSpPr/>
          <p:nvPr/>
        </p:nvSpPr>
        <p:spPr>
          <a:xfrm>
            <a:off x="7080580" y="5336388"/>
            <a:ext cx="864000" cy="8640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Vývojový diagram: spojnice 30"/>
          <p:cNvSpPr/>
          <p:nvPr/>
        </p:nvSpPr>
        <p:spPr>
          <a:xfrm>
            <a:off x="8106685" y="5333860"/>
            <a:ext cx="864000" cy="8640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TextovéPole 31"/>
          <p:cNvSpPr txBox="1"/>
          <p:nvPr/>
        </p:nvSpPr>
        <p:spPr>
          <a:xfrm>
            <a:off x="8316037" y="5445222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9</a:t>
            </a:r>
            <a:endParaRPr lang="cs-CZ" sz="3600" b="1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7303228" y="5462721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7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435382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/>
      <p:bldP spid="13" grpId="0"/>
      <p:bldP spid="19" grpId="0" animBg="1"/>
      <p:bldP spid="20" grpId="0"/>
      <p:bldP spid="21" grpId="0"/>
      <p:bldP spid="24" grpId="0" animBg="1"/>
      <p:bldP spid="26" grpId="0"/>
      <p:bldP spid="28" grpId="0"/>
      <p:bldP spid="29" grpId="0" animBg="1"/>
      <p:bldP spid="3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4DE8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755804" y="116632"/>
            <a:ext cx="531030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 smtClean="0">
                <a:ln/>
                <a:solidFill>
                  <a:schemeClr val="accent3">
                    <a:lumMod val="50000"/>
                  </a:schemeClr>
                </a:solidFill>
                <a:effectLst/>
              </a:rPr>
              <a:t>Uspořádej slova ve větách!</a:t>
            </a:r>
            <a:endParaRPr lang="cs-CZ" sz="3600" b="1" cap="none" spc="0" dirty="0">
              <a:ln/>
              <a:solidFill>
                <a:schemeClr val="accent3">
                  <a:lumMod val="50000"/>
                </a:schemeClr>
              </a:solidFill>
              <a:effectLst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17069" y="825285"/>
            <a:ext cx="1872000" cy="720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2987824" y="866461"/>
            <a:ext cx="1872000" cy="720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1619672" y="1738852"/>
            <a:ext cx="1872000" cy="720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4139952" y="1738852"/>
            <a:ext cx="1872000" cy="720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3168548" y="4097682"/>
            <a:ext cx="1872000" cy="720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5652120" y="4099392"/>
            <a:ext cx="1872000" cy="720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6991154" y="4932108"/>
            <a:ext cx="1872000" cy="720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4461614" y="4932108"/>
            <a:ext cx="1872000" cy="720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8" name="Picture 4" descr="C:\Users\08F8\AppData\Local\Microsoft\Windows\Temporary Internet Files\Content.IE5\IJQ02WKX\MC90044185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6104" y="730989"/>
            <a:ext cx="1797050" cy="165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ovéPole 13"/>
          <p:cNvSpPr txBox="1"/>
          <p:nvPr/>
        </p:nvSpPr>
        <p:spPr>
          <a:xfrm>
            <a:off x="82938" y="2708920"/>
            <a:ext cx="635943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Říjen je podzimní měsíc.</a:t>
            </a:r>
            <a:endParaRPr lang="cs-CZ" sz="48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842467" y="5815891"/>
            <a:ext cx="617284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Listí žloutne a opadává.</a:t>
            </a:r>
            <a:endParaRPr lang="cs-CZ" sz="48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193470" y="1797214"/>
            <a:ext cx="5245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je</a:t>
            </a:r>
            <a:endParaRPr lang="cs-CZ" sz="36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61925" y="866461"/>
            <a:ext cx="19175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podzimní</a:t>
            </a:r>
            <a:endParaRPr lang="cs-CZ" sz="36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362612" y="892245"/>
            <a:ext cx="11224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Říjen</a:t>
            </a:r>
            <a:endParaRPr lang="cs-CZ" sz="36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384897" y="1775686"/>
            <a:ext cx="13821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měsíc.</a:t>
            </a:r>
            <a:endParaRPr lang="cs-CZ" sz="36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3883523" y="4134516"/>
            <a:ext cx="4058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a</a:t>
            </a:r>
            <a:endParaRPr lang="cs-CZ" sz="36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4926804" y="4961274"/>
            <a:ext cx="9200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Listí</a:t>
            </a:r>
            <a:endParaRPr lang="cs-CZ" sz="36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5703102" y="4110718"/>
            <a:ext cx="18870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opadává.</a:t>
            </a:r>
            <a:endParaRPr lang="cs-CZ" sz="36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7135110" y="4976763"/>
            <a:ext cx="15840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žloutne</a:t>
            </a:r>
            <a:endParaRPr lang="cs-CZ" sz="3600" dirty="0"/>
          </a:p>
        </p:txBody>
      </p:sp>
      <p:pic>
        <p:nvPicPr>
          <p:cNvPr id="3074" name="Picture 2" descr="C:\Users\08F8\AppData\Local\Microsoft\Windows\Temporary Internet Files\Content.IE5\ZZCTTPO5\MC90040459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47" y="4036558"/>
            <a:ext cx="2302920" cy="203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4033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3000">
              <a:srgbClr val="DDEBCF">
                <a:alpha val="0"/>
              </a:srgbClr>
            </a:gs>
            <a:gs pos="64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4239431" y="2812281"/>
            <a:ext cx="1872000" cy="720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2628955" y="1796556"/>
            <a:ext cx="1872000" cy="720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6588224" y="2458852"/>
            <a:ext cx="1872000" cy="720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4860032" y="1639496"/>
            <a:ext cx="1872000" cy="720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7027134" y="1340768"/>
            <a:ext cx="1872000" cy="720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078" name="Picture 6" descr="C:\Program Files (x86)\Microsoft Office\MEDIA\CAGCAT10\j0298897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941168"/>
            <a:ext cx="1806854" cy="1578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Obdélník 12"/>
          <p:cNvSpPr/>
          <p:nvPr/>
        </p:nvSpPr>
        <p:spPr>
          <a:xfrm>
            <a:off x="692991" y="6021288"/>
            <a:ext cx="1872000" cy="720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2721320" y="5370295"/>
            <a:ext cx="1872000" cy="720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371561" y="4825151"/>
            <a:ext cx="1872000" cy="720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2628955" y="836712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3600"/>
          </a:p>
        </p:txBody>
      </p:sp>
      <p:sp>
        <p:nvSpPr>
          <p:cNvPr id="8" name="TextovéPole 7"/>
          <p:cNvSpPr txBox="1"/>
          <p:nvPr/>
        </p:nvSpPr>
        <p:spPr>
          <a:xfrm>
            <a:off x="2243561" y="503156"/>
            <a:ext cx="539731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Prší a fouká studený vítr.</a:t>
            </a:r>
            <a:endParaRPr lang="cs-CZ" sz="40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3181423" y="4426081"/>
            <a:ext cx="412427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Brzy bude podzim.</a:t>
            </a:r>
            <a:endParaRPr lang="cs-CZ" sz="40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952415" y="1833390"/>
            <a:ext cx="12250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fouká</a:t>
            </a:r>
            <a:endParaRPr lang="cs-CZ" sz="36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354212" y="1676330"/>
            <a:ext cx="88364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vítr.</a:t>
            </a:r>
            <a:endParaRPr lang="cs-CZ" sz="36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942216" y="2825726"/>
            <a:ext cx="4058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a</a:t>
            </a:r>
            <a:endParaRPr lang="cs-CZ" sz="36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7548823" y="1377602"/>
            <a:ext cx="8628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Prší</a:t>
            </a:r>
            <a:endParaRPr lang="cs-CZ" sz="36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689380" y="2479721"/>
            <a:ext cx="16696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studený</a:t>
            </a:r>
            <a:endParaRPr lang="cs-CZ" sz="36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165454" y="5407129"/>
            <a:ext cx="983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Brzy</a:t>
            </a:r>
            <a:endParaRPr lang="cs-CZ" sz="36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64221" y="4861985"/>
            <a:ext cx="16866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podzim.</a:t>
            </a:r>
            <a:endParaRPr lang="cs-CZ" sz="36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1069016" y="6068771"/>
            <a:ext cx="11400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bude</a:t>
            </a:r>
            <a:endParaRPr lang="cs-CZ" sz="3600" dirty="0"/>
          </a:p>
        </p:txBody>
      </p:sp>
      <p:pic>
        <p:nvPicPr>
          <p:cNvPr id="1027" name="Picture 3" descr="C:\Users\08F8\AppData\Local\Microsoft\Windows\Temporary Internet Files\Content.IE5\27JOSSW5\MC90025010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391" y="962086"/>
            <a:ext cx="2290339" cy="3108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2940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13577" y="17061"/>
            <a:ext cx="716741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Pořádek vět. </a:t>
            </a:r>
          </a:p>
          <a:p>
            <a:pPr algn="ctr"/>
            <a:r>
              <a:rPr lang="cs-CZ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Sestav věty ve správném pořadí!</a:t>
            </a:r>
            <a:endParaRPr lang="cs-CZ" sz="4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1620089"/>
            <a:ext cx="36469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Potom šli na procházku.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0" y="2348880"/>
            <a:ext cx="42628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Pejsek a kočička upekli dort.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-36128" y="2977788"/>
            <a:ext cx="46699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Pejskovi a kočičce bylo psa líto.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0" y="3625860"/>
            <a:ext cx="28924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Zlý pes dort sežral.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-36128" y="4293096"/>
            <a:ext cx="43949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Dali jej vychladnout na okno.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-36128" y="4950118"/>
            <a:ext cx="46251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Za chvíli se mu udělalo špatně.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076056" y="1620089"/>
            <a:ext cx="39058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1.</a:t>
            </a:r>
            <a:r>
              <a:rPr lang="cs-CZ" sz="2400" dirty="0" smtClean="0">
                <a:solidFill>
                  <a:srgbClr val="00B050"/>
                </a:solidFill>
              </a:rPr>
              <a:t>Pejsek a kočička upekli dort.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076056" y="2334103"/>
            <a:ext cx="40201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2.</a:t>
            </a:r>
            <a:r>
              <a:rPr lang="cs-CZ" sz="2400" dirty="0" smtClean="0">
                <a:solidFill>
                  <a:srgbClr val="00B050"/>
                </a:solidFill>
              </a:rPr>
              <a:t>Dali jej vychladnout na okno.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076056" y="3039343"/>
            <a:ext cx="33774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3.</a:t>
            </a:r>
            <a:r>
              <a:rPr lang="cs-CZ" sz="2400" dirty="0" smtClean="0">
                <a:solidFill>
                  <a:srgbClr val="00B050"/>
                </a:solidFill>
              </a:rPr>
              <a:t>Potom šli na procházku.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076056" y="3687414"/>
            <a:ext cx="27369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4.</a:t>
            </a:r>
            <a:r>
              <a:rPr lang="cs-CZ" sz="2400" dirty="0" smtClean="0">
                <a:solidFill>
                  <a:srgbClr val="00B050"/>
                </a:solidFill>
              </a:rPr>
              <a:t>Zlý pes dort sežral.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076056" y="4293096"/>
            <a:ext cx="42211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5.</a:t>
            </a:r>
            <a:r>
              <a:rPr lang="cs-CZ" sz="2400" dirty="0" smtClean="0">
                <a:solidFill>
                  <a:srgbClr val="00B050"/>
                </a:solidFill>
              </a:rPr>
              <a:t>Za chvíli se mu udělalo špatně.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076056" y="4950118"/>
            <a:ext cx="42541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6.</a:t>
            </a:r>
            <a:r>
              <a:rPr lang="cs-CZ" sz="2400" dirty="0" smtClean="0">
                <a:solidFill>
                  <a:srgbClr val="00B050"/>
                </a:solidFill>
              </a:rPr>
              <a:t>Pejskovi a kočičce bylo psa líto.</a:t>
            </a:r>
            <a:endParaRPr lang="cs-CZ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0793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okomotiva1.gif">
            <a:hlinkClick r:id="rId2" tooltip="/@api/deki/files/9489/=lokomotiva1.gif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0728"/>
            <a:ext cx="1524000" cy="1114425"/>
          </a:xfrm>
          <a:prstGeom prst="rect">
            <a:avLst/>
          </a:prstGeom>
          <a:pattFill prst="pct5">
            <a:fgClr>
              <a:srgbClr val="FFFF00"/>
            </a:fgClr>
            <a:bgClr>
              <a:srgbClr val="92D050"/>
            </a:bgClr>
          </a:pattFill>
          <a:extLst/>
        </p:spPr>
      </p:pic>
      <p:pic>
        <p:nvPicPr>
          <p:cNvPr id="4" name="Picture 4" descr="vagon1.gif">
            <a:hlinkClick r:id="rId4" tooltip="/@api/deki/files/9495/=vagon1.gif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523652"/>
            <a:ext cx="1524000" cy="571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vagon1.gif">
            <a:hlinkClick r:id="rId4" tooltip="/@api/deki/files/9495/=vagon1.gif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1537940"/>
            <a:ext cx="1524000" cy="571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vagon1.gif">
            <a:hlinkClick r:id="rId4" tooltip="/@api/deki/files/9495/=vagon1.gif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3982" y="1545908"/>
            <a:ext cx="1524000" cy="571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vagon1.gif">
            <a:hlinkClick r:id="rId4" tooltip="/@api/deki/files/9495/=vagon1.gif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537940"/>
            <a:ext cx="1524000" cy="571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4816775" y="1115474"/>
            <a:ext cx="11560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Kočka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1930774" y="1093312"/>
            <a:ext cx="7104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má</a:t>
            </a:r>
            <a:endParaRPr lang="cs-CZ" sz="3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245331" y="1115474"/>
            <a:ext cx="12413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rezavý</a:t>
            </a:r>
            <a:endParaRPr lang="cs-CZ" sz="3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151005" y="1115473"/>
            <a:ext cx="13179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kožich.</a:t>
            </a:r>
            <a:endParaRPr lang="cs-CZ" sz="3200" dirty="0"/>
          </a:p>
        </p:txBody>
      </p:sp>
      <p:pic>
        <p:nvPicPr>
          <p:cNvPr id="13" name="Picture 2" descr="lokomotiva1.gif">
            <a:hlinkClick r:id="rId2" tooltip="/@api/deki/files/9489/=lokomotiva1.gif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61048"/>
            <a:ext cx="1524000" cy="1114425"/>
          </a:xfrm>
          <a:prstGeom prst="rect">
            <a:avLst/>
          </a:prstGeom>
          <a:pattFill prst="pct5">
            <a:fgClr>
              <a:srgbClr val="FFFF00"/>
            </a:fgClr>
            <a:bgClr>
              <a:srgbClr val="92D050"/>
            </a:bgClr>
          </a:pattFill>
          <a:extLst/>
        </p:spPr>
      </p:pic>
      <p:pic>
        <p:nvPicPr>
          <p:cNvPr id="14" name="Picture 4" descr="vagon1.gif">
            <a:hlinkClick r:id="rId4" tooltip="/@api/deki/files/9495/=vagon1.gif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999" y="4403972"/>
            <a:ext cx="1524000" cy="571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vagon1.gif">
            <a:hlinkClick r:id="rId4" tooltip="/@api/deki/files/9495/=vagon1.gif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4403972"/>
            <a:ext cx="1524000" cy="571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vagon1.gif">
            <a:hlinkClick r:id="rId4" tooltip="/@api/deki/files/9495/=vagon1.gif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403972"/>
            <a:ext cx="1524000" cy="571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4" descr="vagon1.gif">
            <a:hlinkClick r:id="rId4" tooltip="/@api/deki/files/9495/=vagon1.gif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3982" y="4403972"/>
            <a:ext cx="1524000" cy="571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ovéPole 18"/>
          <p:cNvSpPr txBox="1"/>
          <p:nvPr/>
        </p:nvSpPr>
        <p:spPr>
          <a:xfrm>
            <a:off x="6425990" y="4016177"/>
            <a:ext cx="8799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Teta</a:t>
            </a:r>
            <a:endParaRPr lang="cs-CZ" sz="32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1636623" y="4016176"/>
            <a:ext cx="12987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upekla</a:t>
            </a:r>
            <a:endParaRPr lang="cs-CZ" sz="32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4572000" y="4016175"/>
            <a:ext cx="14826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makové</a:t>
            </a:r>
            <a:endParaRPr lang="cs-CZ" sz="32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3151005" y="4016174"/>
            <a:ext cx="14041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buchty.</a:t>
            </a:r>
            <a:endParaRPr lang="cs-CZ" sz="32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122337" y="2564904"/>
            <a:ext cx="1279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Kočka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1430711" y="2560974"/>
            <a:ext cx="7745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má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2205282" y="2560991"/>
            <a:ext cx="13716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rezavý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3576940" y="2560972"/>
            <a:ext cx="14598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kožich.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223386" y="5731565"/>
            <a:ext cx="9642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Teta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1213270" y="5735945"/>
            <a:ext cx="14350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upekla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2588161" y="5724231"/>
            <a:ext cx="16437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makové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4231881" y="5724230"/>
            <a:ext cx="155093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buchty.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32" name="Obdélník 31"/>
          <p:cNvSpPr/>
          <p:nvPr/>
        </p:nvSpPr>
        <p:spPr>
          <a:xfrm>
            <a:off x="2099487" y="57398"/>
            <a:ext cx="441473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Ze slov sestav věty!</a:t>
            </a:r>
            <a:endParaRPr lang="cs-CZ" sz="4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48731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  <p:bldP spid="27" grpId="0"/>
      <p:bldP spid="28" grpId="0"/>
      <p:bldP spid="30" grpId="0"/>
      <p:bldP spid="3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lokomotiva1.gif">
            <a:hlinkClick r:id="rId2" tooltip="/@api/deki/files/9489/=lokomotiva1.gif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0728"/>
            <a:ext cx="1524000" cy="1114425"/>
          </a:xfrm>
          <a:prstGeom prst="rect">
            <a:avLst/>
          </a:prstGeom>
          <a:pattFill prst="shingle">
            <a:fgClr>
              <a:srgbClr val="FF0000"/>
            </a:fgClr>
            <a:bgClr>
              <a:srgbClr val="00B050"/>
            </a:bgClr>
          </a:pattFill>
          <a:extLst/>
        </p:spPr>
      </p:pic>
      <p:pic>
        <p:nvPicPr>
          <p:cNvPr id="3" name="Picture 2" descr="lokomotiva1.gif">
            <a:hlinkClick r:id="rId2" tooltip="/@api/deki/files/9489/=lokomotiva1.gif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27" y="3573016"/>
            <a:ext cx="1524000" cy="1114425"/>
          </a:xfrm>
          <a:prstGeom prst="rect">
            <a:avLst/>
          </a:prstGeom>
          <a:pattFill prst="pct5">
            <a:fgClr>
              <a:srgbClr val="FFFF00"/>
            </a:fgClr>
            <a:bgClr>
              <a:srgbClr val="92D050"/>
            </a:bgClr>
          </a:pattFill>
          <a:extLst/>
        </p:spPr>
      </p:pic>
      <p:pic>
        <p:nvPicPr>
          <p:cNvPr id="4" name="Picture 4" descr="vagon1.gif">
            <a:hlinkClick r:id="rId4" tooltip="/@api/deki/files/9495/=vagon1.gif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523652"/>
            <a:ext cx="1524000" cy="571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vagon1.gif">
            <a:hlinkClick r:id="rId4" tooltip="/@api/deki/files/9495/=vagon1.gif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537940"/>
            <a:ext cx="1524000" cy="571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vagon1.gif">
            <a:hlinkClick r:id="rId4" tooltip="/@api/deki/files/9495/=vagon1.gif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1537940"/>
            <a:ext cx="1524000" cy="571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vagon1.gif">
            <a:hlinkClick r:id="rId4" tooltip="/@api/deki/files/9495/=vagon1.gif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136899"/>
            <a:ext cx="1524000" cy="571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vagon1.gif">
            <a:hlinkClick r:id="rId4" tooltip="/@api/deki/files/9495/=vagon1.gif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4130228"/>
            <a:ext cx="1524000" cy="571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vagon1.gif">
            <a:hlinkClick r:id="rId4" tooltip="/@api/deki/files/9495/=vagon1.gif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0473" y="4115940"/>
            <a:ext cx="1524000" cy="571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vagon1.gif">
            <a:hlinkClick r:id="rId4" tooltip="/@api/deki/files/9495/=vagon1.gif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548039"/>
            <a:ext cx="1524000" cy="571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vagon1.gif">
            <a:hlinkClick r:id="rId4" tooltip="/@api/deki/files/9495/=vagon1.gif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4130228"/>
            <a:ext cx="1524000" cy="571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vagon1.gif">
            <a:hlinkClick r:id="rId4" tooltip="/@api/deki/files/9495/=vagon1.gif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1548039"/>
            <a:ext cx="1524000" cy="571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vagon1.gif">
            <a:hlinkClick r:id="rId4" tooltip="/@api/deki/files/9495/=vagon1.gif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2020" y="4136899"/>
            <a:ext cx="1524000" cy="571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ovéPole 13"/>
          <p:cNvSpPr txBox="1"/>
          <p:nvPr/>
        </p:nvSpPr>
        <p:spPr>
          <a:xfrm>
            <a:off x="6312902" y="1058437"/>
            <a:ext cx="11336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Naše</a:t>
            </a:r>
            <a:endParaRPr lang="cs-CZ" sz="36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646786" y="1021606"/>
            <a:ext cx="12784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kočka</a:t>
            </a:r>
            <a:endParaRPr lang="cs-CZ" sz="36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664201" y="1040261"/>
            <a:ext cx="13395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Micka</a:t>
            </a:r>
            <a:endParaRPr lang="cs-CZ" sz="36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371290" y="1040261"/>
            <a:ext cx="8774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loví</a:t>
            </a:r>
            <a:endParaRPr lang="cs-CZ" sz="36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7787959" y="1064975"/>
            <a:ext cx="11880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myši.</a:t>
            </a:r>
            <a:endParaRPr lang="cs-CZ" sz="36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191651" y="2422629"/>
            <a:ext cx="11336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2060"/>
                </a:solidFill>
              </a:rPr>
              <a:t>Naše</a:t>
            </a:r>
            <a:endParaRPr lang="cs-CZ" sz="3600" b="1" dirty="0">
              <a:solidFill>
                <a:srgbClr val="00206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1325295" y="2422628"/>
            <a:ext cx="12784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2060"/>
                </a:solidFill>
              </a:rPr>
              <a:t>kočka</a:t>
            </a:r>
            <a:endParaRPr lang="cs-CZ" sz="3600" b="1" dirty="0">
              <a:solidFill>
                <a:srgbClr val="00206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2530571" y="2435414"/>
            <a:ext cx="13395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2060"/>
                </a:solidFill>
              </a:rPr>
              <a:t>Micka</a:t>
            </a:r>
            <a:endParaRPr lang="cs-CZ" sz="3600" b="1" dirty="0">
              <a:solidFill>
                <a:srgbClr val="00206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3810000" y="2448199"/>
            <a:ext cx="8774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2060"/>
                </a:solidFill>
              </a:rPr>
              <a:t>loví</a:t>
            </a:r>
            <a:endParaRPr lang="cs-CZ" sz="3600" b="1" dirty="0">
              <a:solidFill>
                <a:srgbClr val="00206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4664201" y="2453352"/>
            <a:ext cx="11880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2060"/>
                </a:solidFill>
              </a:rPr>
              <a:t>myši.</a:t>
            </a:r>
            <a:endParaRPr lang="cs-CZ" sz="3600" b="1" dirty="0">
              <a:solidFill>
                <a:srgbClr val="00206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1708373" y="3573016"/>
            <a:ext cx="12505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včely.</a:t>
            </a:r>
            <a:endParaRPr lang="cs-CZ" sz="36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4961688" y="5223933"/>
            <a:ext cx="12505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2060"/>
                </a:solidFill>
              </a:rPr>
              <a:t>včely.</a:t>
            </a:r>
            <a:endParaRPr lang="cs-CZ" sz="3600" b="1" dirty="0">
              <a:solidFill>
                <a:srgbClr val="00206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3399470" y="3613117"/>
            <a:ext cx="82105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Na </a:t>
            </a:r>
            <a:endParaRPr lang="cs-CZ" sz="36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263513" y="5223933"/>
            <a:ext cx="82105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2060"/>
                </a:solidFill>
              </a:rPr>
              <a:t>Na</a:t>
            </a:r>
            <a:r>
              <a:rPr lang="cs-CZ" sz="3600" b="1" dirty="0" smtClean="0"/>
              <a:t> </a:t>
            </a:r>
            <a:endParaRPr lang="cs-CZ" sz="3600" b="1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2041429" y="5216180"/>
            <a:ext cx="13938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2060"/>
                </a:solidFill>
              </a:rPr>
              <a:t>vesele</a:t>
            </a:r>
            <a:endParaRPr lang="cs-CZ" sz="3600" b="1" dirty="0">
              <a:solidFill>
                <a:srgbClr val="00206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4639620" y="3615322"/>
            <a:ext cx="13938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vesele</a:t>
            </a:r>
            <a:endParaRPr lang="cs-CZ" sz="3600" b="1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913095" y="5222657"/>
            <a:ext cx="122180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2060"/>
                </a:solidFill>
              </a:rPr>
              <a:t>louce</a:t>
            </a:r>
            <a:endParaRPr lang="cs-CZ" sz="3600" b="1" dirty="0">
              <a:solidFill>
                <a:srgbClr val="00206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6247095" y="3615322"/>
            <a:ext cx="122180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louce</a:t>
            </a:r>
            <a:endParaRPr lang="cs-CZ" sz="3600" b="1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3347015" y="5223933"/>
            <a:ext cx="16146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2060"/>
                </a:solidFill>
              </a:rPr>
              <a:t>bzučely</a:t>
            </a:r>
            <a:endParaRPr lang="cs-CZ" sz="3600" b="1" dirty="0">
              <a:solidFill>
                <a:srgbClr val="002060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7574663" y="3615322"/>
            <a:ext cx="16146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bzučely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3451036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  <p:bldP spid="23" grpId="0"/>
      <p:bldP spid="25" grpId="0"/>
      <p:bldP spid="27" grpId="0"/>
      <p:bldP spid="28" grpId="0"/>
      <p:bldP spid="30" grpId="0"/>
      <p:bldP spid="3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11560" y="548680"/>
            <a:ext cx="49407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err="1" smtClean="0">
                <a:solidFill>
                  <a:srgbClr val="0070C0"/>
                </a:solidFill>
              </a:rPr>
              <a:t>Naoblozesvítiljasnýměsíc</a:t>
            </a:r>
            <a:r>
              <a:rPr lang="cs-CZ" sz="3600" dirty="0" smtClean="0">
                <a:solidFill>
                  <a:srgbClr val="0070C0"/>
                </a:solidFill>
              </a:rPr>
              <a:t>.</a:t>
            </a:r>
            <a:endParaRPr lang="cs-CZ" sz="3600" dirty="0">
              <a:solidFill>
                <a:srgbClr val="0070C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37071" y="2132855"/>
            <a:ext cx="55281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err="1" smtClean="0">
                <a:solidFill>
                  <a:srgbClr val="0070C0"/>
                </a:solidFill>
              </a:rPr>
              <a:t>Naloucekvetoubílékopretiny</a:t>
            </a:r>
            <a:r>
              <a:rPr lang="cs-CZ" sz="3600" dirty="0" smtClean="0">
                <a:solidFill>
                  <a:srgbClr val="0070C0"/>
                </a:solidFill>
              </a:rPr>
              <a:t>.</a:t>
            </a:r>
            <a:endParaRPr lang="cs-CZ" sz="3600" dirty="0">
              <a:solidFill>
                <a:srgbClr val="0070C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55576" y="3985116"/>
            <a:ext cx="36140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err="1" smtClean="0">
                <a:solidFill>
                  <a:srgbClr val="0070C0"/>
                </a:solidFill>
              </a:rPr>
              <a:t>Vleserostousmrky</a:t>
            </a:r>
            <a:r>
              <a:rPr lang="cs-CZ" sz="3600" dirty="0" smtClean="0">
                <a:solidFill>
                  <a:srgbClr val="0070C0"/>
                </a:solidFill>
              </a:rPr>
              <a:t>.</a:t>
            </a:r>
            <a:endParaRPr lang="cs-CZ" sz="3600" dirty="0">
              <a:solidFill>
                <a:srgbClr val="0070C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40997" y="1326860"/>
            <a:ext cx="7040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Na</a:t>
            </a:r>
            <a:endParaRPr lang="cs-CZ" sz="36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1475656" y="1322057"/>
            <a:ext cx="141532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obloze</a:t>
            </a:r>
            <a:endParaRPr lang="cs-CZ" sz="36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015057" y="1300299"/>
            <a:ext cx="10384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svítil</a:t>
            </a:r>
            <a:endParaRPr lang="cs-CZ" sz="36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211960" y="1300298"/>
            <a:ext cx="11394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jasný</a:t>
            </a:r>
            <a:endParaRPr lang="cs-CZ" sz="36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382709" y="1300297"/>
            <a:ext cx="13821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měsíc.</a:t>
            </a:r>
            <a:endParaRPr lang="cs-CZ" sz="36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55686" y="3068960"/>
            <a:ext cx="7040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Na</a:t>
            </a:r>
            <a:endParaRPr lang="cs-CZ" sz="36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506847" y="3068959"/>
            <a:ext cx="120097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louce</a:t>
            </a:r>
            <a:endParaRPr lang="cs-CZ" sz="36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751560" y="3068955"/>
            <a:ext cx="14604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kvetou</a:t>
            </a:r>
            <a:endParaRPr lang="cs-CZ" sz="36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288031" y="3068960"/>
            <a:ext cx="86754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bílé</a:t>
            </a:r>
            <a:endParaRPr lang="cs-CZ" sz="36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156473" y="3068954"/>
            <a:ext cx="20338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kopretiny.</a:t>
            </a:r>
            <a:endParaRPr lang="cs-CZ" sz="36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755576" y="5013176"/>
            <a:ext cx="4459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V</a:t>
            </a:r>
            <a:endParaRPr lang="cs-CZ" sz="36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1359725" y="5038799"/>
            <a:ext cx="93006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lese</a:t>
            </a:r>
            <a:endParaRPr lang="cs-CZ" sz="36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2424186" y="5049673"/>
            <a:ext cx="13922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rostou</a:t>
            </a:r>
            <a:endParaRPr lang="cs-CZ" sz="36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3951697" y="5038798"/>
            <a:ext cx="13997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smrky.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225311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491880" y="130909"/>
            <a:ext cx="205402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Druhy vět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214639" y="787564"/>
            <a:ext cx="46085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Doplň znaménko za větou!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0" y="1692097"/>
            <a:ext cx="48594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50"/>
                </a:solidFill>
              </a:rPr>
              <a:t>V pohádce byla zlá ježibaba</a:t>
            </a:r>
            <a:endParaRPr lang="cs-CZ" sz="3200" dirty="0">
              <a:solidFill>
                <a:srgbClr val="00B05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672614" y="1772872"/>
            <a:ext cx="504000" cy="504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4212856" y="2677299"/>
            <a:ext cx="504000" cy="504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7153191" y="1772134"/>
            <a:ext cx="504000" cy="504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5442466" y="1732484"/>
            <a:ext cx="17107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50"/>
                </a:solidFill>
              </a:rPr>
              <a:t>Máš hlad</a:t>
            </a:r>
            <a:endParaRPr lang="cs-CZ" sz="3200" dirty="0">
              <a:solidFill>
                <a:srgbClr val="00B05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896" y="2636912"/>
            <a:ext cx="42059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50"/>
                </a:solidFill>
              </a:rPr>
              <a:t>Kéž by už byly prázdniny</a:t>
            </a:r>
            <a:endParaRPr lang="cs-CZ" sz="3200" dirty="0">
              <a:solidFill>
                <a:srgbClr val="00B05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176614" y="2637370"/>
            <a:ext cx="259038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50"/>
                </a:solidFill>
              </a:rPr>
              <a:t>Ukliď si hračky</a:t>
            </a:r>
            <a:endParaRPr lang="cs-CZ" sz="3200" dirty="0">
              <a:solidFill>
                <a:srgbClr val="00B050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7767003" y="2718145"/>
            <a:ext cx="504000" cy="504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TextovéPole 13"/>
          <p:cNvSpPr txBox="1"/>
          <p:nvPr/>
        </p:nvSpPr>
        <p:spPr>
          <a:xfrm>
            <a:off x="33742" y="3496652"/>
            <a:ext cx="49999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50"/>
                </a:solidFill>
              </a:rPr>
              <a:t>Maminka pracuje na zahradě</a:t>
            </a:r>
            <a:endParaRPr lang="cs-CZ" sz="3200" dirty="0">
              <a:solidFill>
                <a:srgbClr val="00B050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5041904" y="3577427"/>
            <a:ext cx="504000" cy="504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TextovéPole 15"/>
          <p:cNvSpPr txBox="1"/>
          <p:nvPr/>
        </p:nvSpPr>
        <p:spPr>
          <a:xfrm>
            <a:off x="33742" y="4365104"/>
            <a:ext cx="27735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50"/>
                </a:solidFill>
              </a:rPr>
              <a:t>Jak se jmenuješ</a:t>
            </a:r>
            <a:endParaRPr lang="cs-CZ" sz="3200" dirty="0">
              <a:solidFill>
                <a:srgbClr val="00B050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2807258" y="4445879"/>
            <a:ext cx="504000" cy="504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3532637" y="4405491"/>
            <a:ext cx="45586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50"/>
                </a:solidFill>
              </a:rPr>
              <a:t>Co budeš dělat odpoledne</a:t>
            </a:r>
            <a:endParaRPr lang="cs-CZ" sz="3200" dirty="0">
              <a:solidFill>
                <a:srgbClr val="00B050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8091321" y="4424157"/>
            <a:ext cx="504000" cy="504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TextovéPole 19"/>
          <p:cNvSpPr txBox="1"/>
          <p:nvPr/>
        </p:nvSpPr>
        <p:spPr>
          <a:xfrm>
            <a:off x="5796169" y="3537039"/>
            <a:ext cx="18610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50"/>
                </a:solidFill>
              </a:rPr>
              <a:t>Seď rovně</a:t>
            </a:r>
            <a:endParaRPr lang="cs-CZ" sz="3200" dirty="0">
              <a:solidFill>
                <a:srgbClr val="00B050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7745948" y="3602571"/>
            <a:ext cx="504000" cy="504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TextovéPole 21"/>
          <p:cNvSpPr txBox="1"/>
          <p:nvPr/>
        </p:nvSpPr>
        <p:spPr>
          <a:xfrm>
            <a:off x="33742" y="5285163"/>
            <a:ext cx="4648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50"/>
                </a:solidFill>
              </a:rPr>
              <a:t>Na podzim pouštíme draky</a:t>
            </a:r>
            <a:endParaRPr lang="cs-CZ" sz="3200" dirty="0">
              <a:solidFill>
                <a:srgbClr val="00B050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4708206" y="5365938"/>
            <a:ext cx="504000" cy="504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TextovéPole 23"/>
          <p:cNvSpPr txBox="1"/>
          <p:nvPr/>
        </p:nvSpPr>
        <p:spPr>
          <a:xfrm>
            <a:off x="5442466" y="5314740"/>
            <a:ext cx="18117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50"/>
                </a:solidFill>
              </a:rPr>
              <a:t>Čti nahlas</a:t>
            </a:r>
            <a:endParaRPr lang="cs-CZ" sz="3200" dirty="0">
              <a:solidFill>
                <a:srgbClr val="00B050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7343968" y="5361585"/>
            <a:ext cx="504000" cy="504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TextovéPole 25"/>
          <p:cNvSpPr txBox="1"/>
          <p:nvPr/>
        </p:nvSpPr>
        <p:spPr>
          <a:xfrm>
            <a:off x="4780183" y="1688233"/>
            <a:ext cx="2888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.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7217479" y="1704243"/>
            <a:ext cx="3754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?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7860145" y="2637370"/>
            <a:ext cx="3177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!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4320425" y="2629010"/>
            <a:ext cx="2888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.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5145290" y="3508303"/>
            <a:ext cx="2888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.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7807481" y="3562183"/>
            <a:ext cx="3177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!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2848141" y="4365104"/>
            <a:ext cx="3754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?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8155609" y="4405491"/>
            <a:ext cx="3754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?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4777071" y="5280810"/>
            <a:ext cx="2888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.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7407459" y="5314739"/>
            <a:ext cx="3177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!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3244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059832" y="188640"/>
            <a:ext cx="26698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Urči druh věty!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1520" y="854429"/>
            <a:ext cx="46075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Veverka obecná žije v lese.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729730" y="854429"/>
            <a:ext cx="29654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50"/>
                </a:solidFill>
              </a:rPr>
              <a:t>věta oznamovací</a:t>
            </a:r>
            <a:endParaRPr lang="cs-CZ" sz="3200" dirty="0">
              <a:solidFill>
                <a:srgbClr val="00B05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60967" y="1772816"/>
            <a:ext cx="27414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Víš, čím se živí?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729730" y="1790594"/>
            <a:ext cx="194098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50"/>
                </a:solidFill>
              </a:rPr>
              <a:t>věta tázací</a:t>
            </a:r>
            <a:endParaRPr lang="cs-CZ" sz="3200" dirty="0">
              <a:solidFill>
                <a:srgbClr val="00B05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52357" y="2708920"/>
            <a:ext cx="48456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Veverky mají rezavý kožíšek.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707129" y="2708919"/>
            <a:ext cx="29654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50"/>
                </a:solidFill>
              </a:rPr>
              <a:t>věta oznamovací</a:t>
            </a:r>
            <a:endParaRPr lang="cs-CZ" sz="3200" dirty="0">
              <a:solidFill>
                <a:srgbClr val="00B05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28899" y="3583515"/>
            <a:ext cx="48275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Kéž bych si ji mohl pohladit.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729730" y="3566137"/>
            <a:ext cx="18065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50"/>
                </a:solidFill>
              </a:rPr>
              <a:t>věta přací</a:t>
            </a:r>
            <a:endParaRPr lang="cs-CZ" sz="3200" dirty="0">
              <a:solidFill>
                <a:srgbClr val="00B05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28899" y="4558607"/>
            <a:ext cx="43065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Chovej se v lese potichu!</a:t>
            </a:r>
            <a:endParaRPr lang="cs-CZ" sz="3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760868" y="4564227"/>
            <a:ext cx="288835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50"/>
                </a:solidFill>
              </a:rPr>
              <a:t>věta rozkazovací</a:t>
            </a:r>
            <a:endParaRPr lang="cs-CZ" sz="3200" dirty="0">
              <a:solidFill>
                <a:srgbClr val="00B05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0952" y="5533314"/>
            <a:ext cx="53944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Ráda si pochutnává na oříšcích.</a:t>
            </a:r>
            <a:endParaRPr lang="cs-CZ" sz="32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760692" y="5533314"/>
            <a:ext cx="29654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50"/>
                </a:solidFill>
              </a:rPr>
              <a:t>věta oznamovací</a:t>
            </a:r>
            <a:endParaRPr lang="cs-CZ" sz="32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7781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  <p:bldP spid="10" grpId="0"/>
      <p:bldP spid="12" grpId="0"/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495582" y="1146572"/>
            <a:ext cx="7072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Vlak -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95536" y="2912750"/>
            <a:ext cx="704410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Ostatní obrázky byly vytvořeny v otevřené galerii Microsoft Office.</a:t>
            </a:r>
          </a:p>
          <a:p>
            <a:r>
              <a:rPr lang="cs-CZ" sz="2000" dirty="0" smtClean="0"/>
              <a:t>Text je vytvořen autorem materiálu.</a:t>
            </a:r>
            <a:endParaRPr lang="cs-CZ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47964" y="0"/>
            <a:ext cx="233185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Použité zdroje:</a:t>
            </a:r>
          </a:p>
          <a:p>
            <a:r>
              <a:rPr lang="cs-CZ" sz="2000" dirty="0" smtClean="0"/>
              <a:t>/citace 2011-9-6/</a:t>
            </a:r>
            <a:endParaRPr lang="cs-CZ" sz="2000" dirty="0"/>
          </a:p>
        </p:txBody>
      </p:sp>
      <p:sp>
        <p:nvSpPr>
          <p:cNvPr id="6" name="Obdélník 5"/>
          <p:cNvSpPr/>
          <p:nvPr/>
        </p:nvSpPr>
        <p:spPr>
          <a:xfrm>
            <a:off x="1211488" y="1146572"/>
            <a:ext cx="622815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Dopravní prostředky. PILAŘOVÁ, Hana. </a:t>
            </a:r>
            <a:r>
              <a:rPr lang="cs-CZ" i="1" dirty="0"/>
              <a:t>Http://wiki.rvp.cz/Kabinet/0.0.0.Kliparty/Doprava/Dopravn%c3%ad_prost%c5%99edky</a:t>
            </a:r>
            <a:r>
              <a:rPr lang="cs-CZ" dirty="0"/>
              <a:t> [online]. [cit. </a:t>
            </a:r>
            <a:r>
              <a:rPr lang="cs-CZ" dirty="0" smtClean="0"/>
              <a:t>2011-9-6]. </a:t>
            </a:r>
            <a:r>
              <a:rPr lang="cs-CZ" dirty="0"/>
              <a:t>Dostupné z: http://wiki.rvp.cz/Kabinet/0.0.0.Kliparty/Doprava/Dopravn%c3%ad_prost%c5%99edky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16245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725</TotalTime>
  <Words>534</Words>
  <Application>Microsoft Office PowerPoint</Application>
  <PresentationFormat>Předvádění na obrazovce (4:3)</PresentationFormat>
  <Paragraphs>162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Anotace: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08F8</dc:creator>
  <cp:lastModifiedBy>08F8</cp:lastModifiedBy>
  <cp:revision>70</cp:revision>
  <dcterms:created xsi:type="dcterms:W3CDTF">2011-10-14T20:25:57Z</dcterms:created>
  <dcterms:modified xsi:type="dcterms:W3CDTF">2012-12-19T21:49:27Z</dcterms:modified>
</cp:coreProperties>
</file>