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4" r:id="rId3"/>
    <p:sldId id="263" r:id="rId4"/>
    <p:sldId id="258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30B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</a:t>
          </a:r>
          <a:r>
            <a:rPr lang="cs-CZ" sz="2000" smtClean="0"/>
            <a:t>VY_32_INOVACE_08_Vyjmen. slova a stavba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Souvětí.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AE27637-4088-4BB5-B5A1-BFD89164BB48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48BD3A8-B4E5-4929-AE2F-30327FA08336}" type="presOf" srcId="{4C35D32F-0EAB-4CD7-82EE-45574DC2A586}" destId="{890E4F0B-2866-4A3F-A3C7-2A14B1797930}" srcOrd="1" destOrd="0" presId="urn:microsoft.com/office/officeart/2005/8/layout/target3"/>
    <dgm:cxn modelId="{91CF3642-2F25-457F-A7B9-93380076B310}" type="presOf" srcId="{757F3AB3-0718-4624-B441-E567A8F0AB56}" destId="{333A1088-737F-45CB-B68E-254E46348037}" srcOrd="0" destOrd="0" presId="urn:microsoft.com/office/officeart/2005/8/layout/target3"/>
    <dgm:cxn modelId="{E7CDF2EE-798A-401D-8B98-CF6E35113811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CA23E92-300F-4B26-8148-86765C4ADD20}" type="presOf" srcId="{D1B46980-6531-4606-95E6-44980827E919}" destId="{6140AFEC-043D-4C43-A2F9-D0F5331DF3A3}" srcOrd="0" destOrd="0" presId="urn:microsoft.com/office/officeart/2005/8/layout/target3"/>
    <dgm:cxn modelId="{A853336A-B2EC-4CF4-B996-ACA15595B64B}" type="presOf" srcId="{D1D4F407-5343-4D3F-B5B9-D407B03CAEB4}" destId="{D005CE8C-CC26-4C3E-AC11-E15060ECD759}" srcOrd="0" destOrd="0" presId="urn:microsoft.com/office/officeart/2005/8/layout/target3"/>
    <dgm:cxn modelId="{C106E010-5804-42F8-810F-58F3BCB4E077}" type="presOf" srcId="{B651F6E3-6281-48DB-9319-2AEAFDAE7572}" destId="{619D679B-A015-4ECF-8348-D1034C574F40}" srcOrd="0" destOrd="0" presId="urn:microsoft.com/office/officeart/2005/8/layout/target3"/>
    <dgm:cxn modelId="{8B5B8766-E4B2-456C-9F78-9BB2F1A17E20}" type="presOf" srcId="{D1B46980-6531-4606-95E6-44980827E919}" destId="{2BE915AB-18AA-4053-B92C-3BFC9ED204BB}" srcOrd="1" destOrd="0" presId="urn:microsoft.com/office/officeart/2005/8/layout/target3"/>
    <dgm:cxn modelId="{F92BAEDD-3C76-4B81-9EB8-19A1F386D2BE}" type="presOf" srcId="{4C35D32F-0EAB-4CD7-82EE-45574DC2A586}" destId="{8BEBB6EC-1DAA-4CAC-8A25-BC0FCBD5DBD5}" srcOrd="0" destOrd="0" presId="urn:microsoft.com/office/officeart/2005/8/layout/target3"/>
    <dgm:cxn modelId="{B2A2F7B8-9968-44A3-9E73-F3588396748D}" type="presOf" srcId="{D1D4F407-5343-4D3F-B5B9-D407B03CAEB4}" destId="{AED2198E-93D5-4001-81B4-73124B309672}" srcOrd="1" destOrd="0" presId="urn:microsoft.com/office/officeart/2005/8/layout/target3"/>
    <dgm:cxn modelId="{DAD7BE8F-0A67-4632-94FC-35320DA60281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05630D0-1BFC-469C-95E6-6823794FD1D7}" type="presParOf" srcId="{333A1088-737F-45CB-B68E-254E46348037}" destId="{F5ABB229-8D3B-4694-996A-96F23CF14429}" srcOrd="0" destOrd="0" presId="urn:microsoft.com/office/officeart/2005/8/layout/target3"/>
    <dgm:cxn modelId="{C0D27EED-A331-4917-94B6-4F8843E13204}" type="presParOf" srcId="{333A1088-737F-45CB-B68E-254E46348037}" destId="{F41139FD-01EE-4571-8B17-4FB00FC51163}" srcOrd="1" destOrd="0" presId="urn:microsoft.com/office/officeart/2005/8/layout/target3"/>
    <dgm:cxn modelId="{A90E221C-77B3-4609-AECF-CAC2B131FA1B}" type="presParOf" srcId="{333A1088-737F-45CB-B68E-254E46348037}" destId="{D005CE8C-CC26-4C3E-AC11-E15060ECD759}" srcOrd="2" destOrd="0" presId="urn:microsoft.com/office/officeart/2005/8/layout/target3"/>
    <dgm:cxn modelId="{78430B47-AA8F-4E6B-9305-CCDACD1A145A}" type="presParOf" srcId="{333A1088-737F-45CB-B68E-254E46348037}" destId="{2C702D82-9B77-49B7-9568-BB8EB47C3372}" srcOrd="3" destOrd="0" presId="urn:microsoft.com/office/officeart/2005/8/layout/target3"/>
    <dgm:cxn modelId="{98CB8C83-020A-4249-AE8D-1480FAC06A23}" type="presParOf" srcId="{333A1088-737F-45CB-B68E-254E46348037}" destId="{A52A0455-90FF-4808-ABD0-F02540D31D5A}" srcOrd="4" destOrd="0" presId="urn:microsoft.com/office/officeart/2005/8/layout/target3"/>
    <dgm:cxn modelId="{F10FD1B0-290F-408F-B88F-7111EA3059F1}" type="presParOf" srcId="{333A1088-737F-45CB-B68E-254E46348037}" destId="{6140AFEC-043D-4C43-A2F9-D0F5331DF3A3}" srcOrd="5" destOrd="0" presId="urn:microsoft.com/office/officeart/2005/8/layout/target3"/>
    <dgm:cxn modelId="{6086E2A5-560D-4EA6-BEC1-0C1C1D68CF06}" type="presParOf" srcId="{333A1088-737F-45CB-B68E-254E46348037}" destId="{9358AC05-5D7D-4327-9F80-1AD486AEA664}" srcOrd="6" destOrd="0" presId="urn:microsoft.com/office/officeart/2005/8/layout/target3"/>
    <dgm:cxn modelId="{DD9AD2DE-E476-4473-BDFD-570D13BE6BE7}" type="presParOf" srcId="{333A1088-737F-45CB-B68E-254E46348037}" destId="{313FC574-E1CD-4FB4-B054-0B805CE0447D}" srcOrd="7" destOrd="0" presId="urn:microsoft.com/office/officeart/2005/8/layout/target3"/>
    <dgm:cxn modelId="{A2E97B4A-EE5A-451A-B74C-11A582EA13DA}" type="presParOf" srcId="{333A1088-737F-45CB-B68E-254E46348037}" destId="{619D679B-A015-4ECF-8348-D1034C574F40}" srcOrd="8" destOrd="0" presId="urn:microsoft.com/office/officeart/2005/8/layout/target3"/>
    <dgm:cxn modelId="{30E6AED0-6369-47FB-BD10-864C1492544C}" type="presParOf" srcId="{333A1088-737F-45CB-B68E-254E46348037}" destId="{322283A8-4A27-4CDA-BAE3-F381106A9174}" srcOrd="9" destOrd="0" presId="urn:microsoft.com/office/officeart/2005/8/layout/target3"/>
    <dgm:cxn modelId="{89E206F9-97E0-41F8-BA4C-B4B83704BE02}" type="presParOf" srcId="{333A1088-737F-45CB-B68E-254E46348037}" destId="{FFC9F71D-1B4F-4AD9-A4A6-86ADEFC8AF5C}" srcOrd="10" destOrd="0" presId="urn:microsoft.com/office/officeart/2005/8/layout/target3"/>
    <dgm:cxn modelId="{4F48A806-E38B-4CCD-A743-0F1E6B898F45}" type="presParOf" srcId="{333A1088-737F-45CB-B68E-254E46348037}" destId="{25B08C86-7E15-44DC-BE7F-FFB55DD49D12}" srcOrd="11" destOrd="0" presId="urn:microsoft.com/office/officeart/2005/8/layout/target3"/>
    <dgm:cxn modelId="{9E0921C8-743E-44F1-9E11-0B2D1432FD7D}" type="presParOf" srcId="{333A1088-737F-45CB-B68E-254E46348037}" destId="{76644BE8-9D7C-4C09-B250-3D10AF48CBB7}" srcOrd="12" destOrd="0" presId="urn:microsoft.com/office/officeart/2005/8/layout/target3"/>
    <dgm:cxn modelId="{2B4A1FD3-3ECF-47CB-9A5E-55B1FFA11995}" type="presParOf" srcId="{333A1088-737F-45CB-B68E-254E46348037}" destId="{EE85B701-7295-41C0-BA7A-34D3756A2AE6}" srcOrd="13" destOrd="0" presId="urn:microsoft.com/office/officeart/2005/8/layout/target3"/>
    <dgm:cxn modelId="{4CFE9B91-86F7-4910-AE07-E7401C4C46C7}" type="presParOf" srcId="{333A1088-737F-45CB-B68E-254E46348037}" destId="{8BEBB6EC-1DAA-4CAC-8A25-BC0FCBD5DBD5}" srcOrd="14" destOrd="0" presId="urn:microsoft.com/office/officeart/2005/8/layout/target3"/>
    <dgm:cxn modelId="{C3980557-1D46-40AB-BBA0-4C13EEDCB2D3}" type="presParOf" srcId="{333A1088-737F-45CB-B68E-254E46348037}" destId="{AED2198E-93D5-4001-81B4-73124B309672}" srcOrd="15" destOrd="0" presId="urn:microsoft.com/office/officeart/2005/8/layout/target3"/>
    <dgm:cxn modelId="{ECB93EFF-8F53-4DC1-8E69-46BC11E0D147}" type="presParOf" srcId="{333A1088-737F-45CB-B68E-254E46348037}" destId="{2BE915AB-18AA-4053-B92C-3BFC9ED204BB}" srcOrd="16" destOrd="0" presId="urn:microsoft.com/office/officeart/2005/8/layout/target3"/>
    <dgm:cxn modelId="{0D9B4B84-266E-42DC-B65D-3F4D4C14F2E8}" type="presParOf" srcId="{333A1088-737F-45CB-B68E-254E46348037}" destId="{6BB5E863-4638-4E1D-BFDE-399D028AC4ED}" srcOrd="17" destOrd="0" presId="urn:microsoft.com/office/officeart/2005/8/layout/target3"/>
    <dgm:cxn modelId="{A36A8C0A-536D-49E6-9CCD-AD18788010C1}" type="presParOf" srcId="{333A1088-737F-45CB-B68E-254E46348037}" destId="{5A5FFA88-C948-4069-8E93-59FA12366E83}" srcOrd="18" destOrd="0" presId="urn:microsoft.com/office/officeart/2005/8/layout/target3"/>
    <dgm:cxn modelId="{0DC8FBBF-8B0D-4E85-AA74-ED5651D0CD4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</a:t>
          </a:r>
          <a:r>
            <a:rPr lang="cs-CZ" sz="2000" kern="1200" smtClean="0"/>
            <a:t>VY_32_INOVACE_08_Vyjmen. slova a stavba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Souvětí.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D4131-7969-4B87-BCEB-71C7E47A9E35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0F2AF-C6BF-4CBA-AC86-B07B28CDA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9449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D4131-7969-4B87-BCEB-71C7E47A9E35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0F2AF-C6BF-4CBA-AC86-B07B28CDA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0795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D4131-7969-4B87-BCEB-71C7E47A9E35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0F2AF-C6BF-4CBA-AC86-B07B28CDA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86380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D4131-7969-4B87-BCEB-71C7E47A9E35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0F2AF-C6BF-4CBA-AC86-B07B28CDA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9860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D4131-7969-4B87-BCEB-71C7E47A9E35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0F2AF-C6BF-4CBA-AC86-B07B28CDA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768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D4131-7969-4B87-BCEB-71C7E47A9E35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0F2AF-C6BF-4CBA-AC86-B07B28CDA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7344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D4131-7969-4B87-BCEB-71C7E47A9E35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0F2AF-C6BF-4CBA-AC86-B07B28CDA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8481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D4131-7969-4B87-BCEB-71C7E47A9E35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0F2AF-C6BF-4CBA-AC86-B07B28CDA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485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D4131-7969-4B87-BCEB-71C7E47A9E35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0F2AF-C6BF-4CBA-AC86-B07B28CDA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0009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D4131-7969-4B87-BCEB-71C7E47A9E35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0F2AF-C6BF-4CBA-AC86-B07B28CDA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1173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BD4131-7969-4B87-BCEB-71C7E47A9E35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0F2AF-C6BF-4CBA-AC86-B07B28CDA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3852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BD4131-7969-4B87-BCEB-71C7E47A9E35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0F2AF-C6BF-4CBA-AC86-B07B28CDA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701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hyperlink" Target="http://wiki.rvp.cz/@api/deki/files/9489/=lokomotiva1.gif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gif"/><Relationship Id="rId4" Type="http://schemas.openxmlformats.org/officeDocument/2006/relationships/hyperlink" Target="http://wiki.rvp.cz/@api/deki/files/9495/=vagon1.gif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227301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028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340768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slouží ke společnému procvičování učiva o souvětí a spojovacích výrazech.  Úkolem žáků je hledat slovesa ve větách a podle počtu sloves určit počet vět v souvětí, spojovat VJ do souvětí a doplnit vhodný spojovací výraz. </a:t>
            </a:r>
          </a:p>
          <a:p>
            <a:r>
              <a:rPr lang="cs-CZ" dirty="0" smtClean="0"/>
              <a:t>Žáci mají okamžitou zpětnou vazbu při práci 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262960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lokomotiva1.gif">
            <a:hlinkClick r:id="rId2" tooltip="/@api/deki/files/9489/=lokomotiva1.gif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60" y="1052848"/>
            <a:ext cx="2953853" cy="2160000"/>
          </a:xfrm>
          <a:prstGeom prst="rect">
            <a:avLst/>
          </a:prstGeom>
          <a:pattFill prst="pct5">
            <a:fgClr>
              <a:srgbClr val="FFFF00"/>
            </a:fgClr>
            <a:bgClr>
              <a:srgbClr val="92D050"/>
            </a:bgClr>
          </a:pattFill>
          <a:extLst/>
        </p:spPr>
      </p:pic>
      <p:pic>
        <p:nvPicPr>
          <p:cNvPr id="10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2003" y="2060848"/>
            <a:ext cx="3071997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4116" y="2060848"/>
            <a:ext cx="3071997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260" y="2132848"/>
            <a:ext cx="22768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Jedou vláčky </a:t>
            </a:r>
            <a:r>
              <a:rPr lang="cs-CZ" dirty="0" err="1" smtClean="0">
                <a:solidFill>
                  <a:srgbClr val="C00000"/>
                </a:solidFill>
              </a:rPr>
              <a:t>kolejáčky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po kolejích za sebou.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95518" y="2060848"/>
            <a:ext cx="2429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Každý veze na vagonech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naloženou větu svou.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51984" y="2096864"/>
            <a:ext cx="25120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Když je spojí dohromady,</a:t>
            </a:r>
          </a:p>
          <a:p>
            <a:r>
              <a:rPr lang="cs-CZ" dirty="0" smtClean="0"/>
              <a:t>ze dvou vlaků jeden je.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712988" y="3890665"/>
            <a:ext cx="3594254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SOUVĚTÍ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817983" y="5085184"/>
            <a:ext cx="33842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 jmenuje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242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77270" y="8930"/>
            <a:ext cx="722582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Najdi sloveso a urči o jaký větný celek se jedná!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58706" y="1069527"/>
            <a:ext cx="15498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bouřka.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2607" y="1844824"/>
            <a:ext cx="12390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Mraky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5562" y="2585250"/>
            <a:ext cx="19269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 obloze 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7230" y="3266329"/>
            <a:ext cx="15872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 trávě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7230" y="4438885"/>
            <a:ext cx="19544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Ptáci opět 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7230" y="1087828"/>
            <a:ext cx="21157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Přehnala se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51664" y="1844823"/>
            <a:ext cx="14065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zmizely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8203" y="1844822"/>
            <a:ext cx="15392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 slunce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97407" y="1844824"/>
            <a:ext cx="9559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svítí.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57720" y="2585249"/>
            <a:ext cx="19459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se objevila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383229" y="2585248"/>
            <a:ext cx="11352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duha.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84867" y="3266328"/>
            <a:ext cx="7352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leží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930458" y="3266329"/>
            <a:ext cx="24449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kapky deště a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37230" y="3854110"/>
            <a:ext cx="22216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 chodníku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20422" y="3841136"/>
            <a:ext cx="8755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jsou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37590" y="3841135"/>
            <a:ext cx="13322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kaluže.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68980" y="4425910"/>
            <a:ext cx="1227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zpívají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737590" y="4438885"/>
            <a:ext cx="3818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037599" y="4425530"/>
            <a:ext cx="13051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hledají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342763" y="4425529"/>
            <a:ext cx="15865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potravu.</a:t>
            </a:r>
            <a:endParaRPr lang="cs-CZ" sz="3200" dirty="0"/>
          </a:p>
        </p:txBody>
      </p:sp>
      <p:pic>
        <p:nvPicPr>
          <p:cNvPr id="26" name="Picture 2" descr="C:\Users\08F8\AppData\Local\Microsoft\Windows\Temporary Internet Files\Content.IE5\3Z8L2FP6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2135" y="5039095"/>
            <a:ext cx="1836000" cy="18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8025" y="5057070"/>
            <a:ext cx="1908000" cy="190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715797" y="1149382"/>
            <a:ext cx="22649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věta jednoduchá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303008" y="1906378"/>
            <a:ext cx="10904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souvětí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303007" y="3684832"/>
            <a:ext cx="10904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souvětí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715797" y="2683145"/>
            <a:ext cx="22649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věta jednoduchá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307452" y="4500439"/>
            <a:ext cx="10904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souvětí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375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4" grpId="0"/>
      <p:bldP spid="15" grpId="0"/>
      <p:bldP spid="17" grpId="0"/>
      <p:bldP spid="20" grpId="0"/>
      <p:bldP spid="22" grpId="0"/>
      <p:bldP spid="24" grpId="0"/>
      <p:bldP spid="2" grpId="0"/>
      <p:bldP spid="3" grpId="0"/>
      <p:bldP spid="27" grpId="0"/>
      <p:bldP spid="28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50395" y="116632"/>
            <a:ext cx="659808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Urči, kolik vět je spojeno do souvětí!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556792"/>
            <a:ext cx="25539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Mraky zmizely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06909" y="1556791"/>
            <a:ext cx="24034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 slunce svítí.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5626287" y="1556792"/>
            <a:ext cx="684000" cy="684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961086" y="2681673"/>
            <a:ext cx="684000" cy="684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64815" y="3883442"/>
            <a:ext cx="684000" cy="684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771759" y="160640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0760" y="2740886"/>
            <a:ext cx="2516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Teta ráda čte, 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88413" y="2743939"/>
            <a:ext cx="23252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luští křížovky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13665" y="2743939"/>
            <a:ext cx="26261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 jezdí na kole.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93734" y="271934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56473" y="3933056"/>
            <a:ext cx="31904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 stole leží kniha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21545" y="3933055"/>
            <a:ext cx="21533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 hoří svíce.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97463" y="391009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6021" y="4653136"/>
            <a:ext cx="1495425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8092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5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81790" y="116632"/>
            <a:ext cx="878997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vhodnou spojku a urči počet vět v souvětí!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978573"/>
            <a:ext cx="251601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 pohádky</a:t>
            </a:r>
          </a:p>
          <a:p>
            <a:r>
              <a:rPr lang="cs-CZ" sz="2800" dirty="0" smtClean="0"/>
              <a:t>Ve vsi žila vdova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75000" y="1403075"/>
            <a:ext cx="3561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49424" y="1396558"/>
            <a:ext cx="22786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ta měla dceru.</a:t>
            </a:r>
            <a:endParaRPr lang="cs-CZ" sz="2800" dirty="0"/>
          </a:p>
        </p:txBody>
      </p:sp>
      <p:sp>
        <p:nvSpPr>
          <p:cNvPr id="8" name="Ovál 7"/>
          <p:cNvSpPr/>
          <p:nvPr/>
        </p:nvSpPr>
        <p:spPr>
          <a:xfrm>
            <a:off x="5558494" y="1244168"/>
            <a:ext cx="828000" cy="82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8125284" y="3492634"/>
            <a:ext cx="828000" cy="82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403188" y="4913630"/>
            <a:ext cx="828000" cy="82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894988" y="2041396"/>
            <a:ext cx="828000" cy="828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42453" y="2159278"/>
            <a:ext cx="41912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Dcera šla do lesa na jahody,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05708" y="2184011"/>
            <a:ext cx="26663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měly co k obědu.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99090" y="2184011"/>
            <a:ext cx="705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aby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57486" y="138745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125284" y="2184011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4699" y="2918751"/>
            <a:ext cx="108809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 lese se rozdělila s žebračkou o chleba. Stařenka                                            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84816" y="4320634"/>
            <a:ext cx="3561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95796" y="3645024"/>
            <a:ext cx="9294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který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99097" y="3645024"/>
            <a:ext cx="15261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vařil kaši.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34807" y="4320634"/>
            <a:ext cx="37203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Hrníček uvařil tolik kaše,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52479" y="4320634"/>
            <a:ext cx="4955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že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388742" y="4320634"/>
            <a:ext cx="2281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se obě najedly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44553" y="3645024"/>
            <a:ext cx="18504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poděkovala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081903" y="3645024"/>
            <a:ext cx="3561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438091" y="3645024"/>
            <a:ext cx="35243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darovala dívce hrníček,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355580" y="364502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936689" y="4325178"/>
            <a:ext cx="13722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už nikdy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14165" y="5066020"/>
            <a:ext cx="20185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nehladověly.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633484" y="506602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021048" y="5949280"/>
            <a:ext cx="33429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a, aby, který, že</a:t>
            </a:r>
            <a:endParaRPr lang="cs-CZ" sz="4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1223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5" grpId="0"/>
      <p:bldP spid="16" grpId="0"/>
      <p:bldP spid="17" grpId="0"/>
      <p:bldP spid="19" grpId="0"/>
      <p:bldP spid="20" grpId="0"/>
      <p:bldP spid="23" grpId="0"/>
      <p:bldP spid="26" grpId="0"/>
      <p:bldP spid="28" grpId="0"/>
      <p:bldP spid="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59632" y="2909"/>
            <a:ext cx="690560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věty jednoduché do souvětí!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1124744"/>
            <a:ext cx="67007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Jana šla nakupovat.            Petra utírá nádobí.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25377" y="801578"/>
            <a:ext cx="4523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A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32059" y="1668731"/>
            <a:ext cx="596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Jana šla nakupovat a Petra utírá nádobí.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37280" y="2717692"/>
            <a:ext cx="54405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Jirka si koupil housku.         Měl hlad.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7544" y="2280648"/>
            <a:ext cx="15284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PROTOŽE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40728" y="3240912"/>
            <a:ext cx="60371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Jirka si koupil housku, protože měl hlad. 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64984" y="4111713"/>
            <a:ext cx="56886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Lukáš chtěl jít ven.            Začalo pršet.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164984" y="4678200"/>
            <a:ext cx="52691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Lukáš chtěl jít ven, ale začalo pršet.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09288" y="3843155"/>
            <a:ext cx="7184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ALE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164984" y="5445224"/>
            <a:ext cx="71911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Budeme si hrát.                Půjdeme na procházku.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40728" y="5968444"/>
            <a:ext cx="67936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Budeme si hrát, nebo půjdeme na procházku.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658563" y="5301208"/>
            <a:ext cx="10246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NEBO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2339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1" grpId="0"/>
      <p:bldP spid="13" grpId="0"/>
      <p:bldP spid="15" grpId="0"/>
      <p:bldP spid="16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75856" y="188639"/>
            <a:ext cx="267233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Doplň souvětí!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223174"/>
            <a:ext cx="18407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Včela letěla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5212" y="1988840"/>
            <a:ext cx="18836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Kája se těší,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0454" y="2780928"/>
            <a:ext cx="2604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Jana brzy vstává,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52120" y="1988840"/>
            <a:ext cx="23689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vesele bzučela.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1223174"/>
            <a:ext cx="19731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jde do školy.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28869" y="1223174"/>
            <a:ext cx="3561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a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50553" y="1988840"/>
            <a:ext cx="497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až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35505" y="2780928"/>
            <a:ext cx="12942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protože</a:t>
            </a:r>
            <a:endParaRPr lang="cs-CZ" sz="2800" dirty="0">
              <a:solidFill>
                <a:srgbClr val="7030A0"/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2757948" y="1628800"/>
            <a:ext cx="2894172" cy="62165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10454" y="3501008"/>
            <a:ext cx="31922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Vosy nevyrábějí med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52120" y="2781437"/>
            <a:ext cx="21464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nežijí v úlech.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02675" y="3501008"/>
            <a:ext cx="6270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ani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9557" y="4293096"/>
            <a:ext cx="20633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Budu se učit,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406963" y="4285838"/>
            <a:ext cx="10424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abych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652120" y="3502787"/>
            <a:ext cx="27270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pojede k babičce.</a:t>
            </a:r>
            <a:endParaRPr lang="cs-CZ" sz="2800" dirty="0"/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2915334" y="2250450"/>
            <a:ext cx="2736786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4129770" y="1628800"/>
            <a:ext cx="1522350" cy="1377734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V="1">
            <a:off x="4205034" y="3140968"/>
            <a:ext cx="1303070" cy="623429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323528" y="5013176"/>
            <a:ext cx="34011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Chtěli jsme jít do kina,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627213" y="4291861"/>
            <a:ext cx="32539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nesehnali jsme lístky.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606519" y="5013176"/>
            <a:ext cx="6158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ale</a:t>
            </a:r>
            <a:endParaRPr lang="cs-CZ" sz="2800" dirty="0">
              <a:solidFill>
                <a:srgbClr val="7030A0"/>
              </a:solidFill>
            </a:endParaRPr>
          </a:p>
        </p:txBody>
      </p:sp>
      <p:cxnSp>
        <p:nvCxnSpPr>
          <p:cNvPr id="37" name="Přímá spojnice se šipkou 36"/>
          <p:cNvCxnSpPr>
            <a:stCxn id="35" idx="3"/>
            <a:endCxn id="34" idx="1"/>
          </p:cNvCxnSpPr>
          <p:nvPr/>
        </p:nvCxnSpPr>
        <p:spPr>
          <a:xfrm flipV="1">
            <a:off x="4222393" y="4553471"/>
            <a:ext cx="1404820" cy="721315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5652120" y="5805264"/>
            <a:ext cx="2467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dostal jedničku.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49557" y="5805264"/>
            <a:ext cx="27864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 stole leží mísa,</a:t>
            </a:r>
            <a:endParaRPr lang="cs-CZ" sz="2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037356" y="5805264"/>
            <a:ext cx="11383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kterou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654018" y="5037536"/>
            <a:ext cx="24680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koupil dědeček.</a:t>
            </a:r>
            <a:endParaRPr lang="cs-CZ" sz="2800" dirty="0"/>
          </a:p>
        </p:txBody>
      </p:sp>
      <p:cxnSp>
        <p:nvCxnSpPr>
          <p:cNvPr id="43" name="Přímá spojnice se šipkou 42"/>
          <p:cNvCxnSpPr/>
          <p:nvPr/>
        </p:nvCxnSpPr>
        <p:spPr>
          <a:xfrm>
            <a:off x="3606519" y="4554706"/>
            <a:ext cx="2020694" cy="1394574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>
            <a:endCxn id="41" idx="1"/>
          </p:cNvCxnSpPr>
          <p:nvPr/>
        </p:nvCxnSpPr>
        <p:spPr>
          <a:xfrm flipV="1">
            <a:off x="4283727" y="5299146"/>
            <a:ext cx="1370291" cy="767728"/>
          </a:xfrm>
          <a:prstGeom prst="straightConnector1">
            <a:avLst/>
          </a:prstGeom>
          <a:ln>
            <a:solidFill>
              <a:srgbClr val="D630B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8564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8394" y="188640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/citace 2011- 11-1 /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7896" y="1289678"/>
            <a:ext cx="6928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Vlak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7896" y="2899984"/>
            <a:ext cx="70441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Ostatní 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353659" y="1310263"/>
            <a:ext cx="622815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Dopravní prostředky. PILAŘOVÁ, Hana. </a:t>
            </a:r>
            <a:r>
              <a:rPr lang="cs-CZ" i="1" dirty="0"/>
              <a:t>Http://wiki.rvp.cz/Kabinet/0.0.0.Kliparty/Doprava/Dopravn%c3%ad_prost%c5%99edky</a:t>
            </a:r>
            <a:r>
              <a:rPr lang="cs-CZ" dirty="0"/>
              <a:t> [online]. [cit. </a:t>
            </a:r>
            <a:r>
              <a:rPr lang="cs-CZ" dirty="0" smtClean="0"/>
              <a:t>2011-11-1]. </a:t>
            </a:r>
            <a:r>
              <a:rPr lang="cs-CZ" dirty="0"/>
              <a:t>Dostupné z: http://wiki.rvp.cz/Kabinet/0.0.0.Kliparty/Doprava/Dopravn%c3%ad_prost%c5%99edky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0296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</TotalTime>
  <Words>472</Words>
  <Application>Microsoft Office PowerPoint</Application>
  <PresentationFormat>Předvádění na obrazovce (4:3)</PresentationFormat>
  <Paragraphs>119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08F8</cp:lastModifiedBy>
  <cp:revision>35</cp:revision>
  <dcterms:created xsi:type="dcterms:W3CDTF">2011-10-29T19:59:43Z</dcterms:created>
  <dcterms:modified xsi:type="dcterms:W3CDTF">2012-12-19T12:42:45Z</dcterms:modified>
</cp:coreProperties>
</file>