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5" r:id="rId3"/>
    <p:sldId id="266" r:id="rId4"/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VY_32_INOVACE_11_Vyjmen. slova a stavba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- B - test.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A400786-6416-44F6-9029-9B9509A1130F}" type="presOf" srcId="{757F3AB3-0718-4624-B441-E567A8F0AB56}" destId="{333A1088-737F-45CB-B68E-254E46348037}" srcOrd="0" destOrd="0" presId="urn:microsoft.com/office/officeart/2005/8/layout/target3"/>
    <dgm:cxn modelId="{F0231EC9-3B46-462B-8CDF-E60E41B355A9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824069E-53F1-4627-838E-E67BE2DCED3A}" type="presOf" srcId="{B651F6E3-6281-48DB-9319-2AEAFDAE7572}" destId="{6BB5E863-4638-4E1D-BFDE-399D028AC4ED}" srcOrd="1" destOrd="0" presId="urn:microsoft.com/office/officeart/2005/8/layout/target3"/>
    <dgm:cxn modelId="{3DC483E0-9CFC-4F66-87A7-431E5D89028B}" type="presOf" srcId="{D1D4F407-5343-4D3F-B5B9-D407B03CAEB4}" destId="{AED2198E-93D5-4001-81B4-73124B309672}" srcOrd="1" destOrd="0" presId="urn:microsoft.com/office/officeart/2005/8/layout/target3"/>
    <dgm:cxn modelId="{C4ADC87E-BAAF-470A-93D2-97691D4AD723}" type="presOf" srcId="{4C35D32F-0EAB-4CD7-82EE-45574DC2A586}" destId="{890E4F0B-2866-4A3F-A3C7-2A14B1797930}" srcOrd="1" destOrd="0" presId="urn:microsoft.com/office/officeart/2005/8/layout/target3"/>
    <dgm:cxn modelId="{0B1F5D48-4FFA-4991-A249-A94A0EF33D2A}" type="presOf" srcId="{D1B46980-6531-4606-95E6-44980827E919}" destId="{2BE915AB-18AA-4053-B92C-3BFC9ED204BB}" srcOrd="1" destOrd="0" presId="urn:microsoft.com/office/officeart/2005/8/layout/target3"/>
    <dgm:cxn modelId="{66667654-8D72-4F6D-9D9F-19DD11B8DC58}" type="presOf" srcId="{D1B46980-6531-4606-95E6-44980827E919}" destId="{6140AFEC-043D-4C43-A2F9-D0F5331DF3A3}" srcOrd="0" destOrd="0" presId="urn:microsoft.com/office/officeart/2005/8/layout/target3"/>
    <dgm:cxn modelId="{2218C8EF-77EC-459A-AF42-8866008941DB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92C39F7-B1D3-445A-A158-DE59B9D5AC60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C5792FC-5B29-4853-92DF-B902F91E6DBB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A902DBF-229B-4560-A277-2FB7E4A5ACD1}" type="presOf" srcId="{4C35D32F-0EAB-4CD7-82EE-45574DC2A586}" destId="{8BEBB6EC-1DAA-4CAC-8A25-BC0FCBD5DBD5}" srcOrd="0" destOrd="0" presId="urn:microsoft.com/office/officeart/2005/8/layout/target3"/>
    <dgm:cxn modelId="{D3C8B7A1-1CB2-492E-B2C3-43F12A457FCD}" type="presParOf" srcId="{333A1088-737F-45CB-B68E-254E46348037}" destId="{F5ABB229-8D3B-4694-996A-96F23CF14429}" srcOrd="0" destOrd="0" presId="urn:microsoft.com/office/officeart/2005/8/layout/target3"/>
    <dgm:cxn modelId="{7388E987-6C53-4DE6-A3B3-AB1173F7A36B}" type="presParOf" srcId="{333A1088-737F-45CB-B68E-254E46348037}" destId="{F41139FD-01EE-4571-8B17-4FB00FC51163}" srcOrd="1" destOrd="0" presId="urn:microsoft.com/office/officeart/2005/8/layout/target3"/>
    <dgm:cxn modelId="{0B0D67EB-9F42-4D4E-A8DF-11E25F9A15EE}" type="presParOf" srcId="{333A1088-737F-45CB-B68E-254E46348037}" destId="{D005CE8C-CC26-4C3E-AC11-E15060ECD759}" srcOrd="2" destOrd="0" presId="urn:microsoft.com/office/officeart/2005/8/layout/target3"/>
    <dgm:cxn modelId="{57BD0C5B-C8DC-4977-A434-2CCF6B2F70FB}" type="presParOf" srcId="{333A1088-737F-45CB-B68E-254E46348037}" destId="{2C702D82-9B77-49B7-9568-BB8EB47C3372}" srcOrd="3" destOrd="0" presId="urn:microsoft.com/office/officeart/2005/8/layout/target3"/>
    <dgm:cxn modelId="{D8350D1B-4ED2-4835-BFAF-D7E0E4205875}" type="presParOf" srcId="{333A1088-737F-45CB-B68E-254E46348037}" destId="{A52A0455-90FF-4808-ABD0-F02540D31D5A}" srcOrd="4" destOrd="0" presId="urn:microsoft.com/office/officeart/2005/8/layout/target3"/>
    <dgm:cxn modelId="{D26195F5-8040-42DF-8811-B1DAC27BE58D}" type="presParOf" srcId="{333A1088-737F-45CB-B68E-254E46348037}" destId="{6140AFEC-043D-4C43-A2F9-D0F5331DF3A3}" srcOrd="5" destOrd="0" presId="urn:microsoft.com/office/officeart/2005/8/layout/target3"/>
    <dgm:cxn modelId="{6B8B4DED-8364-44A7-A4C2-F45C550B3EA9}" type="presParOf" srcId="{333A1088-737F-45CB-B68E-254E46348037}" destId="{9358AC05-5D7D-4327-9F80-1AD486AEA664}" srcOrd="6" destOrd="0" presId="urn:microsoft.com/office/officeart/2005/8/layout/target3"/>
    <dgm:cxn modelId="{DA52DA33-4383-42D9-8462-E3DD53DC78B4}" type="presParOf" srcId="{333A1088-737F-45CB-B68E-254E46348037}" destId="{313FC574-E1CD-4FB4-B054-0B805CE0447D}" srcOrd="7" destOrd="0" presId="urn:microsoft.com/office/officeart/2005/8/layout/target3"/>
    <dgm:cxn modelId="{4C63AEB8-E3ED-42F3-9A42-76FF06B55B45}" type="presParOf" srcId="{333A1088-737F-45CB-B68E-254E46348037}" destId="{619D679B-A015-4ECF-8348-D1034C574F40}" srcOrd="8" destOrd="0" presId="urn:microsoft.com/office/officeart/2005/8/layout/target3"/>
    <dgm:cxn modelId="{EE06D9DB-30A4-43DD-98A9-6E0AC25F7CB9}" type="presParOf" srcId="{333A1088-737F-45CB-B68E-254E46348037}" destId="{322283A8-4A27-4CDA-BAE3-F381106A9174}" srcOrd="9" destOrd="0" presId="urn:microsoft.com/office/officeart/2005/8/layout/target3"/>
    <dgm:cxn modelId="{9149DAC5-757D-44CA-BD6E-395644ED0A49}" type="presParOf" srcId="{333A1088-737F-45CB-B68E-254E46348037}" destId="{FFC9F71D-1B4F-4AD9-A4A6-86ADEFC8AF5C}" srcOrd="10" destOrd="0" presId="urn:microsoft.com/office/officeart/2005/8/layout/target3"/>
    <dgm:cxn modelId="{1A0403E9-A48D-427B-BE6F-E754EEB12040}" type="presParOf" srcId="{333A1088-737F-45CB-B68E-254E46348037}" destId="{25B08C86-7E15-44DC-BE7F-FFB55DD49D12}" srcOrd="11" destOrd="0" presId="urn:microsoft.com/office/officeart/2005/8/layout/target3"/>
    <dgm:cxn modelId="{B212ECAA-6958-49A9-B1F2-E9F3A13A46E0}" type="presParOf" srcId="{333A1088-737F-45CB-B68E-254E46348037}" destId="{76644BE8-9D7C-4C09-B250-3D10AF48CBB7}" srcOrd="12" destOrd="0" presId="urn:microsoft.com/office/officeart/2005/8/layout/target3"/>
    <dgm:cxn modelId="{783CD89D-0353-44CF-905F-836017B11D6F}" type="presParOf" srcId="{333A1088-737F-45CB-B68E-254E46348037}" destId="{EE85B701-7295-41C0-BA7A-34D3756A2AE6}" srcOrd="13" destOrd="0" presId="urn:microsoft.com/office/officeart/2005/8/layout/target3"/>
    <dgm:cxn modelId="{676279D5-74E2-4F72-A292-8BAE96B8272A}" type="presParOf" srcId="{333A1088-737F-45CB-B68E-254E46348037}" destId="{8BEBB6EC-1DAA-4CAC-8A25-BC0FCBD5DBD5}" srcOrd="14" destOrd="0" presId="urn:microsoft.com/office/officeart/2005/8/layout/target3"/>
    <dgm:cxn modelId="{761DC2E4-2636-4FC1-94E7-941013330529}" type="presParOf" srcId="{333A1088-737F-45CB-B68E-254E46348037}" destId="{AED2198E-93D5-4001-81B4-73124B309672}" srcOrd="15" destOrd="0" presId="urn:microsoft.com/office/officeart/2005/8/layout/target3"/>
    <dgm:cxn modelId="{D9767EDA-FF08-4D56-A225-B95FF52657EB}" type="presParOf" srcId="{333A1088-737F-45CB-B68E-254E46348037}" destId="{2BE915AB-18AA-4053-B92C-3BFC9ED204BB}" srcOrd="16" destOrd="0" presId="urn:microsoft.com/office/officeart/2005/8/layout/target3"/>
    <dgm:cxn modelId="{3A5DBE99-51C9-424E-AC8E-EDFCDBC8203E}" type="presParOf" srcId="{333A1088-737F-45CB-B68E-254E46348037}" destId="{6BB5E863-4638-4E1D-BFDE-399D028AC4ED}" srcOrd="17" destOrd="0" presId="urn:microsoft.com/office/officeart/2005/8/layout/target3"/>
    <dgm:cxn modelId="{3A0C12DE-6CD2-4EBB-9056-536F216AB7ED}" type="presParOf" srcId="{333A1088-737F-45CB-B68E-254E46348037}" destId="{5A5FFA88-C948-4069-8E93-59FA12366E83}" srcOrd="18" destOrd="0" presId="urn:microsoft.com/office/officeart/2005/8/layout/target3"/>
    <dgm:cxn modelId="{2A05DDBB-270F-4878-9D0F-CE31F5F2B76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VY_32_INOVACE_11_Vyjmen. slova a stavba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- B - test.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8D6A6-DF6D-4746-8653-9C5826E5DD29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C6EB-92B5-4CB8-B8BF-8F795D77F5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1464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8D6A6-DF6D-4746-8653-9C5826E5DD29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C6EB-92B5-4CB8-B8BF-8F795D77F5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1154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8D6A6-DF6D-4746-8653-9C5826E5DD29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C6EB-92B5-4CB8-B8BF-8F795D77F5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6167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8D6A6-DF6D-4746-8653-9C5826E5DD29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C6EB-92B5-4CB8-B8BF-8F795D77F5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6279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8D6A6-DF6D-4746-8653-9C5826E5DD29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C6EB-92B5-4CB8-B8BF-8F795D77F5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52523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8D6A6-DF6D-4746-8653-9C5826E5DD29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C6EB-92B5-4CB8-B8BF-8F795D77F5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5060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8D6A6-DF6D-4746-8653-9C5826E5DD29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C6EB-92B5-4CB8-B8BF-8F795D77F5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1250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8D6A6-DF6D-4746-8653-9C5826E5DD29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C6EB-92B5-4CB8-B8BF-8F795D77F5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4570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8D6A6-DF6D-4746-8653-9C5826E5DD29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C6EB-92B5-4CB8-B8BF-8F795D77F5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03067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8D6A6-DF6D-4746-8653-9C5826E5DD29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C6EB-92B5-4CB8-B8BF-8F795D77F5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4669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38D6A6-DF6D-4746-8653-9C5826E5DD29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5DC6EB-92B5-4CB8-B8BF-8F795D77F5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07701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8D6A6-DF6D-4746-8653-9C5826E5DD29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5DC6EB-92B5-4CB8-B8BF-8F795D77F5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06323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1314992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30937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Prezentace je určena k opakování a upevnění učiva o vyjmenovaných slovech po B. Žáci pracují samostatně  s barevnými kartičkami samohlásek i, y. Úkolem žáků je doplnit správné i, y  do slov, vět. </a:t>
            </a:r>
          </a:p>
          <a:p>
            <a:r>
              <a:rPr lang="cs-CZ" dirty="0" smtClean="0"/>
              <a:t>Žáci mají okamžitou zpětnou vazbu při práci </a:t>
            </a:r>
            <a:r>
              <a:rPr lang="cs-CZ" dirty="0" smtClean="0"/>
              <a:t>          s </a:t>
            </a:r>
            <a:r>
              <a:rPr lang="cs-CZ" dirty="0" smtClean="0"/>
              <a:t>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49136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1484784"/>
            <a:ext cx="7515584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b="1" dirty="0" smtClean="0"/>
              <a:t>Na lavici máš kartičky </a:t>
            </a:r>
          </a:p>
          <a:p>
            <a:r>
              <a:rPr lang="cs-CZ" sz="4000" b="1" dirty="0" smtClean="0"/>
              <a:t> samohlásek   </a:t>
            </a:r>
            <a:r>
              <a:rPr lang="cs-CZ" sz="5400" b="1" dirty="0" smtClean="0">
                <a:solidFill>
                  <a:srgbClr val="0070C0"/>
                </a:solidFill>
              </a:rPr>
              <a:t>i</a:t>
            </a:r>
            <a:r>
              <a:rPr lang="cs-CZ" sz="4000" b="1" dirty="0" smtClean="0"/>
              <a:t>, 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/>
              <a:t> </a:t>
            </a:r>
            <a:r>
              <a:rPr lang="cs-CZ" sz="3600" b="1" dirty="0" smtClean="0"/>
              <a:t>.</a:t>
            </a:r>
          </a:p>
          <a:p>
            <a:r>
              <a:rPr lang="cs-CZ" sz="4000" b="1" dirty="0" smtClean="0"/>
              <a:t> Uspořádej je podle </a:t>
            </a:r>
            <a:r>
              <a:rPr lang="cs-CZ" sz="4000" b="1" dirty="0" smtClean="0"/>
              <a:t>pořadí, </a:t>
            </a:r>
            <a:r>
              <a:rPr lang="cs-CZ" sz="4000" b="1" dirty="0" smtClean="0"/>
              <a:t>jak</a:t>
            </a:r>
          </a:p>
          <a:p>
            <a:r>
              <a:rPr lang="cs-CZ" sz="4000" b="1" dirty="0" smtClean="0"/>
              <a:t>slova nebo věty po sobě následují!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08255034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19672" y="514707"/>
            <a:ext cx="6178807" cy="606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Včera </a:t>
            </a:r>
            <a:r>
              <a:rPr lang="cs-CZ" sz="3600" b="1" dirty="0" err="1" smtClean="0"/>
              <a:t>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l</a:t>
            </a:r>
            <a:r>
              <a:rPr lang="cs-CZ" sz="3600" b="1" dirty="0" smtClean="0"/>
              <a:t> slunečný den.</a:t>
            </a:r>
          </a:p>
          <a:p>
            <a:endParaRPr lang="cs-CZ" sz="2800" b="1" dirty="0"/>
          </a:p>
          <a:p>
            <a:r>
              <a:rPr lang="cs-CZ" sz="3600" b="1" dirty="0" smtClean="0"/>
              <a:t>Hodiny na věži </a:t>
            </a:r>
            <a:r>
              <a:rPr lang="cs-CZ" sz="3600" b="1" dirty="0" err="1" smtClean="0"/>
              <a:t>odb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ly</a:t>
            </a:r>
            <a:r>
              <a:rPr lang="cs-CZ" sz="3600" b="1" dirty="0" smtClean="0"/>
              <a:t> poledne.</a:t>
            </a:r>
          </a:p>
          <a:p>
            <a:endParaRPr lang="cs-CZ" sz="3600" b="1" dirty="0"/>
          </a:p>
          <a:p>
            <a:r>
              <a:rPr lang="cs-CZ" sz="3600" b="1" dirty="0" smtClean="0"/>
              <a:t>Myslivec  </a:t>
            </a:r>
            <a:r>
              <a:rPr lang="cs-CZ" sz="3600" b="1" dirty="0" err="1" smtClean="0"/>
              <a:t>nab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l</a:t>
            </a:r>
            <a:r>
              <a:rPr lang="cs-CZ" sz="3600" b="1" dirty="0" smtClean="0"/>
              <a:t> pušku.</a:t>
            </a:r>
          </a:p>
          <a:p>
            <a:endParaRPr lang="cs-CZ" sz="3600" b="1" dirty="0"/>
          </a:p>
          <a:p>
            <a:r>
              <a:rPr lang="cs-CZ" sz="3600" b="1" dirty="0" smtClean="0"/>
              <a:t>Víla je pohádková  </a:t>
            </a:r>
            <a:r>
              <a:rPr lang="cs-CZ" sz="3600" b="1" dirty="0" err="1" smtClean="0"/>
              <a:t>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tost</a:t>
            </a:r>
            <a:r>
              <a:rPr lang="cs-CZ" sz="3600" b="1" dirty="0" smtClean="0"/>
              <a:t>.</a:t>
            </a:r>
          </a:p>
          <a:p>
            <a:endParaRPr lang="cs-CZ" sz="3600" b="1" dirty="0"/>
          </a:p>
          <a:p>
            <a:r>
              <a:rPr lang="cs-CZ" sz="3600" b="1" dirty="0" smtClean="0"/>
              <a:t>Klec  je </a:t>
            </a:r>
            <a:r>
              <a:rPr lang="cs-CZ" sz="3600" b="1" dirty="0" err="1" smtClean="0"/>
              <a:t>ob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dlí</a:t>
            </a:r>
            <a:r>
              <a:rPr lang="cs-CZ" sz="3600" b="1" dirty="0" smtClean="0"/>
              <a:t>  kanárka.</a:t>
            </a:r>
          </a:p>
          <a:p>
            <a:endParaRPr lang="cs-CZ" sz="3600" b="1" dirty="0"/>
          </a:p>
          <a:p>
            <a:r>
              <a:rPr lang="cs-CZ" sz="3600" b="1" dirty="0" smtClean="0"/>
              <a:t>Žák četbou  </a:t>
            </a:r>
            <a:r>
              <a:rPr lang="cs-CZ" sz="3600" b="1" dirty="0" err="1" smtClean="0"/>
              <a:t>nab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l</a:t>
            </a:r>
            <a:r>
              <a:rPr lang="cs-CZ" sz="3600" b="1" dirty="0" smtClean="0"/>
              <a:t> vědomostí.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14652"/>
            <a:ext cx="10268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0070C0"/>
                </a:solidFill>
              </a:rPr>
              <a:t>Úkol č.1</a:t>
            </a:r>
            <a:endParaRPr lang="cs-CZ" sz="2000" b="1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29038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32656"/>
            <a:ext cx="1561780" cy="1456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72200" y="270309"/>
            <a:ext cx="9583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Řešení: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836712"/>
            <a:ext cx="2064989" cy="57554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b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>
                <a:solidFill>
                  <a:srgbClr val="0070C0"/>
                </a:solidFill>
              </a:rPr>
              <a:t>l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odbily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nabil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b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>
                <a:solidFill>
                  <a:srgbClr val="0070C0"/>
                </a:solidFill>
              </a:rPr>
              <a:t>tost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ob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>
                <a:solidFill>
                  <a:srgbClr val="0070C0"/>
                </a:solidFill>
              </a:rPr>
              <a:t>dlí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nab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>
                <a:solidFill>
                  <a:srgbClr val="0070C0"/>
                </a:solidFill>
              </a:rPr>
              <a:t>l</a:t>
            </a:r>
          </a:p>
          <a:p>
            <a:endParaRPr lang="cs-CZ" sz="4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232286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332656"/>
            <a:ext cx="7158883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Táta  </a:t>
            </a:r>
            <a:r>
              <a:rPr lang="cs-CZ" sz="3600" b="1" dirty="0" err="1" smtClean="0"/>
              <a:t>přib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l</a:t>
            </a:r>
            <a:r>
              <a:rPr lang="cs-CZ" sz="3600" b="1" dirty="0" smtClean="0"/>
              <a:t>  obraz na zeď.</a:t>
            </a:r>
          </a:p>
          <a:p>
            <a:endParaRPr lang="cs-CZ" sz="3600" b="1" dirty="0"/>
          </a:p>
          <a:p>
            <a:r>
              <a:rPr lang="cs-CZ" sz="3600" b="1" dirty="0" err="1" smtClean="0"/>
              <a:t>Kob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ly</a:t>
            </a:r>
            <a:r>
              <a:rPr lang="cs-CZ" sz="3600" b="1" dirty="0" smtClean="0"/>
              <a:t>  se pasou na louce.</a:t>
            </a:r>
          </a:p>
          <a:p>
            <a:endParaRPr lang="cs-CZ" sz="3600" b="1" dirty="0"/>
          </a:p>
          <a:p>
            <a:r>
              <a:rPr lang="cs-CZ" sz="3600" b="1" dirty="0" smtClean="0"/>
              <a:t>Místo, kde bydlíme, je naše </a:t>
            </a:r>
            <a:r>
              <a:rPr lang="cs-CZ" sz="3600" b="1" dirty="0" err="1" smtClean="0"/>
              <a:t>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dliště</a:t>
            </a:r>
            <a:r>
              <a:rPr lang="cs-CZ" sz="3600" b="1" dirty="0" smtClean="0"/>
              <a:t>.</a:t>
            </a:r>
          </a:p>
          <a:p>
            <a:endParaRPr lang="cs-CZ" sz="3600" b="1" dirty="0"/>
          </a:p>
          <a:p>
            <a:r>
              <a:rPr lang="cs-CZ" sz="3600" b="1" dirty="0" err="1" smtClean="0"/>
              <a:t>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ložravci</a:t>
            </a:r>
            <a:r>
              <a:rPr lang="cs-CZ" sz="3600" b="1" dirty="0" smtClean="0"/>
              <a:t>  se živí rostlinami.  </a:t>
            </a:r>
          </a:p>
          <a:p>
            <a:endParaRPr lang="cs-CZ" sz="3600" b="1" dirty="0"/>
          </a:p>
          <a:p>
            <a:r>
              <a:rPr lang="cs-CZ" sz="3600" b="1" dirty="0" smtClean="0"/>
              <a:t>Za okny  padá  </a:t>
            </a:r>
            <a:r>
              <a:rPr lang="cs-CZ" sz="3600" b="1" dirty="0" err="1" smtClean="0"/>
              <a:t>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lý</a:t>
            </a:r>
            <a:r>
              <a:rPr lang="cs-CZ" sz="3600" b="1" dirty="0" smtClean="0"/>
              <a:t> sníh.</a:t>
            </a:r>
          </a:p>
          <a:p>
            <a:endParaRPr lang="cs-CZ" sz="3600" b="1" dirty="0"/>
          </a:p>
          <a:p>
            <a:r>
              <a:rPr lang="cs-CZ" sz="3600" b="1" dirty="0" smtClean="0"/>
              <a:t>Teta  Jana bydlí v </a:t>
            </a:r>
            <a:r>
              <a:rPr lang="cs-CZ" sz="3600" b="1" dirty="0" err="1" smtClean="0"/>
              <a:t>Přib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slavi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2748" y="321357"/>
            <a:ext cx="10268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0070C0"/>
                </a:solidFill>
              </a:rPr>
              <a:t>Úkol č.2</a:t>
            </a:r>
            <a:endParaRPr lang="cs-CZ" sz="2000" b="1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78685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17482" y="260648"/>
            <a:ext cx="2026518" cy="20265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72200" y="270309"/>
            <a:ext cx="9583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Řešení: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11966" y="668835"/>
            <a:ext cx="3093796" cy="84023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přibil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kob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>
                <a:solidFill>
                  <a:srgbClr val="0070C0"/>
                </a:solidFill>
              </a:rPr>
              <a:t>ly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b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>
                <a:solidFill>
                  <a:srgbClr val="0070C0"/>
                </a:solidFill>
              </a:rPr>
              <a:t>dliště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b</a:t>
            </a:r>
            <a:r>
              <a:rPr lang="cs-CZ" sz="5400" b="1" dirty="0" smtClean="0">
                <a:solidFill>
                  <a:srgbClr val="FF0000"/>
                </a:solidFill>
              </a:rPr>
              <a:t>ý</a:t>
            </a:r>
            <a:r>
              <a:rPr lang="cs-CZ" sz="5400" b="1" dirty="0" smtClean="0">
                <a:solidFill>
                  <a:srgbClr val="0070C0"/>
                </a:solidFill>
              </a:rPr>
              <a:t>ložravci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bílý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Přib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>
                <a:solidFill>
                  <a:srgbClr val="0070C0"/>
                </a:solidFill>
              </a:rPr>
              <a:t>slavi</a:t>
            </a:r>
            <a:r>
              <a:rPr lang="cs-CZ" sz="5400" dirty="0" smtClean="0">
                <a:solidFill>
                  <a:srgbClr val="0070C0"/>
                </a:solidFill>
              </a:rPr>
              <a:t> </a:t>
            </a:r>
          </a:p>
          <a:p>
            <a:endParaRPr lang="cs-CZ" sz="5400" dirty="0" smtClean="0">
              <a:solidFill>
                <a:srgbClr val="0070C0"/>
              </a:solidFill>
            </a:endParaRPr>
          </a:p>
          <a:p>
            <a:endParaRPr lang="cs-CZ" sz="5400" dirty="0" smtClean="0">
              <a:solidFill>
                <a:srgbClr val="0070C0"/>
              </a:solidFill>
            </a:endParaRPr>
          </a:p>
          <a:p>
            <a:endParaRPr lang="cs-CZ" sz="5400" dirty="0">
              <a:solidFill>
                <a:srgbClr val="0070C0"/>
              </a:solidFill>
            </a:endParaRPr>
          </a:p>
          <a:p>
            <a:endParaRPr lang="cs-CZ" sz="5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994704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2748" y="321357"/>
            <a:ext cx="10268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0070C0"/>
                </a:solidFill>
              </a:rPr>
              <a:t>Úkol č.3</a:t>
            </a:r>
            <a:endParaRPr lang="cs-CZ" sz="2000" b="1" i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025691" y="137135"/>
            <a:ext cx="3984809" cy="72943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ob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čejný</a:t>
            </a:r>
            <a:r>
              <a:rPr lang="cs-CZ" sz="3600" b="1" dirty="0" smtClean="0"/>
              <a:t>   den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zuřivý </a:t>
            </a:r>
            <a:r>
              <a:rPr lang="cs-CZ" sz="3600" b="1" dirty="0" err="1" smtClean="0"/>
              <a:t>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k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smtClean="0"/>
              <a:t>moderní </a:t>
            </a:r>
            <a:r>
              <a:rPr lang="cs-CZ" sz="3600" b="1" dirty="0" err="1" smtClean="0"/>
              <a:t>náb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tek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smtClean="0"/>
              <a:t>moje </a:t>
            </a:r>
            <a:r>
              <a:rPr lang="cs-CZ" sz="3600" b="1" dirty="0" err="1" smtClean="0"/>
              <a:t>bab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čka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smtClean="0"/>
              <a:t>ohrada pro </a:t>
            </a:r>
            <a:r>
              <a:rPr lang="cs-CZ" sz="3600" b="1" dirty="0" err="1" smtClean="0"/>
              <a:t>dob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tek</a:t>
            </a:r>
            <a:endParaRPr lang="cs-CZ" sz="3600" b="1" dirty="0" smtClean="0"/>
          </a:p>
          <a:p>
            <a:endParaRPr lang="cs-CZ" sz="3600" b="1" dirty="0" smtClean="0"/>
          </a:p>
          <a:p>
            <a:r>
              <a:rPr lang="cs-CZ" sz="3600" b="1" dirty="0" smtClean="0"/>
              <a:t>zaseté </a:t>
            </a:r>
            <a:r>
              <a:rPr lang="cs-CZ" sz="3600" b="1" dirty="0" err="1" smtClean="0"/>
              <a:t>ob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lí</a:t>
            </a:r>
            <a:endParaRPr lang="cs-CZ" sz="3600" b="1" dirty="0" smtClean="0"/>
          </a:p>
          <a:p>
            <a:endParaRPr lang="cs-CZ" sz="3600" b="1" dirty="0"/>
          </a:p>
          <a:p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21230031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60648"/>
            <a:ext cx="1676400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44208" y="260648"/>
            <a:ext cx="9583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Řešení: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668969"/>
            <a:ext cx="2746906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ob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>
                <a:solidFill>
                  <a:srgbClr val="0070C0"/>
                </a:solidFill>
              </a:rPr>
              <a:t>čejný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b</a:t>
            </a:r>
            <a:r>
              <a:rPr lang="cs-CZ" sz="5400" b="1" dirty="0" smtClean="0">
                <a:solidFill>
                  <a:srgbClr val="FF0000"/>
                </a:solidFill>
              </a:rPr>
              <a:t>ý</a:t>
            </a:r>
            <a:r>
              <a:rPr lang="cs-CZ" sz="5400" b="1" dirty="0" smtClean="0">
                <a:solidFill>
                  <a:srgbClr val="0070C0"/>
                </a:solidFill>
              </a:rPr>
              <a:t>k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náb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>
                <a:solidFill>
                  <a:srgbClr val="0070C0"/>
                </a:solidFill>
              </a:rPr>
              <a:t>tek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babička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dob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>
                <a:solidFill>
                  <a:srgbClr val="0070C0"/>
                </a:solidFill>
              </a:rPr>
              <a:t>tek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obilí</a:t>
            </a:r>
          </a:p>
          <a:p>
            <a:endParaRPr lang="cs-CZ" sz="5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576886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2748" y="321357"/>
            <a:ext cx="10268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0070C0"/>
                </a:solidFill>
              </a:rPr>
              <a:t>Úkol č.4</a:t>
            </a:r>
            <a:endParaRPr lang="cs-CZ" sz="2000" b="1" i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79712" y="326100"/>
            <a:ext cx="3634008" cy="72943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/>
              <a:t>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linkový</a:t>
            </a:r>
            <a:r>
              <a:rPr lang="cs-CZ" sz="3600" b="1" dirty="0" smtClean="0"/>
              <a:t>  čaj</a:t>
            </a:r>
          </a:p>
          <a:p>
            <a:endParaRPr lang="cs-CZ" sz="3600" b="1" dirty="0"/>
          </a:p>
          <a:p>
            <a:r>
              <a:rPr lang="cs-CZ" sz="3600" b="1" dirty="0" smtClean="0"/>
              <a:t>zdobená </a:t>
            </a:r>
            <a:r>
              <a:rPr lang="cs-CZ" sz="3600" b="1" dirty="0" err="1" smtClean="0"/>
              <a:t>krab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čka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err="1" smtClean="0"/>
              <a:t>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lé</a:t>
            </a:r>
            <a:r>
              <a:rPr lang="cs-CZ" sz="3600" b="1" dirty="0" smtClean="0"/>
              <a:t> sněženky</a:t>
            </a:r>
          </a:p>
          <a:p>
            <a:endParaRPr lang="cs-CZ" sz="3600" b="1" dirty="0"/>
          </a:p>
          <a:p>
            <a:r>
              <a:rPr lang="cs-CZ" sz="3600" b="1" dirty="0" err="1" smtClean="0"/>
              <a:t>b</a:t>
            </a:r>
            <a:r>
              <a:rPr lang="cs-CZ" sz="3600" b="1" dirty="0" err="1" smtClean="0">
                <a:solidFill>
                  <a:srgbClr val="0070C0"/>
                </a:solidFill>
              </a:rPr>
              <a:t>_</a:t>
            </a:r>
            <a:r>
              <a:rPr lang="cs-CZ" sz="3600" b="1" dirty="0" err="1" smtClean="0"/>
              <a:t>strý</a:t>
            </a:r>
            <a:r>
              <a:rPr lang="cs-CZ" sz="3600" b="1" dirty="0" smtClean="0"/>
              <a:t> žák</a:t>
            </a:r>
          </a:p>
          <a:p>
            <a:endParaRPr lang="cs-CZ" sz="3600" b="1" dirty="0"/>
          </a:p>
          <a:p>
            <a:r>
              <a:rPr lang="cs-CZ" sz="3600" b="1" dirty="0" smtClean="0"/>
              <a:t>nový </a:t>
            </a:r>
            <a:r>
              <a:rPr lang="cs-CZ" sz="3600" b="1" dirty="0" err="1" smtClean="0"/>
              <a:t>příb_tek</a:t>
            </a:r>
            <a:endParaRPr lang="cs-CZ" sz="3600" b="1" dirty="0" smtClean="0"/>
          </a:p>
          <a:p>
            <a:endParaRPr lang="cs-CZ" sz="3600" b="1" dirty="0"/>
          </a:p>
          <a:p>
            <a:r>
              <a:rPr lang="cs-CZ" sz="3600" b="1" dirty="0" smtClean="0"/>
              <a:t>vánoční </a:t>
            </a:r>
            <a:r>
              <a:rPr lang="cs-CZ" sz="3600" b="1" dirty="0" err="1" smtClean="0"/>
              <a:t>ob_čeje</a:t>
            </a:r>
            <a:endParaRPr lang="cs-CZ" sz="3600" b="1" dirty="0" smtClean="0"/>
          </a:p>
          <a:p>
            <a:endParaRPr lang="cs-CZ" sz="3600" b="1" dirty="0"/>
          </a:p>
          <a:p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29449193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32656"/>
            <a:ext cx="1561780" cy="14560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11283" y="260648"/>
            <a:ext cx="9583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Řešení: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468894"/>
            <a:ext cx="2935932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b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>
                <a:solidFill>
                  <a:srgbClr val="0070C0"/>
                </a:solidFill>
              </a:rPr>
              <a:t>linkový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krabička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bílé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b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>
                <a:solidFill>
                  <a:srgbClr val="0070C0"/>
                </a:solidFill>
              </a:rPr>
              <a:t>strý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příb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>
                <a:solidFill>
                  <a:srgbClr val="0070C0"/>
                </a:solidFill>
              </a:rPr>
              <a:t>tek</a:t>
            </a:r>
          </a:p>
          <a:p>
            <a:r>
              <a:rPr lang="cs-CZ" sz="5400" b="1" dirty="0" smtClean="0">
                <a:solidFill>
                  <a:srgbClr val="0070C0"/>
                </a:solidFill>
              </a:rPr>
              <a:t>ob</a:t>
            </a:r>
            <a:r>
              <a:rPr lang="cs-CZ" sz="5400" b="1" dirty="0" smtClean="0">
                <a:solidFill>
                  <a:srgbClr val="FF0000"/>
                </a:solidFill>
              </a:rPr>
              <a:t>y</a:t>
            </a:r>
            <a:r>
              <a:rPr lang="cs-CZ" sz="5400" b="1" dirty="0" smtClean="0">
                <a:solidFill>
                  <a:srgbClr val="0070C0"/>
                </a:solidFill>
              </a:rPr>
              <a:t>čeje</a:t>
            </a:r>
          </a:p>
          <a:p>
            <a:endParaRPr lang="cs-CZ" sz="54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459005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2482" y="1663210"/>
            <a:ext cx="62686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86937" y="837873"/>
            <a:ext cx="233185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2011-12-13/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5077134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267</Words>
  <Application>Microsoft Office PowerPoint</Application>
  <PresentationFormat>Předvádění na obrazovce (4:3)</PresentationFormat>
  <Paragraphs>94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08F8</dc:creator>
  <cp:lastModifiedBy>Dum</cp:lastModifiedBy>
  <cp:revision>17</cp:revision>
  <dcterms:created xsi:type="dcterms:W3CDTF">2011-12-13T13:21:58Z</dcterms:created>
  <dcterms:modified xsi:type="dcterms:W3CDTF">2013-02-03T11:11:17Z</dcterms:modified>
</cp:coreProperties>
</file>