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64" r:id="rId4"/>
    <p:sldId id="256" r:id="rId5"/>
    <p:sldId id="257" r:id="rId6"/>
    <p:sldId id="258" r:id="rId7"/>
    <p:sldId id="259" r:id="rId8"/>
    <p:sldId id="260" r:id="rId9"/>
    <p:sldId id="261" r:id="rId10"/>
    <p:sldId id="26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VY_32_INOVACE_12_Vyjmen. slova a stavba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- L.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FC06D0-6034-45A0-9487-1A4238235F8C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E4DCEAA-9301-45B2-9982-5C07D4395106}" type="presOf" srcId="{757F3AB3-0718-4624-B441-E567A8F0AB56}" destId="{333A1088-737F-45CB-B68E-254E46348037}" srcOrd="0" destOrd="0" presId="urn:microsoft.com/office/officeart/2005/8/layout/target3"/>
    <dgm:cxn modelId="{AF16D4F0-D376-4B10-8D29-23268A306C19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CD29049-23D9-4BCD-B9C8-8CD7AC73746E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7B8B09E-2B5B-435E-A0CA-E1A5C63FD620}" type="presOf" srcId="{4C35D32F-0EAB-4CD7-82EE-45574DC2A586}" destId="{890E4F0B-2866-4A3F-A3C7-2A14B1797930}" srcOrd="1" destOrd="0" presId="urn:microsoft.com/office/officeart/2005/8/layout/target3"/>
    <dgm:cxn modelId="{F71085E1-D65B-4121-AD27-A429E924C159}" type="presOf" srcId="{D1B46980-6531-4606-95E6-44980827E919}" destId="{6140AFEC-043D-4C43-A2F9-D0F5331DF3A3}" srcOrd="0" destOrd="0" presId="urn:microsoft.com/office/officeart/2005/8/layout/target3"/>
    <dgm:cxn modelId="{4EB08E3B-A1DE-484A-BB5E-18B6106D8DB9}" type="presOf" srcId="{D1D4F407-5343-4D3F-B5B9-D407B03CAEB4}" destId="{AED2198E-93D5-4001-81B4-73124B309672}" srcOrd="1" destOrd="0" presId="urn:microsoft.com/office/officeart/2005/8/layout/target3"/>
    <dgm:cxn modelId="{67426E21-AD2F-4BDF-AA64-E52E1AFEA6DE}" type="presOf" srcId="{D1D4F407-5343-4D3F-B5B9-D407B03CAEB4}" destId="{D005CE8C-CC26-4C3E-AC11-E15060ECD759}" srcOrd="0" destOrd="0" presId="urn:microsoft.com/office/officeart/2005/8/layout/target3"/>
    <dgm:cxn modelId="{4312B62F-0279-437A-8CBF-7E83D6A8F6C8}" type="presOf" srcId="{D8197B8C-B260-4A16-BDF4-0947B075E274}" destId="{5A5FFA88-C948-4069-8E93-59FA12366E83}" srcOrd="1" destOrd="0" presId="urn:microsoft.com/office/officeart/2005/8/layout/target3"/>
    <dgm:cxn modelId="{E26958E1-13E2-4145-8969-60EA5EF91136}" type="presOf" srcId="{B651F6E3-6281-48DB-9319-2AEAFDAE7572}" destId="{619D679B-A015-4ECF-8348-D1034C574F40}" srcOrd="0" destOrd="0" presId="urn:microsoft.com/office/officeart/2005/8/layout/target3"/>
    <dgm:cxn modelId="{F3A5D649-4049-4BB0-A771-5FD0B7D23ACA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E6E3584-0FFB-48E2-AA6A-DCAB15268905}" type="presParOf" srcId="{333A1088-737F-45CB-B68E-254E46348037}" destId="{F5ABB229-8D3B-4694-996A-96F23CF14429}" srcOrd="0" destOrd="0" presId="urn:microsoft.com/office/officeart/2005/8/layout/target3"/>
    <dgm:cxn modelId="{6649F997-4FAA-4023-883F-2A474EE53DE1}" type="presParOf" srcId="{333A1088-737F-45CB-B68E-254E46348037}" destId="{F41139FD-01EE-4571-8B17-4FB00FC51163}" srcOrd="1" destOrd="0" presId="urn:microsoft.com/office/officeart/2005/8/layout/target3"/>
    <dgm:cxn modelId="{968339DA-A0F3-4F7A-9327-05AA1F5DE165}" type="presParOf" srcId="{333A1088-737F-45CB-B68E-254E46348037}" destId="{D005CE8C-CC26-4C3E-AC11-E15060ECD759}" srcOrd="2" destOrd="0" presId="urn:microsoft.com/office/officeart/2005/8/layout/target3"/>
    <dgm:cxn modelId="{1D709FBA-08A5-40EC-95B3-405C3182111C}" type="presParOf" srcId="{333A1088-737F-45CB-B68E-254E46348037}" destId="{2C702D82-9B77-49B7-9568-BB8EB47C3372}" srcOrd="3" destOrd="0" presId="urn:microsoft.com/office/officeart/2005/8/layout/target3"/>
    <dgm:cxn modelId="{423DDD05-642F-475A-9F0D-B0F6BBF845A4}" type="presParOf" srcId="{333A1088-737F-45CB-B68E-254E46348037}" destId="{A52A0455-90FF-4808-ABD0-F02540D31D5A}" srcOrd="4" destOrd="0" presId="urn:microsoft.com/office/officeart/2005/8/layout/target3"/>
    <dgm:cxn modelId="{FE7CD3C7-CFBA-4324-98E5-FA5812E5D793}" type="presParOf" srcId="{333A1088-737F-45CB-B68E-254E46348037}" destId="{6140AFEC-043D-4C43-A2F9-D0F5331DF3A3}" srcOrd="5" destOrd="0" presId="urn:microsoft.com/office/officeart/2005/8/layout/target3"/>
    <dgm:cxn modelId="{FE7C04A1-A216-4E44-83DA-CBCC65F09599}" type="presParOf" srcId="{333A1088-737F-45CB-B68E-254E46348037}" destId="{9358AC05-5D7D-4327-9F80-1AD486AEA664}" srcOrd="6" destOrd="0" presId="urn:microsoft.com/office/officeart/2005/8/layout/target3"/>
    <dgm:cxn modelId="{4CD9B2A0-4578-48E3-9A9E-E5178A71FD58}" type="presParOf" srcId="{333A1088-737F-45CB-B68E-254E46348037}" destId="{313FC574-E1CD-4FB4-B054-0B805CE0447D}" srcOrd="7" destOrd="0" presId="urn:microsoft.com/office/officeart/2005/8/layout/target3"/>
    <dgm:cxn modelId="{768A444B-03FB-4BD3-A279-DE3E6FBE4696}" type="presParOf" srcId="{333A1088-737F-45CB-B68E-254E46348037}" destId="{619D679B-A015-4ECF-8348-D1034C574F40}" srcOrd="8" destOrd="0" presId="urn:microsoft.com/office/officeart/2005/8/layout/target3"/>
    <dgm:cxn modelId="{4E25E448-AFC0-4027-8696-C241BD0C9D6D}" type="presParOf" srcId="{333A1088-737F-45CB-B68E-254E46348037}" destId="{322283A8-4A27-4CDA-BAE3-F381106A9174}" srcOrd="9" destOrd="0" presId="urn:microsoft.com/office/officeart/2005/8/layout/target3"/>
    <dgm:cxn modelId="{EDC60BC3-D7D7-45D2-9744-9073D0EDD05E}" type="presParOf" srcId="{333A1088-737F-45CB-B68E-254E46348037}" destId="{FFC9F71D-1B4F-4AD9-A4A6-86ADEFC8AF5C}" srcOrd="10" destOrd="0" presId="urn:microsoft.com/office/officeart/2005/8/layout/target3"/>
    <dgm:cxn modelId="{36092B5C-A7F6-4233-B82B-A8BFE10D4D3F}" type="presParOf" srcId="{333A1088-737F-45CB-B68E-254E46348037}" destId="{25B08C86-7E15-44DC-BE7F-FFB55DD49D12}" srcOrd="11" destOrd="0" presId="urn:microsoft.com/office/officeart/2005/8/layout/target3"/>
    <dgm:cxn modelId="{6F7A50A9-2344-400F-A209-789DFF0D20F1}" type="presParOf" srcId="{333A1088-737F-45CB-B68E-254E46348037}" destId="{76644BE8-9D7C-4C09-B250-3D10AF48CBB7}" srcOrd="12" destOrd="0" presId="urn:microsoft.com/office/officeart/2005/8/layout/target3"/>
    <dgm:cxn modelId="{613B0B2D-75E0-4A57-8FA1-AE003F3CDAC6}" type="presParOf" srcId="{333A1088-737F-45CB-B68E-254E46348037}" destId="{EE85B701-7295-41C0-BA7A-34D3756A2AE6}" srcOrd="13" destOrd="0" presId="urn:microsoft.com/office/officeart/2005/8/layout/target3"/>
    <dgm:cxn modelId="{51F6B1ED-FB67-400F-97BA-014798AE5B3F}" type="presParOf" srcId="{333A1088-737F-45CB-B68E-254E46348037}" destId="{8BEBB6EC-1DAA-4CAC-8A25-BC0FCBD5DBD5}" srcOrd="14" destOrd="0" presId="urn:microsoft.com/office/officeart/2005/8/layout/target3"/>
    <dgm:cxn modelId="{3938EED8-5A08-4280-A894-FA21DF924F34}" type="presParOf" srcId="{333A1088-737F-45CB-B68E-254E46348037}" destId="{AED2198E-93D5-4001-81B4-73124B309672}" srcOrd="15" destOrd="0" presId="urn:microsoft.com/office/officeart/2005/8/layout/target3"/>
    <dgm:cxn modelId="{AED60C9D-81D2-4338-AC6E-74F67BBA9797}" type="presParOf" srcId="{333A1088-737F-45CB-B68E-254E46348037}" destId="{2BE915AB-18AA-4053-B92C-3BFC9ED204BB}" srcOrd="16" destOrd="0" presId="urn:microsoft.com/office/officeart/2005/8/layout/target3"/>
    <dgm:cxn modelId="{EAE3C916-91E2-4392-B9B7-01D2A52D582D}" type="presParOf" srcId="{333A1088-737F-45CB-B68E-254E46348037}" destId="{6BB5E863-4638-4E1D-BFDE-399D028AC4ED}" srcOrd="17" destOrd="0" presId="urn:microsoft.com/office/officeart/2005/8/layout/target3"/>
    <dgm:cxn modelId="{2CB8E02D-7702-4A4F-BA0D-192EB483E837}" type="presParOf" srcId="{333A1088-737F-45CB-B68E-254E46348037}" destId="{5A5FFA88-C948-4069-8E93-59FA12366E83}" srcOrd="18" destOrd="0" presId="urn:microsoft.com/office/officeart/2005/8/layout/target3"/>
    <dgm:cxn modelId="{46AD1EAB-B47E-431F-9D3D-8400090FC73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VY_32_INOVACE_12_Vyjmen. slova a stavba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- L.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A8B86-805E-40C3-AB8F-468883B6388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3887F-481A-4764-BDD4-7A7F6B989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48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A8B86-805E-40C3-AB8F-468883B6388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3887F-481A-4764-BDD4-7A7F6B989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9676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A8B86-805E-40C3-AB8F-468883B6388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3887F-481A-4764-BDD4-7A7F6B989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11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A8B86-805E-40C3-AB8F-468883B6388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3887F-481A-4764-BDD4-7A7F6B989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5885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A8B86-805E-40C3-AB8F-468883B6388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3887F-481A-4764-BDD4-7A7F6B989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8470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A8B86-805E-40C3-AB8F-468883B6388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3887F-481A-4764-BDD4-7A7F6B989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212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A8B86-805E-40C3-AB8F-468883B6388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3887F-481A-4764-BDD4-7A7F6B989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715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A8B86-805E-40C3-AB8F-468883B6388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3887F-481A-4764-BDD4-7A7F6B989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44055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A8B86-805E-40C3-AB8F-468883B6388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3887F-481A-4764-BDD4-7A7F6B989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268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A8B86-805E-40C3-AB8F-468883B6388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3887F-481A-4764-BDD4-7A7F6B989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505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A8B86-805E-40C3-AB8F-468883B6388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F3887F-481A-4764-BDD4-7A7F6B989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1525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A8B86-805E-40C3-AB8F-468883B6388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F3887F-481A-4764-BDD4-7A7F6B9897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3884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http://wiki.rvp.cz/@api/deki/files/9489/=lokomotiva1.gif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gif"/><Relationship Id="rId4" Type="http://schemas.openxmlformats.org/officeDocument/2006/relationships/hyperlink" Target="http://wiki.rvp.cz/@api/deki/files/9495/=vagon1.gif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gif"/><Relationship Id="rId13" Type="http://schemas.openxmlformats.org/officeDocument/2006/relationships/image" Target="../media/image10.wmf"/><Relationship Id="rId3" Type="http://schemas.openxmlformats.org/officeDocument/2006/relationships/image" Target="../media/image4.gif"/><Relationship Id="rId7" Type="http://schemas.openxmlformats.org/officeDocument/2006/relationships/hyperlink" Target="http://wiki.rvp.cz/@api/deki/files/9495/=vagon1.gif" TargetMode="External"/><Relationship Id="rId12" Type="http://schemas.openxmlformats.org/officeDocument/2006/relationships/image" Target="../media/image9.gif"/><Relationship Id="rId2" Type="http://schemas.openxmlformats.org/officeDocument/2006/relationships/hyperlink" Target="http://www.i-creative.cz/wp-content/uploads/2008/02/dopravni-prostredky-1.gif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emf"/><Relationship Id="rId11" Type="http://schemas.openxmlformats.org/officeDocument/2006/relationships/hyperlink" Target="http://wiki.rvp.cz/@api/deki/files/9503/=vagon5.gif" TargetMode="External"/><Relationship Id="rId5" Type="http://schemas.openxmlformats.org/officeDocument/2006/relationships/image" Target="../media/image6.wmf"/><Relationship Id="rId10" Type="http://schemas.openxmlformats.org/officeDocument/2006/relationships/image" Target="../media/image8.gif"/><Relationship Id="rId4" Type="http://schemas.openxmlformats.org/officeDocument/2006/relationships/image" Target="../media/image5.emf"/><Relationship Id="rId9" Type="http://schemas.openxmlformats.org/officeDocument/2006/relationships/hyperlink" Target="http://wiki.rvp.cz/@api/deki/files/9497/=vagon2.gif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hyperlink" Target="http://www.i-creative.cz/wp-content/uploads/2007/09/lev.gif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744317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591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k opakování a upevnění učiva o  vyjmenovaných slovech po L. Úkolem žáků je doplnit i, y po obojetné souhlásce l, úkolem je také  hledat nebo tvořit slova příbuzná.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228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86125" y="188640"/>
            <a:ext cx="76991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Vyjmenovaná slova po „L“.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4" name="Picture 2" descr="lokomotiva1.gif">
            <a:hlinkClick r:id="rId2" tooltip="/@api/deki/files/9489/=lokomotiva1.gif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9" y="1340768"/>
            <a:ext cx="1969450" cy="1440160"/>
          </a:xfrm>
          <a:prstGeom prst="rect">
            <a:avLst/>
          </a:prstGeom>
          <a:pattFill prst="pct5">
            <a:fgClr>
              <a:srgbClr val="FFFF00"/>
            </a:fgClr>
            <a:bgClr>
              <a:srgbClr val="92D050"/>
            </a:bgClr>
          </a:pattFill>
          <a:extLst/>
        </p:spPr>
      </p:pic>
      <p:pic>
        <p:nvPicPr>
          <p:cNvPr id="15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6749" y="1976438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952" y="1996257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667" y="1996257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99" y="3266329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359" y="3266329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175" y="3266329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972" y="3266328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9203" y="4509120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09120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500" y="4509120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406" y="4509120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359" y="5661248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" y="5661248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2506032" y="1935971"/>
            <a:ext cx="11506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slyšet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818291" y="1935972"/>
            <a:ext cx="10326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mlýn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87963" y="1910756"/>
            <a:ext cx="1856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blýskat se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64607" y="3214714"/>
            <a:ext cx="1453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polykat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550793" y="3198189"/>
            <a:ext cx="15023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plynout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715704" y="3198187"/>
            <a:ext cx="13726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plýtvat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019197" y="3227249"/>
            <a:ext cx="13665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vzlykat</a:t>
            </a:r>
            <a:endParaRPr lang="cs-CZ" sz="3200" b="1" dirty="0">
              <a:solidFill>
                <a:srgbClr val="FF00FF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63847" y="4419436"/>
            <a:ext cx="8282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lysý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683649" y="4453520"/>
            <a:ext cx="10310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6CCFF"/>
                </a:solidFill>
              </a:rPr>
              <a:t>lýtko</a:t>
            </a:r>
            <a:endParaRPr lang="cs-CZ" sz="3200" b="1" dirty="0">
              <a:solidFill>
                <a:srgbClr val="66CCFF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956722" y="4466933"/>
            <a:ext cx="886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lýko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7212337" y="4477937"/>
            <a:ext cx="839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lyže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7451" y="5638223"/>
            <a:ext cx="15295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pelyněk</a:t>
            </a:r>
            <a:endParaRPr lang="cs-CZ" sz="32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796561" y="5638223"/>
            <a:ext cx="860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96600"/>
                </a:solidFill>
              </a:rPr>
              <a:t>plyš</a:t>
            </a:r>
            <a:endParaRPr lang="cs-CZ" sz="3200" b="1" dirty="0">
              <a:solidFill>
                <a:srgbClr val="9966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10797" y="2017755"/>
            <a:ext cx="6671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Y-Ý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085253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91354" y="116632"/>
            <a:ext cx="525502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Doplň vyjmenovaná slova!</a:t>
            </a:r>
          </a:p>
          <a:p>
            <a:pPr algn="ctr"/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6229" y="762066"/>
            <a:ext cx="8203784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Když budeš mluvit hlasitě, budeme tě všichni ______.</a:t>
            </a:r>
          </a:p>
          <a:p>
            <a:r>
              <a:rPr lang="cs-CZ" sz="2800" b="1" dirty="0" smtClean="0"/>
              <a:t>Tatínek nám na zahradě udělal větrný ______.</a:t>
            </a:r>
          </a:p>
          <a:p>
            <a:r>
              <a:rPr lang="cs-CZ" sz="2800" b="1" dirty="0" smtClean="0"/>
              <a:t>Musí se při bouřce vždycky ________?</a:t>
            </a:r>
          </a:p>
          <a:p>
            <a:r>
              <a:rPr lang="cs-CZ" sz="2800" b="1" dirty="0" smtClean="0"/>
              <a:t>Bolí mě v krku, jídlo nemohu _______.</a:t>
            </a:r>
          </a:p>
          <a:p>
            <a:r>
              <a:rPr lang="cs-CZ" sz="2800" b="1" dirty="0" smtClean="0"/>
              <a:t>Viděl jsi někdy ________ vodu v řece?</a:t>
            </a:r>
          </a:p>
          <a:p>
            <a:r>
              <a:rPr lang="cs-CZ" sz="2800" b="1" dirty="0" smtClean="0"/>
              <a:t>Potravinami  nesmíš  _______.</a:t>
            </a:r>
          </a:p>
          <a:p>
            <a:r>
              <a:rPr lang="cs-CZ" sz="2800" b="1" dirty="0" smtClean="0"/>
              <a:t>Chlapec ztratil hračku a začal hlasitě _______.</a:t>
            </a:r>
          </a:p>
          <a:p>
            <a:r>
              <a:rPr lang="cs-CZ" sz="2800" b="1" dirty="0" smtClean="0"/>
              <a:t>Slovo souznačné ke slovu holý je______.</a:t>
            </a:r>
          </a:p>
          <a:p>
            <a:r>
              <a:rPr lang="cs-CZ" sz="2800" b="1" dirty="0" smtClean="0"/>
              <a:t>Část dolní končetiny nazýváme______.</a:t>
            </a:r>
          </a:p>
          <a:p>
            <a:r>
              <a:rPr lang="cs-CZ" sz="2800" b="1" dirty="0" smtClean="0"/>
              <a:t>Pod kůrou stromů se nachází žluté _______.</a:t>
            </a:r>
          </a:p>
          <a:p>
            <a:r>
              <a:rPr lang="cs-CZ" sz="2800" b="1" dirty="0" smtClean="0"/>
              <a:t>Na lyžování potřebujeme______.</a:t>
            </a:r>
          </a:p>
          <a:p>
            <a:r>
              <a:rPr lang="cs-CZ" sz="2800" b="1" dirty="0" smtClean="0"/>
              <a:t>Bylina hořké chuti je ___________.</a:t>
            </a:r>
          </a:p>
          <a:p>
            <a:r>
              <a:rPr lang="cs-CZ" sz="2800" b="1" dirty="0" smtClean="0"/>
              <a:t>K výrobě plyšových hraček slouží_______.</a:t>
            </a: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7020272" y="710279"/>
            <a:ext cx="10295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slyšet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40152" y="1143908"/>
            <a:ext cx="926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mlýn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90726" y="1556792"/>
            <a:ext cx="13256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blýskat 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99992" y="2037235"/>
            <a:ext cx="12958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polykat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5776" y="2420888"/>
            <a:ext cx="13372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plynout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19872" y="2852936"/>
            <a:ext cx="12261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plýtvat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46418" y="3239076"/>
            <a:ext cx="12205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vzlykat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45549" y="3750856"/>
            <a:ext cx="7475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lysý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04279" y="4149080"/>
            <a:ext cx="9248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lýtko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646418" y="4581128"/>
            <a:ext cx="7980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lýko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28455" y="5003606"/>
            <a:ext cx="7577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lyže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11792" y="5448240"/>
            <a:ext cx="13628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pelyněk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46687" y="5805264"/>
            <a:ext cx="7754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plyš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270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27318"/>
            <a:ext cx="1864869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NĚKPELY</a:t>
            </a:r>
          </a:p>
          <a:p>
            <a:endParaRPr lang="cs-CZ" sz="3600" b="1" dirty="0"/>
          </a:p>
          <a:p>
            <a:r>
              <a:rPr lang="cs-CZ" sz="3600" b="1" dirty="0" smtClean="0"/>
              <a:t>ŠETSLY</a:t>
            </a:r>
          </a:p>
          <a:p>
            <a:endParaRPr lang="cs-CZ" sz="3600" b="1" dirty="0"/>
          </a:p>
          <a:p>
            <a:r>
              <a:rPr lang="cs-CZ" sz="3600" b="1" dirty="0" smtClean="0"/>
              <a:t>KATPOLY</a:t>
            </a:r>
          </a:p>
          <a:p>
            <a:endParaRPr lang="cs-CZ" sz="3600" b="1" dirty="0"/>
          </a:p>
          <a:p>
            <a:r>
              <a:rPr lang="cs-CZ" sz="3600" b="1" dirty="0" smtClean="0"/>
              <a:t>KOLÝT</a:t>
            </a:r>
          </a:p>
          <a:p>
            <a:endParaRPr lang="cs-CZ" sz="3600" b="1" dirty="0"/>
          </a:p>
          <a:p>
            <a:r>
              <a:rPr lang="cs-CZ" sz="3600" b="1" dirty="0" smtClean="0"/>
              <a:t>MÝLN</a:t>
            </a:r>
          </a:p>
          <a:p>
            <a:endParaRPr lang="cs-CZ" sz="3600" b="1" dirty="0"/>
          </a:p>
          <a:p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17351" y="1196752"/>
            <a:ext cx="1973104" cy="606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NOUTPLY</a:t>
            </a:r>
          </a:p>
          <a:p>
            <a:endParaRPr lang="cs-CZ" sz="3600" b="1" dirty="0"/>
          </a:p>
          <a:p>
            <a:r>
              <a:rPr lang="cs-CZ" sz="3600" b="1" dirty="0" smtClean="0"/>
              <a:t>SÝLY</a:t>
            </a:r>
          </a:p>
          <a:p>
            <a:endParaRPr lang="cs-CZ" sz="3600" b="1" dirty="0"/>
          </a:p>
          <a:p>
            <a:r>
              <a:rPr lang="cs-CZ" sz="3600" b="1" dirty="0" smtClean="0"/>
              <a:t>KATVZLY</a:t>
            </a:r>
          </a:p>
          <a:p>
            <a:endParaRPr lang="cs-CZ" sz="3600" b="1" dirty="0"/>
          </a:p>
          <a:p>
            <a:r>
              <a:rPr lang="cs-CZ" sz="3600" b="1" dirty="0" smtClean="0"/>
              <a:t>ŽELY</a:t>
            </a:r>
          </a:p>
          <a:p>
            <a:endParaRPr lang="cs-CZ" sz="3600" b="1" dirty="0"/>
          </a:p>
          <a:p>
            <a:r>
              <a:rPr lang="cs-CZ" sz="3600" b="1" dirty="0" smtClean="0"/>
              <a:t>PYLŠ</a:t>
            </a:r>
          </a:p>
          <a:p>
            <a:endParaRPr lang="cs-CZ" sz="3200" b="1" dirty="0"/>
          </a:p>
          <a:p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876386" y="307793"/>
            <a:ext cx="72819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SLOŽ  POPLETENÁ VYJMENOVANÁ SLOVA!</a:t>
            </a:r>
            <a:endParaRPr lang="cs-CZ" sz="32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16389" y="1127318"/>
            <a:ext cx="18320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PELYNĚK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5379" y="2204864"/>
            <a:ext cx="14630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SLYŠET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83560" y="3336603"/>
            <a:ext cx="18648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POLYKAT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71919" y="4391584"/>
            <a:ext cx="13549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LÝTKO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73896" y="5554106"/>
            <a:ext cx="12886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MLÝN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36553" y="1206239"/>
            <a:ext cx="19731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PLYNOUT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36553" y="2276872"/>
            <a:ext cx="102303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LYSÝ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36553" y="3371131"/>
            <a:ext cx="18007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VZLYKAT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55041" y="4505234"/>
            <a:ext cx="10234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LYŽE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55041" y="5566722"/>
            <a:ext cx="1036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PLYŠ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74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dopravni-prostredky-1.gif">
            <a:hlinkClick r:id="rId2" tooltip="dopravni-prostredky-1.gif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49" y="1697280"/>
            <a:ext cx="1560569" cy="1170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821" y="2996939"/>
            <a:ext cx="1130424" cy="1024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 descr="C:\Users\08F8\AppData\Local\Microsoft\Windows\Temporary Internet Files\Content.IE5\XLAA7YL1\MC9003505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18" y="4298684"/>
            <a:ext cx="1250720" cy="82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01" y="5445224"/>
            <a:ext cx="1235337" cy="95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 descr="vagon1.gif">
            <a:hlinkClick r:id="rId7" tooltip="/@api/deki/files/9495/=vagon1.gif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253" y="1077876"/>
            <a:ext cx="1314814" cy="49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vagon2.gif">
            <a:hlinkClick r:id="rId9" tooltip="/@api/deki/files/9497/=vagon2.gif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253" y="2420888"/>
            <a:ext cx="1238669" cy="29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vagon5.gif">
            <a:hlinkClick r:id="rId11" tooltip="/@api/deki/files/9503/=vagon5.gif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253" y="3449886"/>
            <a:ext cx="1238669" cy="464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1" descr="vagon2.gif">
            <a:hlinkClick r:id="rId9" tooltip="/@api/deki/files/9497/=vagon2.gif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810" y="4830187"/>
            <a:ext cx="1238669" cy="29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9" descr="vagon1.gif">
            <a:hlinkClick r:id="rId7" tooltip="/@api/deki/files/9495/=vagon1.gif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665" y="5881862"/>
            <a:ext cx="1314814" cy="49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43227" y="684287"/>
            <a:ext cx="7152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mlýn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48923" y="4467240"/>
            <a:ext cx="6848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lyžař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56423" y="3031522"/>
            <a:ext cx="10086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plynout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2567980"/>
            <a:ext cx="45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/>
          </a:p>
        </p:txBody>
      </p:sp>
      <p:pic>
        <p:nvPicPr>
          <p:cNvPr id="23" name="Picture 9" descr="vagon1.gif">
            <a:hlinkClick r:id="rId7" tooltip="/@api/deki/files/9495/=vagon1.gif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4067" y="1084397"/>
            <a:ext cx="1314814" cy="49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685551" y="2020778"/>
            <a:ext cx="9405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blýskat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71692" y="2022538"/>
            <a:ext cx="14589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zablýsknout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32149" y="5509779"/>
            <a:ext cx="8678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lýkový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56423" y="4430077"/>
            <a:ext cx="5952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lyže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14129" y="708506"/>
            <a:ext cx="10631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mlýnský</a:t>
            </a:r>
            <a:endParaRPr lang="cs-CZ" sz="2000" b="1" dirty="0">
              <a:solidFill>
                <a:srgbClr val="FF99CC"/>
              </a:solidFill>
            </a:endParaRPr>
          </a:p>
        </p:txBody>
      </p:sp>
      <p:pic>
        <p:nvPicPr>
          <p:cNvPr id="32" name="Picture 11" descr="vagon2.gif">
            <a:hlinkClick r:id="rId9" tooltip="/@api/deki/files/9497/=vagon2.gif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010" y="2420887"/>
            <a:ext cx="1238669" cy="29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3" descr="vagon5.gif">
            <a:hlinkClick r:id="rId11" tooltip="/@api/deki/files/9503/=vagon5.gif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922" y="3463101"/>
            <a:ext cx="1238669" cy="464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1" descr="vagon2.gif">
            <a:hlinkClick r:id="rId9" tooltip="/@api/deki/files/9497/=vagon2.gif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0009" y="4830187"/>
            <a:ext cx="1238669" cy="29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9" descr="vagon1.gif">
            <a:hlinkClick r:id="rId7" tooltip="/@api/deki/files/9495/=vagon1.gif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1937" y="5904519"/>
            <a:ext cx="1314814" cy="49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1667141" y="5468219"/>
            <a:ext cx="6230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lýko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232427" y="3049776"/>
            <a:ext cx="6447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plyn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019761" y="684287"/>
            <a:ext cx="9332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mlynář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823983" y="2020778"/>
            <a:ext cx="10966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blýskavý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875535" y="3049776"/>
            <a:ext cx="9669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plynulý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882203" y="4467240"/>
            <a:ext cx="9333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lyžovat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783548" y="5481752"/>
            <a:ext cx="11751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lýkožrout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248923" y="73427"/>
            <a:ext cx="42423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C0000"/>
                </a:solidFill>
              </a:rPr>
              <a:t>Doplň do vláčku slova příbuzná!</a:t>
            </a:r>
            <a:endParaRPr lang="cs-CZ" sz="2400" b="1" dirty="0">
              <a:solidFill>
                <a:srgbClr val="CC0000"/>
              </a:solidFill>
            </a:endParaRPr>
          </a:p>
        </p:txBody>
      </p:sp>
      <p:pic>
        <p:nvPicPr>
          <p:cNvPr id="36" name="Picture 9" descr="vagon1.gif">
            <a:hlinkClick r:id="rId7" tooltip="/@api/deki/files/9495/=vagon1.gif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2133" y="1100731"/>
            <a:ext cx="1314814" cy="49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9" descr="vagon1.gif">
            <a:hlinkClick r:id="rId7" tooltip="/@api/deki/files/9495/=vagon1.gif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187" y="1100731"/>
            <a:ext cx="1314814" cy="49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11" descr="vagon2.gif">
            <a:hlinkClick r:id="rId9" tooltip="/@api/deki/files/9497/=vagon2.gif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3030" y="2422648"/>
            <a:ext cx="1238669" cy="29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11" descr="vagon2.gif">
            <a:hlinkClick r:id="rId9" tooltip="/@api/deki/files/9497/=vagon2.gif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187" y="2418079"/>
            <a:ext cx="1238669" cy="29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13" descr="vagon5.gif">
            <a:hlinkClick r:id="rId11" tooltip="/@api/deki/files/9503/=vagon5.gif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4126" y="3463101"/>
            <a:ext cx="1238669" cy="464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13" descr="vagon5.gif">
            <a:hlinkClick r:id="rId11" tooltip="/@api/deki/files/9503/=vagon5.gif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5457" y="3463101"/>
            <a:ext cx="1238669" cy="464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11" descr="vagon2.gif">
            <a:hlinkClick r:id="rId9" tooltip="/@api/deki/files/9497/=vagon2.gif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518" y="4830187"/>
            <a:ext cx="1238669" cy="29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11" descr="vagon2.gif">
            <a:hlinkClick r:id="rId9" tooltip="/@api/deki/files/9497/=vagon2.gif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699" y="4830187"/>
            <a:ext cx="1238669" cy="29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9" descr="vagon1.gif">
            <a:hlinkClick r:id="rId7" tooltip="/@api/deki/files/9495/=vagon1.gif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8643" y="5909889"/>
            <a:ext cx="1314814" cy="49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9" descr="vagon1.gif">
            <a:hlinkClick r:id="rId7" tooltip="/@api/deki/files/9495/=vagon1.gif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457" y="5929722"/>
            <a:ext cx="1314814" cy="49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" name="TextovéPole 52"/>
          <p:cNvSpPr txBox="1"/>
          <p:nvPr/>
        </p:nvSpPr>
        <p:spPr>
          <a:xfrm>
            <a:off x="7568503" y="4322217"/>
            <a:ext cx="10631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mlýnský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608011" y="6075066"/>
            <a:ext cx="14589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zablýsknout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651593" y="2932673"/>
            <a:ext cx="12727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blýskavice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232505" y="2017969"/>
            <a:ext cx="12727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blýskavice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8002494" y="535350"/>
            <a:ext cx="10966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blýskavý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8145809" y="6405962"/>
            <a:ext cx="9332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mlynář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8145808" y="2563103"/>
            <a:ext cx="9685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mlýnek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536691" y="700621"/>
            <a:ext cx="9685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mlýnek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804487" y="5445224"/>
            <a:ext cx="9669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plynulý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8364541" y="3376414"/>
            <a:ext cx="6447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plyn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7344733" y="5109518"/>
            <a:ext cx="11464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uplynout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224672" y="3062129"/>
            <a:ext cx="11464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uplynout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7821287" y="3821331"/>
            <a:ext cx="9333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lyžovat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7995071" y="2126114"/>
            <a:ext cx="6848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lyžař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8060582" y="1497225"/>
            <a:ext cx="10479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lyžování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323224" y="4430077"/>
            <a:ext cx="10479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lyžování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7881846" y="4722327"/>
            <a:ext cx="11751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lýkožrout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8231339" y="1051432"/>
            <a:ext cx="8678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lýkový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8543419" y="5776140"/>
            <a:ext cx="5356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lýčí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5579352" y="5481752"/>
            <a:ext cx="5356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lýčí</a:t>
            </a:r>
            <a:endParaRPr lang="cs-CZ" sz="2000" b="1" dirty="0">
              <a:solidFill>
                <a:srgbClr val="FF99CC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8479960" y="1817914"/>
            <a:ext cx="5741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CC"/>
                </a:solidFill>
              </a:rPr>
              <a:t>lípa</a:t>
            </a:r>
            <a:endParaRPr lang="cs-CZ" sz="2000" b="1" dirty="0">
              <a:solidFill>
                <a:srgbClr val="FF99CC"/>
              </a:solidFill>
            </a:endParaRPr>
          </a:p>
        </p:txBody>
      </p:sp>
      <p:pic>
        <p:nvPicPr>
          <p:cNvPr id="74" name="Picture 4" descr="C:\Users\08F8\AppData\Local\Microsoft\Windows\Temporary Internet Files\Content.IE5\1RYRDZYM\MC90041349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81" y="624339"/>
            <a:ext cx="1176665" cy="1053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9440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3" grpId="0"/>
      <p:bldP spid="18" grpId="0"/>
      <p:bldP spid="22" grpId="0"/>
      <p:bldP spid="38" grpId="0"/>
      <p:bldP spid="39" grpId="0"/>
      <p:bldP spid="40" grpId="0"/>
      <p:bldP spid="41" grpId="0"/>
      <p:bldP spid="4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116632"/>
            <a:ext cx="506298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OPRAV POPLETENÉ VĚTY!</a:t>
            </a:r>
            <a:endParaRPr lang="cs-CZ" sz="36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14" y="836712"/>
            <a:ext cx="4913525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Na  </a:t>
            </a:r>
            <a:r>
              <a:rPr lang="cs-CZ" sz="2800" b="1" dirty="0" err="1" smtClean="0"/>
              <a:t>ml_ně</a:t>
            </a:r>
            <a:r>
              <a:rPr lang="cs-CZ" sz="2800" b="1" dirty="0" smtClean="0"/>
              <a:t>  klape potok.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L_tko</a:t>
            </a:r>
            <a:r>
              <a:rPr lang="cs-CZ" sz="2800" b="1" dirty="0" smtClean="0"/>
              <a:t>  ošetřilo  lékaře.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L_že</a:t>
            </a:r>
            <a:r>
              <a:rPr lang="cs-CZ" sz="2800" b="1" dirty="0" smtClean="0"/>
              <a:t>  si koupily  Petra.</a:t>
            </a:r>
          </a:p>
          <a:p>
            <a:endParaRPr lang="cs-CZ" sz="2800" b="1" dirty="0"/>
          </a:p>
          <a:p>
            <a:r>
              <a:rPr lang="cs-CZ" sz="2800" b="1" dirty="0" smtClean="0"/>
              <a:t>Lék  </a:t>
            </a:r>
            <a:r>
              <a:rPr lang="cs-CZ" sz="2800" b="1" dirty="0" err="1" smtClean="0"/>
              <a:t>pol_ká</a:t>
            </a:r>
            <a:r>
              <a:rPr lang="cs-CZ" sz="2800" b="1" dirty="0" smtClean="0"/>
              <a:t>  Janu.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Pl_šová</a:t>
            </a:r>
            <a:r>
              <a:rPr lang="cs-CZ" sz="2800" b="1" dirty="0" smtClean="0"/>
              <a:t>  hračka kousala psa.</a:t>
            </a:r>
          </a:p>
          <a:p>
            <a:endParaRPr lang="cs-CZ" sz="2800" b="1" dirty="0"/>
          </a:p>
          <a:p>
            <a:r>
              <a:rPr lang="cs-CZ" sz="2800" b="1" dirty="0" smtClean="0"/>
              <a:t>Mléko  </a:t>
            </a:r>
            <a:r>
              <a:rPr lang="cs-CZ" sz="2800" b="1" dirty="0" err="1" smtClean="0"/>
              <a:t>l_že</a:t>
            </a:r>
            <a:r>
              <a:rPr lang="cs-CZ" sz="2800" b="1" dirty="0" smtClean="0"/>
              <a:t>  kočičku.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L_skové</a:t>
            </a:r>
            <a:r>
              <a:rPr lang="cs-CZ" sz="2800" b="1" dirty="0" smtClean="0"/>
              <a:t>  oříšky sbírají veverku.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47111" y="847514"/>
            <a:ext cx="35266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Na potoce klape mlýn.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63662" y="1700808"/>
            <a:ext cx="29361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Lékař ošetřil lýtko.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45652" y="2612572"/>
            <a:ext cx="2863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Petr si koupil lyže.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2618" y="3422035"/>
            <a:ext cx="2543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Jana polyká lék.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15239" y="4238886"/>
            <a:ext cx="44698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Pes kousal plyšovou hračku.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32618" y="5137700"/>
            <a:ext cx="29741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Kočička líže mléko.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37137" y="5913649"/>
            <a:ext cx="43363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Veverka sbírá lískové oříšky.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3794" y="2553578"/>
            <a:ext cx="31277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                             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4571" y="4255742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3794" y="2553578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45011" y="3392661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3794" y="1700808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67719" y="836712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58155" y="5942692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226763" y="5100478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8484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16632"/>
            <a:ext cx="797974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Objevíš ve větách ukrytá vyjmenovaná slova?</a:t>
            </a:r>
            <a:endParaRPr lang="cs-CZ" sz="28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70775" y="1196752"/>
            <a:ext cx="6754311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Ma</a:t>
            </a:r>
            <a:r>
              <a:rPr lang="cs-CZ" sz="2800" b="1" dirty="0" smtClean="0"/>
              <a:t>         </a:t>
            </a:r>
            <a:r>
              <a:rPr lang="cs-CZ" sz="2800" b="1" dirty="0" err="1" smtClean="0"/>
              <a:t>loušek</a:t>
            </a:r>
            <a:r>
              <a:rPr lang="cs-CZ" sz="2800" b="1" dirty="0" smtClean="0"/>
              <a:t> se poranil.</a:t>
            </a:r>
          </a:p>
          <a:p>
            <a:endParaRPr lang="cs-CZ" sz="2800" b="1" dirty="0"/>
          </a:p>
          <a:p>
            <a:r>
              <a:rPr lang="cs-CZ" sz="2800" b="1" dirty="0" smtClean="0"/>
              <a:t>Na okně sedě        korky.</a:t>
            </a:r>
          </a:p>
          <a:p>
            <a:endParaRPr lang="cs-CZ" sz="2800" b="1" dirty="0"/>
          </a:p>
          <a:p>
            <a:r>
              <a:rPr lang="cs-CZ" sz="2800" b="1" dirty="0" smtClean="0"/>
              <a:t>Přes  to               </a:t>
            </a:r>
            <a:r>
              <a:rPr lang="cs-CZ" sz="2800" b="1" dirty="0" err="1" smtClean="0"/>
              <a:t>ka</a:t>
            </a:r>
            <a:r>
              <a:rPr lang="cs-CZ" sz="2800" b="1" dirty="0" smtClean="0"/>
              <a:t>  nic neviděla.</a:t>
            </a:r>
          </a:p>
          <a:p>
            <a:endParaRPr lang="cs-CZ" sz="2800" b="1" dirty="0"/>
          </a:p>
          <a:p>
            <a:r>
              <a:rPr lang="cs-CZ" sz="2800" b="1" dirty="0" smtClean="0"/>
              <a:t>Děti zjisti           prší.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60338" y="1196752"/>
            <a:ext cx="12068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lý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ko</a:t>
            </a:r>
            <a:r>
              <a:rPr lang="cs-CZ" sz="2800" b="1" dirty="0" smtClean="0"/>
              <a:t>    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1196752"/>
            <a:ext cx="9148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LÝKO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04387" y="2060848"/>
            <a:ext cx="8351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LYSÝ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28858" y="2854765"/>
            <a:ext cx="14891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POLYKAT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67324" y="3772110"/>
            <a:ext cx="8358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LYŽE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51394" y="2037552"/>
            <a:ext cx="995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ly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sý</a:t>
            </a:r>
            <a:r>
              <a:rPr lang="cs-CZ" sz="2800" b="1" dirty="0" smtClean="0"/>
              <a:t>  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63741" y="2895609"/>
            <a:ext cx="1483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poly</a:t>
            </a:r>
            <a:r>
              <a:rPr lang="cs-CZ" sz="2800" b="1" dirty="0" smtClean="0"/>
              <a:t> Kat 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8914" y="3749509"/>
            <a:ext cx="9128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ly</a:t>
            </a:r>
            <a:r>
              <a:rPr lang="cs-CZ" sz="2800" b="1" dirty="0" smtClean="0"/>
              <a:t>, že</a:t>
            </a:r>
            <a:endParaRPr lang="cs-CZ" sz="2800" b="1" dirty="0"/>
          </a:p>
        </p:txBody>
      </p:sp>
      <p:pic>
        <p:nvPicPr>
          <p:cNvPr id="4" name="Picture 2" descr="C:\Users\08F8\AppData\Local\Microsoft\Windows\Temporary Internet Files\Content.IE5\GFG0512H\MC9001092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961" y="4272729"/>
            <a:ext cx="1988366" cy="2396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467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3089"/>
            <a:ext cx="734269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0965"/>
            <a:ext cx="792087" cy="113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423089"/>
            <a:ext cx="12778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l_stopad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97710" y="1513604"/>
            <a:ext cx="833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l_ška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963149"/>
            <a:ext cx="12023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pl_nový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1975269"/>
            <a:ext cx="14378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nepol_kej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49120" y="2458180"/>
            <a:ext cx="11179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l_tková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2955523"/>
            <a:ext cx="9839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El_ška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93300" y="3399382"/>
            <a:ext cx="1073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l_sinka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85528" y="3861047"/>
            <a:ext cx="11606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pl_šový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93300" y="4337062"/>
            <a:ext cx="7344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l_dé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58647" y="4798727"/>
            <a:ext cx="10372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l_pový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5973" y="1744436"/>
            <a:ext cx="1207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2400" b="1" dirty="0" smtClean="0"/>
              <a:t>l</a:t>
            </a:r>
            <a:r>
              <a:rPr lang="cs-CZ" sz="2400" b="1" dirty="0" smtClean="0">
                <a:solidFill>
                  <a:srgbClr val="0070C0"/>
                </a:solidFill>
              </a:rPr>
              <a:t>i</a:t>
            </a:r>
            <a:r>
              <a:rPr lang="cs-CZ" sz="2400" b="1" dirty="0" smtClean="0"/>
              <a:t>stopad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1762635"/>
            <a:ext cx="11943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pl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nový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3123" y="2269264"/>
            <a:ext cx="754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</a:t>
            </a:r>
            <a:r>
              <a:rPr lang="cs-CZ" sz="2400" b="1" dirty="0" smtClean="0">
                <a:solidFill>
                  <a:srgbClr val="0070C0"/>
                </a:solidFill>
              </a:rPr>
              <a:t>i</a:t>
            </a:r>
            <a:r>
              <a:rPr lang="cs-CZ" sz="2400" b="1" dirty="0" smtClean="0"/>
              <a:t>ška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3541" y="2689715"/>
            <a:ext cx="9791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El</a:t>
            </a:r>
            <a:r>
              <a:rPr lang="cs-CZ" sz="2400" b="1" dirty="0" smtClean="0">
                <a:solidFill>
                  <a:srgbClr val="0070C0"/>
                </a:solidFill>
              </a:rPr>
              <a:t>i</a:t>
            </a:r>
            <a:r>
              <a:rPr lang="cs-CZ" sz="2400" b="1" dirty="0" smtClean="0"/>
              <a:t>ška 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44208" y="2269265"/>
            <a:ext cx="1429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nepol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kej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38169" y="2761129"/>
            <a:ext cx="1111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</a:t>
            </a:r>
            <a:r>
              <a:rPr lang="cs-CZ" sz="2400" b="1" dirty="0" smtClean="0">
                <a:solidFill>
                  <a:srgbClr val="FF0000"/>
                </a:solidFill>
              </a:rPr>
              <a:t>ý</a:t>
            </a:r>
            <a:r>
              <a:rPr lang="cs-CZ" sz="2400" b="1" dirty="0" smtClean="0"/>
              <a:t>tková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438169" y="3187391"/>
            <a:ext cx="10638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sinka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18516" y="3649056"/>
            <a:ext cx="1150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pl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šový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3625" y="3150676"/>
            <a:ext cx="655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</a:t>
            </a:r>
            <a:r>
              <a:rPr lang="cs-CZ" sz="2400" b="1" dirty="0" smtClean="0">
                <a:solidFill>
                  <a:srgbClr val="0070C0"/>
                </a:solidFill>
              </a:rPr>
              <a:t>i</a:t>
            </a:r>
            <a:r>
              <a:rPr lang="cs-CZ" sz="2400" b="1" dirty="0" smtClean="0"/>
              <a:t>dé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23541" y="3612341"/>
            <a:ext cx="9586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</a:t>
            </a:r>
            <a:r>
              <a:rPr lang="cs-CZ" sz="2400" b="1" dirty="0" smtClean="0">
                <a:solidFill>
                  <a:srgbClr val="0070C0"/>
                </a:solidFill>
              </a:rPr>
              <a:t>i</a:t>
            </a:r>
            <a:r>
              <a:rPr lang="cs-CZ" sz="2400" b="1" dirty="0" smtClean="0"/>
              <a:t>pový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45746" y="4550480"/>
            <a:ext cx="5627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</a:t>
            </a:r>
            <a:r>
              <a:rPr lang="cs-CZ" sz="2400" b="1" dirty="0" smtClean="0">
                <a:solidFill>
                  <a:srgbClr val="0070C0"/>
                </a:solidFill>
              </a:rPr>
              <a:t>i</a:t>
            </a:r>
            <a:r>
              <a:rPr lang="cs-CZ" sz="2400" b="1" dirty="0" smtClean="0"/>
              <a:t>st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454201" y="4115086"/>
            <a:ext cx="10830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</a:t>
            </a:r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r>
              <a:rPr lang="cs-CZ" sz="2400" b="1" dirty="0" smtClean="0"/>
              <a:t>žovat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23541" y="4074006"/>
            <a:ext cx="10139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</a:t>
            </a:r>
            <a:r>
              <a:rPr lang="cs-CZ" sz="2400" b="1" dirty="0" smtClean="0">
                <a:solidFill>
                  <a:srgbClr val="0070C0"/>
                </a:solidFill>
              </a:rPr>
              <a:t>í</a:t>
            </a:r>
            <a:r>
              <a:rPr lang="cs-CZ" sz="2400" b="1" dirty="0" smtClean="0"/>
              <a:t>zátko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549120" y="5235258"/>
            <a:ext cx="10924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l_zátko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583745" y="5663456"/>
            <a:ext cx="10928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l_žovat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578815" y="6125119"/>
            <a:ext cx="6412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l_st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434190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/>
      <p:bldP spid="22" grpId="0"/>
      <p:bldP spid="23" grpId="0"/>
      <p:bldP spid="24" grpId="0"/>
      <p:bldP spid="25" grpId="0"/>
      <p:bldP spid="27" grpId="0"/>
      <p:bldP spid="28" grpId="0"/>
      <p:bldP spid="29" grpId="0"/>
      <p:bldP spid="31" grpId="0"/>
      <p:bldP spid="32" grpId="0"/>
      <p:bldP spid="3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lev.gif">
            <a:hlinkClick r:id="rId2" tooltip="lev.gif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999838" y="2480882"/>
            <a:ext cx="2784214" cy="2088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F8\AppData\Local\Microsoft\Windows\Temporary Internet Files\Content.IE5\3Z8L2FP6\MP90044659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846" y="0"/>
            <a:ext cx="488019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1340768"/>
            <a:ext cx="46198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Ý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B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O</a:t>
            </a:r>
          </a:p>
          <a:p>
            <a:r>
              <a:rPr lang="cs-CZ" sz="3200" b="1" dirty="0" smtClean="0">
                <a:solidFill>
                  <a:srgbClr val="7030A0"/>
                </a:solidFill>
              </a:rPr>
              <a:t>R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N</a:t>
            </a:r>
          </a:p>
          <a:p>
            <a:r>
              <a:rPr lang="cs-CZ" sz="3200" b="1" dirty="0" smtClean="0">
                <a:solidFill>
                  <a:srgbClr val="FF0066"/>
                </a:solidFill>
              </a:rPr>
              <a:t>Ě</a:t>
            </a:r>
          </a:p>
          <a:p>
            <a:r>
              <a:rPr lang="cs-CZ" sz="3200" b="1" dirty="0" smtClean="0"/>
              <a:t>!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89178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8394" y="188640"/>
            <a:ext cx="23601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2011-12 -12/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7010" y="1289678"/>
            <a:ext cx="6928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Vlak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6063" y="2931041"/>
            <a:ext cx="70441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Ostatní 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353659" y="1310263"/>
            <a:ext cx="62281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Dopravní prostředky. PILAŘOVÁ, Hana. </a:t>
            </a:r>
            <a:r>
              <a:rPr lang="cs-CZ" i="1" dirty="0"/>
              <a:t>Http://wiki.rvp.cz/Kabinet/0.0.0.Kliparty/Doprava/Dopravn%c3%ad_prost%c5%99edky</a:t>
            </a:r>
            <a:r>
              <a:rPr lang="cs-CZ" dirty="0"/>
              <a:t> [online]. [cit. </a:t>
            </a:r>
            <a:r>
              <a:rPr lang="cs-CZ" dirty="0" smtClean="0"/>
              <a:t>2011-12-12]. </a:t>
            </a:r>
            <a:r>
              <a:rPr lang="cs-CZ" dirty="0"/>
              <a:t>Dostupné z: http://wiki.rvp.cz/Kabinet/0.0.0.Kliparty/Doprava/Dopravn%c3%ad_prost%c5%99edky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494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718</TotalTime>
  <Words>470</Words>
  <Application>Microsoft Office PowerPoint</Application>
  <PresentationFormat>Předvádění na obrazovce (4:3)</PresentationFormat>
  <Paragraphs>201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48</cp:revision>
  <dcterms:created xsi:type="dcterms:W3CDTF">2011-12-12T14:19:37Z</dcterms:created>
  <dcterms:modified xsi:type="dcterms:W3CDTF">2012-12-19T12:45:09Z</dcterms:modified>
</cp:coreProperties>
</file>