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60" r:id="rId3"/>
    <p:sldId id="258" r:id="rId4"/>
    <p:sldId id="261" r:id="rId5"/>
    <p:sldId id="262" r:id="rId6"/>
    <p:sldId id="263" r:id="rId7"/>
    <p:sldId id="264" r:id="rId8"/>
    <p:sldId id="265" r:id="rId9"/>
    <p:sldId id="267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2000" dirty="0" smtClean="0"/>
            <a:t>VY_32_INOVACE_13_Vyjmen. slova a stavba slova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Marcela </a:t>
          </a:r>
          <a:r>
            <a:rPr lang="cs-CZ" sz="2000" dirty="0" err="1" smtClean="0"/>
            <a:t>Schmiedhamerová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Vyjmenovaná slova - L - test.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1F22531-184B-4AE5-898B-3CD1C5EA2DED}" type="presOf" srcId="{D1D4F407-5343-4D3F-B5B9-D407B03CAEB4}" destId="{D005CE8C-CC26-4C3E-AC11-E15060ECD759}" srcOrd="0" destOrd="0" presId="urn:microsoft.com/office/officeart/2005/8/layout/target3"/>
    <dgm:cxn modelId="{5FF86146-D137-44D7-A300-A165F00AE119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CEC96E3-1B5F-47AF-A525-370103510075}" type="presOf" srcId="{D1D4F407-5343-4D3F-B5B9-D407B03CAEB4}" destId="{AED2198E-93D5-4001-81B4-73124B309672}" srcOrd="1" destOrd="0" presId="urn:microsoft.com/office/officeart/2005/8/layout/target3"/>
    <dgm:cxn modelId="{5EDF6524-A08B-4312-998E-5D18CB66EC4A}" type="presOf" srcId="{D1B46980-6531-4606-95E6-44980827E919}" destId="{6140AFEC-043D-4C43-A2F9-D0F5331DF3A3}" srcOrd="0" destOrd="0" presId="urn:microsoft.com/office/officeart/2005/8/layout/target3"/>
    <dgm:cxn modelId="{7A84DC0B-BB76-42CC-89E6-70FCD705FE2C}" type="presOf" srcId="{D1B46980-6531-4606-95E6-44980827E919}" destId="{2BE915AB-18AA-4053-B92C-3BFC9ED204BB}" srcOrd="1" destOrd="0" presId="urn:microsoft.com/office/officeart/2005/8/layout/target3"/>
    <dgm:cxn modelId="{F7FB6B51-FD95-4546-B4AA-608903FE9B4A}" type="presOf" srcId="{B651F6E3-6281-48DB-9319-2AEAFDAE7572}" destId="{6BB5E863-4638-4E1D-BFDE-399D028AC4ED}" srcOrd="1" destOrd="0" presId="urn:microsoft.com/office/officeart/2005/8/layout/target3"/>
    <dgm:cxn modelId="{DF8F9D33-5BA9-47FE-B563-6582133EE593}" type="presOf" srcId="{4C35D32F-0EAB-4CD7-82EE-45574DC2A586}" destId="{8BEBB6EC-1DAA-4CAC-8A25-BC0FCBD5DBD5}" srcOrd="0" destOrd="0" presId="urn:microsoft.com/office/officeart/2005/8/layout/target3"/>
    <dgm:cxn modelId="{4DA0965E-C43F-45B4-B2B1-BFEF9F85887D}" type="presOf" srcId="{B651F6E3-6281-48DB-9319-2AEAFDAE7572}" destId="{619D679B-A015-4ECF-8348-D1034C574F40}" srcOrd="0" destOrd="0" presId="urn:microsoft.com/office/officeart/2005/8/layout/target3"/>
    <dgm:cxn modelId="{A268BF1B-720C-4B1A-BC0B-CB9CB8E51631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70AA4B3-3E73-469F-9CAE-A13165E74533}" type="presOf" srcId="{4C35D32F-0EAB-4CD7-82EE-45574DC2A586}" destId="{890E4F0B-2866-4A3F-A3C7-2A14B1797930}" srcOrd="1" destOrd="0" presId="urn:microsoft.com/office/officeart/2005/8/layout/target3"/>
    <dgm:cxn modelId="{D6F3B1D3-0FFE-40AA-8F06-42E53756FD82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63424D4-70FE-47FB-910A-C46B36FBB3CD}" type="presParOf" srcId="{333A1088-737F-45CB-B68E-254E46348037}" destId="{F5ABB229-8D3B-4694-996A-96F23CF14429}" srcOrd="0" destOrd="0" presId="urn:microsoft.com/office/officeart/2005/8/layout/target3"/>
    <dgm:cxn modelId="{C97F61AB-339B-4EE5-BAC9-65B94E9C9D87}" type="presParOf" srcId="{333A1088-737F-45CB-B68E-254E46348037}" destId="{F41139FD-01EE-4571-8B17-4FB00FC51163}" srcOrd="1" destOrd="0" presId="urn:microsoft.com/office/officeart/2005/8/layout/target3"/>
    <dgm:cxn modelId="{AB0C8D5E-AA0F-4490-9CF4-FC2C4C5F9417}" type="presParOf" srcId="{333A1088-737F-45CB-B68E-254E46348037}" destId="{D005CE8C-CC26-4C3E-AC11-E15060ECD759}" srcOrd="2" destOrd="0" presId="urn:microsoft.com/office/officeart/2005/8/layout/target3"/>
    <dgm:cxn modelId="{BCF9686A-6E4E-4FAF-A1BD-E64A271BC542}" type="presParOf" srcId="{333A1088-737F-45CB-B68E-254E46348037}" destId="{2C702D82-9B77-49B7-9568-BB8EB47C3372}" srcOrd="3" destOrd="0" presId="urn:microsoft.com/office/officeart/2005/8/layout/target3"/>
    <dgm:cxn modelId="{E1DCDCFD-55AA-4DE8-9225-92E56EBF90C5}" type="presParOf" srcId="{333A1088-737F-45CB-B68E-254E46348037}" destId="{A52A0455-90FF-4808-ABD0-F02540D31D5A}" srcOrd="4" destOrd="0" presId="urn:microsoft.com/office/officeart/2005/8/layout/target3"/>
    <dgm:cxn modelId="{72E9AAF8-F2AA-44B2-B893-BDA2218D016E}" type="presParOf" srcId="{333A1088-737F-45CB-B68E-254E46348037}" destId="{6140AFEC-043D-4C43-A2F9-D0F5331DF3A3}" srcOrd="5" destOrd="0" presId="urn:microsoft.com/office/officeart/2005/8/layout/target3"/>
    <dgm:cxn modelId="{CA9A3325-7A5D-4132-9F7F-C7ED3B66A6B0}" type="presParOf" srcId="{333A1088-737F-45CB-B68E-254E46348037}" destId="{9358AC05-5D7D-4327-9F80-1AD486AEA664}" srcOrd="6" destOrd="0" presId="urn:microsoft.com/office/officeart/2005/8/layout/target3"/>
    <dgm:cxn modelId="{FC2CCD9F-3F62-4C58-BB80-9FF050F9AB76}" type="presParOf" srcId="{333A1088-737F-45CB-B68E-254E46348037}" destId="{313FC574-E1CD-4FB4-B054-0B805CE0447D}" srcOrd="7" destOrd="0" presId="urn:microsoft.com/office/officeart/2005/8/layout/target3"/>
    <dgm:cxn modelId="{DD1A0786-D704-484D-9EBD-A725F522232D}" type="presParOf" srcId="{333A1088-737F-45CB-B68E-254E46348037}" destId="{619D679B-A015-4ECF-8348-D1034C574F40}" srcOrd="8" destOrd="0" presId="urn:microsoft.com/office/officeart/2005/8/layout/target3"/>
    <dgm:cxn modelId="{D5175812-C923-48A0-8164-1C7454C34C0E}" type="presParOf" srcId="{333A1088-737F-45CB-B68E-254E46348037}" destId="{322283A8-4A27-4CDA-BAE3-F381106A9174}" srcOrd="9" destOrd="0" presId="urn:microsoft.com/office/officeart/2005/8/layout/target3"/>
    <dgm:cxn modelId="{2951D25C-EC65-4B29-82E8-1FA08F4D9432}" type="presParOf" srcId="{333A1088-737F-45CB-B68E-254E46348037}" destId="{FFC9F71D-1B4F-4AD9-A4A6-86ADEFC8AF5C}" srcOrd="10" destOrd="0" presId="urn:microsoft.com/office/officeart/2005/8/layout/target3"/>
    <dgm:cxn modelId="{39A44CEC-6190-4512-8865-CAC37BD7869E}" type="presParOf" srcId="{333A1088-737F-45CB-B68E-254E46348037}" destId="{25B08C86-7E15-44DC-BE7F-FFB55DD49D12}" srcOrd="11" destOrd="0" presId="urn:microsoft.com/office/officeart/2005/8/layout/target3"/>
    <dgm:cxn modelId="{C1FCC7E1-A9E9-462F-8E35-DC8CA4C7EB09}" type="presParOf" srcId="{333A1088-737F-45CB-B68E-254E46348037}" destId="{76644BE8-9D7C-4C09-B250-3D10AF48CBB7}" srcOrd="12" destOrd="0" presId="urn:microsoft.com/office/officeart/2005/8/layout/target3"/>
    <dgm:cxn modelId="{29079639-0C0B-4073-B502-A8E178955AC7}" type="presParOf" srcId="{333A1088-737F-45CB-B68E-254E46348037}" destId="{EE85B701-7295-41C0-BA7A-34D3756A2AE6}" srcOrd="13" destOrd="0" presId="urn:microsoft.com/office/officeart/2005/8/layout/target3"/>
    <dgm:cxn modelId="{493B563C-FE33-4EC2-A0C7-E953F714B274}" type="presParOf" srcId="{333A1088-737F-45CB-B68E-254E46348037}" destId="{8BEBB6EC-1DAA-4CAC-8A25-BC0FCBD5DBD5}" srcOrd="14" destOrd="0" presId="urn:microsoft.com/office/officeart/2005/8/layout/target3"/>
    <dgm:cxn modelId="{4A38B994-5C73-4C63-B8A6-E457ECD2C9CE}" type="presParOf" srcId="{333A1088-737F-45CB-B68E-254E46348037}" destId="{AED2198E-93D5-4001-81B4-73124B309672}" srcOrd="15" destOrd="0" presId="urn:microsoft.com/office/officeart/2005/8/layout/target3"/>
    <dgm:cxn modelId="{2C4EBAAD-B739-48A1-97BB-FA4ACB371E02}" type="presParOf" srcId="{333A1088-737F-45CB-B68E-254E46348037}" destId="{2BE915AB-18AA-4053-B92C-3BFC9ED204BB}" srcOrd="16" destOrd="0" presId="urn:microsoft.com/office/officeart/2005/8/layout/target3"/>
    <dgm:cxn modelId="{1052D479-3378-4A09-B3B7-C7AE5F9FBBC5}" type="presParOf" srcId="{333A1088-737F-45CB-B68E-254E46348037}" destId="{6BB5E863-4638-4E1D-BFDE-399D028AC4ED}" srcOrd="17" destOrd="0" presId="urn:microsoft.com/office/officeart/2005/8/layout/target3"/>
    <dgm:cxn modelId="{DE016FEF-168D-4EC6-8964-FB070E2FDA5A}" type="presParOf" srcId="{333A1088-737F-45CB-B68E-254E46348037}" destId="{5A5FFA88-C948-4069-8E93-59FA12366E83}" srcOrd="18" destOrd="0" presId="urn:microsoft.com/office/officeart/2005/8/layout/target3"/>
    <dgm:cxn modelId="{689FCBE9-DA31-4DD9-A0E5-F35F55728C6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Marcela </a:t>
          </a:r>
          <a:r>
            <a:rPr lang="cs-CZ" sz="2000" kern="1200" dirty="0" err="1" smtClean="0"/>
            <a:t>Schmiedhamerová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dirty="0" smtClean="0"/>
            <a:t>VY_32_INOVACE_13_Vyjmen. slova a stavba slova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Vyjmenovaná slova - L - test.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B03B7-882D-4CFD-9988-6ADF1C5CE261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8BA-2D56-4DC5-8318-823AB2E376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2874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B03B7-882D-4CFD-9988-6ADF1C5CE261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8BA-2D56-4DC5-8318-823AB2E376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2860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B03B7-882D-4CFD-9988-6ADF1C5CE261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8BA-2D56-4DC5-8318-823AB2E376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4584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B03B7-882D-4CFD-9988-6ADF1C5CE261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8BA-2D56-4DC5-8318-823AB2E376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3811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B03B7-882D-4CFD-9988-6ADF1C5CE261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8BA-2D56-4DC5-8318-823AB2E376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5084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B03B7-882D-4CFD-9988-6ADF1C5CE261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8BA-2D56-4DC5-8318-823AB2E376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3047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B03B7-882D-4CFD-9988-6ADF1C5CE261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8BA-2D56-4DC5-8318-823AB2E376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5615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B03B7-882D-4CFD-9988-6ADF1C5CE261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8BA-2D56-4DC5-8318-823AB2E376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0304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B03B7-882D-4CFD-9988-6ADF1C5CE261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8BA-2D56-4DC5-8318-823AB2E376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1147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B03B7-882D-4CFD-9988-6ADF1C5CE261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8BA-2D56-4DC5-8318-823AB2E376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6524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B03B7-882D-4CFD-9988-6ADF1C5CE261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CF8BA-2D56-4DC5-8318-823AB2E376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2239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B03B7-882D-4CFD-9988-6ADF1C5CE261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6CF8BA-2D56-4DC5-8318-823AB2E376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5551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5469333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48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Prezentace je určena k opakování a upevnění učiva o vyjmenovaných slovech po L. Žáci pracují samostatně  s barevnými kartičkami </a:t>
            </a:r>
            <a:r>
              <a:rPr lang="cs-CZ" smtClean="0"/>
              <a:t>samohlásek  i/y </a:t>
            </a:r>
            <a:r>
              <a:rPr lang="cs-CZ" dirty="0" smtClean="0"/>
              <a:t>v lavicích, nebo doplňují vynechané hlásky fixem na interaktivní tabuli. Úkolem žáků je doplnit správné i, y  do slov, vět. </a:t>
            </a:r>
          </a:p>
          <a:p>
            <a:r>
              <a:rPr lang="cs-CZ" dirty="0" smtClean="0"/>
              <a:t>Žáci mají okamžitou zpětnou vazbu při práci s interaktivní tabulí. Správná odpověď se objeví po kliknutí.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847093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43608" y="1484784"/>
            <a:ext cx="7515584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 </a:t>
            </a:r>
            <a:r>
              <a:rPr lang="cs-CZ" sz="4000" b="1" dirty="0" smtClean="0"/>
              <a:t>Na lavici máš kartičky </a:t>
            </a:r>
          </a:p>
          <a:p>
            <a:r>
              <a:rPr lang="cs-CZ" sz="4000" b="1" dirty="0" smtClean="0"/>
              <a:t> samohlásek   </a:t>
            </a:r>
            <a:r>
              <a:rPr lang="cs-CZ" sz="5400" b="1" dirty="0" smtClean="0">
                <a:solidFill>
                  <a:srgbClr val="0070C0"/>
                </a:solidFill>
              </a:rPr>
              <a:t>i</a:t>
            </a:r>
            <a:r>
              <a:rPr lang="cs-CZ" sz="4000" b="1" dirty="0" smtClean="0"/>
              <a:t>, </a:t>
            </a:r>
            <a:r>
              <a:rPr lang="cs-CZ" sz="5400" b="1" dirty="0" smtClean="0">
                <a:solidFill>
                  <a:srgbClr val="FF0000"/>
                </a:solidFill>
              </a:rPr>
              <a:t>y</a:t>
            </a:r>
            <a:r>
              <a:rPr lang="cs-CZ" sz="5400" b="1" dirty="0" smtClean="0"/>
              <a:t> </a:t>
            </a:r>
            <a:r>
              <a:rPr lang="cs-CZ" sz="3600" b="1" dirty="0" smtClean="0"/>
              <a:t>.</a:t>
            </a:r>
          </a:p>
          <a:p>
            <a:r>
              <a:rPr lang="cs-CZ" sz="4000" b="1" dirty="0" smtClean="0"/>
              <a:t> Uspořádej je podle pořadí, jak</a:t>
            </a:r>
          </a:p>
          <a:p>
            <a:r>
              <a:rPr lang="cs-CZ" sz="4000" b="1" dirty="0" smtClean="0"/>
              <a:t>slova nebo věty po sobě následují!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1903065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332656"/>
            <a:ext cx="10943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00B050"/>
                </a:solidFill>
              </a:rPr>
              <a:t>Úkol č.1:</a:t>
            </a:r>
            <a:endParaRPr lang="cs-CZ" sz="2000" b="1" i="1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94638" y="360798"/>
            <a:ext cx="7233455" cy="7294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Větrný </a:t>
            </a:r>
            <a:r>
              <a:rPr lang="cs-CZ" sz="3600" b="1" dirty="0" err="1" smtClean="0"/>
              <a:t>ml</a:t>
            </a:r>
            <a:r>
              <a:rPr lang="cs-CZ" sz="3600" b="1" dirty="0" err="1" smtClean="0">
                <a:solidFill>
                  <a:srgbClr val="00B050"/>
                </a:solidFill>
              </a:rPr>
              <a:t>_</a:t>
            </a:r>
            <a:r>
              <a:rPr lang="cs-CZ" sz="3600" b="1" dirty="0" err="1" smtClean="0"/>
              <a:t>n</a:t>
            </a:r>
            <a:r>
              <a:rPr lang="cs-CZ" sz="3600" b="1" dirty="0" smtClean="0"/>
              <a:t> hlasitě klapal. 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Při nachlazení pijeme </a:t>
            </a:r>
            <a:r>
              <a:rPr lang="cs-CZ" sz="3600" b="1" dirty="0" err="1" smtClean="0"/>
              <a:t>l</a:t>
            </a:r>
            <a:r>
              <a:rPr lang="cs-CZ" sz="3600" b="1" dirty="0" err="1" smtClean="0">
                <a:solidFill>
                  <a:srgbClr val="00B050"/>
                </a:solidFill>
              </a:rPr>
              <a:t>_</a:t>
            </a:r>
            <a:r>
              <a:rPr lang="cs-CZ" sz="3600" b="1" dirty="0" err="1" smtClean="0"/>
              <a:t>pový</a:t>
            </a:r>
            <a:r>
              <a:rPr lang="cs-CZ" sz="3600" b="1" dirty="0" smtClean="0"/>
              <a:t> čaj.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Malá Janička má </a:t>
            </a:r>
            <a:r>
              <a:rPr lang="cs-CZ" sz="3600" b="1" dirty="0" err="1" smtClean="0"/>
              <a:t>l</a:t>
            </a:r>
            <a:r>
              <a:rPr lang="cs-CZ" sz="3600" b="1" dirty="0" err="1" smtClean="0">
                <a:solidFill>
                  <a:srgbClr val="00B050"/>
                </a:solidFill>
              </a:rPr>
              <a:t>_</a:t>
            </a:r>
            <a:r>
              <a:rPr lang="cs-CZ" sz="3600" b="1" dirty="0" err="1" smtClean="0"/>
              <a:t>zátko</a:t>
            </a:r>
            <a:r>
              <a:rPr lang="cs-CZ" sz="3600" b="1" dirty="0" smtClean="0"/>
              <a:t>.</a:t>
            </a:r>
          </a:p>
          <a:p>
            <a:endParaRPr lang="cs-CZ" sz="3600" b="1" dirty="0" smtClean="0"/>
          </a:p>
          <a:p>
            <a:r>
              <a:rPr lang="cs-CZ" sz="3600" b="1" dirty="0" err="1" smtClean="0"/>
              <a:t>L</a:t>
            </a:r>
            <a:r>
              <a:rPr lang="cs-CZ" sz="3600" b="1" dirty="0" err="1" smtClean="0">
                <a:solidFill>
                  <a:srgbClr val="00B050"/>
                </a:solidFill>
              </a:rPr>
              <a:t>_</a:t>
            </a:r>
            <a:r>
              <a:rPr lang="cs-CZ" sz="3600" b="1" dirty="0" err="1" smtClean="0"/>
              <a:t>ska</a:t>
            </a:r>
            <a:r>
              <a:rPr lang="cs-CZ" sz="3600" b="1" dirty="0" smtClean="0"/>
              <a:t> je keř, na kterém rostou oříšky.</a:t>
            </a:r>
          </a:p>
          <a:p>
            <a:endParaRPr lang="cs-CZ" sz="3600" b="1" dirty="0"/>
          </a:p>
          <a:p>
            <a:r>
              <a:rPr lang="cs-CZ" sz="3600" b="1" dirty="0" err="1" smtClean="0"/>
              <a:t>Pel</a:t>
            </a:r>
            <a:r>
              <a:rPr lang="cs-CZ" sz="3600" b="1" dirty="0" err="1" smtClean="0">
                <a:solidFill>
                  <a:srgbClr val="00B050"/>
                </a:solidFill>
              </a:rPr>
              <a:t>_</a:t>
            </a:r>
            <a:r>
              <a:rPr lang="cs-CZ" sz="3600" b="1" dirty="0" err="1" smtClean="0"/>
              <a:t>něk</a:t>
            </a:r>
            <a:r>
              <a:rPr lang="cs-CZ" sz="3600" b="1" dirty="0" smtClean="0"/>
              <a:t> je bylina hořké chuti.</a:t>
            </a:r>
          </a:p>
          <a:p>
            <a:endParaRPr lang="cs-CZ" sz="3600" b="1" dirty="0"/>
          </a:p>
          <a:p>
            <a:r>
              <a:rPr lang="cs-CZ" sz="3600" b="1" dirty="0" err="1" smtClean="0"/>
              <a:t>L</a:t>
            </a:r>
            <a:r>
              <a:rPr lang="cs-CZ" sz="3600" b="1" dirty="0" err="1" smtClean="0">
                <a:solidFill>
                  <a:srgbClr val="00B050"/>
                </a:solidFill>
              </a:rPr>
              <a:t>_</a:t>
            </a:r>
            <a:r>
              <a:rPr lang="cs-CZ" sz="3600" b="1" dirty="0" err="1" smtClean="0"/>
              <a:t>žování</a:t>
            </a:r>
            <a:r>
              <a:rPr lang="cs-CZ" sz="3600" b="1" dirty="0" smtClean="0"/>
              <a:t> patří mezi zimní sporty. </a:t>
            </a:r>
          </a:p>
          <a:p>
            <a:endParaRPr lang="cs-CZ" sz="3600" b="1" dirty="0" smtClean="0"/>
          </a:p>
          <a:p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409579503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373201" y="326099"/>
            <a:ext cx="10061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ŘEŠENÍ:</a:t>
            </a:r>
            <a:endParaRPr lang="cs-CZ" sz="2000" b="1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835696" y="732766"/>
            <a:ext cx="2430024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00B050"/>
                </a:solidFill>
              </a:rPr>
              <a:t>ml</a:t>
            </a:r>
            <a:r>
              <a:rPr lang="cs-CZ" sz="5400" dirty="0" smtClean="0">
                <a:solidFill>
                  <a:srgbClr val="FF0000"/>
                </a:solidFill>
              </a:rPr>
              <a:t>ý</a:t>
            </a:r>
            <a:r>
              <a:rPr lang="cs-CZ" sz="5400" dirty="0" smtClean="0">
                <a:solidFill>
                  <a:srgbClr val="00B050"/>
                </a:solidFill>
              </a:rPr>
              <a:t>n</a:t>
            </a:r>
          </a:p>
          <a:p>
            <a:r>
              <a:rPr lang="cs-CZ" sz="5400" dirty="0" smtClean="0">
                <a:solidFill>
                  <a:srgbClr val="00B050"/>
                </a:solidFill>
              </a:rPr>
              <a:t>lipový</a:t>
            </a:r>
          </a:p>
          <a:p>
            <a:r>
              <a:rPr lang="cs-CZ" sz="5400" dirty="0" smtClean="0">
                <a:solidFill>
                  <a:srgbClr val="00B050"/>
                </a:solidFill>
              </a:rPr>
              <a:t>lízátko</a:t>
            </a:r>
          </a:p>
          <a:p>
            <a:r>
              <a:rPr lang="cs-CZ" sz="5400" dirty="0" smtClean="0">
                <a:solidFill>
                  <a:srgbClr val="00B050"/>
                </a:solidFill>
              </a:rPr>
              <a:t>líska</a:t>
            </a:r>
          </a:p>
          <a:p>
            <a:r>
              <a:rPr lang="cs-CZ" sz="5400" dirty="0" smtClean="0">
                <a:solidFill>
                  <a:srgbClr val="00B050"/>
                </a:solidFill>
              </a:rPr>
              <a:t>pel</a:t>
            </a:r>
            <a:r>
              <a:rPr lang="cs-CZ" sz="5400" dirty="0" smtClean="0">
                <a:solidFill>
                  <a:srgbClr val="FF0000"/>
                </a:solidFill>
              </a:rPr>
              <a:t>y</a:t>
            </a:r>
            <a:r>
              <a:rPr lang="cs-CZ" sz="5400" dirty="0" smtClean="0">
                <a:solidFill>
                  <a:srgbClr val="00B050"/>
                </a:solidFill>
              </a:rPr>
              <a:t>něk</a:t>
            </a:r>
          </a:p>
          <a:p>
            <a:r>
              <a:rPr lang="cs-CZ" sz="5400" dirty="0" smtClean="0">
                <a:solidFill>
                  <a:srgbClr val="00B050"/>
                </a:solidFill>
              </a:rPr>
              <a:t>l</a:t>
            </a:r>
            <a:r>
              <a:rPr lang="cs-CZ" sz="5400" dirty="0" smtClean="0">
                <a:solidFill>
                  <a:srgbClr val="FF0000"/>
                </a:solidFill>
              </a:rPr>
              <a:t>y</a:t>
            </a:r>
            <a:r>
              <a:rPr lang="cs-CZ" sz="5400" dirty="0" smtClean="0">
                <a:solidFill>
                  <a:srgbClr val="00B050"/>
                </a:solidFill>
              </a:rPr>
              <a:t>žování</a:t>
            </a:r>
            <a:endParaRPr lang="cs-CZ" sz="5400" dirty="0">
              <a:solidFill>
                <a:srgbClr val="00B050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0959" y="526154"/>
            <a:ext cx="1561780" cy="1456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05672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609371"/>
            <a:ext cx="7061870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/>
              <a:t>L</a:t>
            </a:r>
            <a:r>
              <a:rPr lang="cs-CZ" sz="3600" b="1" dirty="0" err="1" smtClean="0">
                <a:solidFill>
                  <a:srgbClr val="00B050"/>
                </a:solidFill>
              </a:rPr>
              <a:t>_</a:t>
            </a:r>
            <a:r>
              <a:rPr lang="cs-CZ" sz="3600" b="1" dirty="0" err="1" smtClean="0"/>
              <a:t>kožrout</a:t>
            </a:r>
            <a:r>
              <a:rPr lang="cs-CZ" sz="3600" b="1" dirty="0" smtClean="0"/>
              <a:t> je lesní škůdce.</a:t>
            </a:r>
          </a:p>
          <a:p>
            <a:endParaRPr lang="cs-CZ" sz="3600" b="1" dirty="0"/>
          </a:p>
          <a:p>
            <a:r>
              <a:rPr lang="cs-CZ" sz="3600" b="1" dirty="0" smtClean="0"/>
              <a:t>Babička smažila </a:t>
            </a:r>
            <a:r>
              <a:rPr lang="cs-CZ" sz="3600" b="1" dirty="0" err="1" smtClean="0"/>
              <a:t>l</a:t>
            </a:r>
            <a:r>
              <a:rPr lang="cs-CZ" sz="3600" b="1" dirty="0" err="1" smtClean="0">
                <a:solidFill>
                  <a:srgbClr val="00B050"/>
                </a:solidFill>
              </a:rPr>
              <a:t>_</a:t>
            </a:r>
            <a:r>
              <a:rPr lang="cs-CZ" sz="3600" b="1" dirty="0" err="1" smtClean="0"/>
              <a:t>vance</a:t>
            </a:r>
            <a:r>
              <a:rPr lang="cs-CZ" sz="3600" b="1" dirty="0" smtClean="0"/>
              <a:t>.</a:t>
            </a:r>
          </a:p>
          <a:p>
            <a:endParaRPr lang="cs-CZ" sz="3600" b="1" dirty="0"/>
          </a:p>
          <a:p>
            <a:r>
              <a:rPr lang="cs-CZ" sz="3600" b="1" dirty="0" smtClean="0"/>
              <a:t>Stromy mají pod kůrou žluté </a:t>
            </a:r>
            <a:r>
              <a:rPr lang="cs-CZ" sz="3600" b="1" dirty="0" err="1" smtClean="0"/>
              <a:t>l</a:t>
            </a:r>
            <a:r>
              <a:rPr lang="cs-CZ" sz="3600" b="1" dirty="0" err="1" smtClean="0">
                <a:solidFill>
                  <a:srgbClr val="00B050"/>
                </a:solidFill>
              </a:rPr>
              <a:t>_</a:t>
            </a:r>
            <a:r>
              <a:rPr lang="cs-CZ" sz="3600" b="1" dirty="0" err="1" smtClean="0"/>
              <a:t>ko</a:t>
            </a:r>
            <a:r>
              <a:rPr lang="cs-CZ" sz="3600" b="1" dirty="0" smtClean="0"/>
              <a:t>.</a:t>
            </a:r>
          </a:p>
          <a:p>
            <a:endParaRPr lang="cs-CZ" sz="3600" b="1" dirty="0"/>
          </a:p>
          <a:p>
            <a:r>
              <a:rPr lang="cs-CZ" sz="3600" b="1" dirty="0" smtClean="0"/>
              <a:t>Teta je moje </a:t>
            </a:r>
            <a:r>
              <a:rPr lang="cs-CZ" sz="3600" b="1" dirty="0" err="1" smtClean="0"/>
              <a:t>blí</a:t>
            </a:r>
            <a:r>
              <a:rPr lang="cs-CZ" sz="3600" b="1" dirty="0" err="1" smtClean="0">
                <a:solidFill>
                  <a:srgbClr val="00B050"/>
                </a:solidFill>
              </a:rPr>
              <a:t>_</a:t>
            </a:r>
            <a:r>
              <a:rPr lang="cs-CZ" sz="3600" b="1" dirty="0" err="1" smtClean="0"/>
              <a:t>zká</a:t>
            </a:r>
            <a:r>
              <a:rPr lang="cs-CZ" sz="3600" b="1" dirty="0" smtClean="0"/>
              <a:t> příbuzná.</a:t>
            </a:r>
          </a:p>
          <a:p>
            <a:endParaRPr lang="cs-CZ" sz="3600" b="1" dirty="0"/>
          </a:p>
          <a:p>
            <a:r>
              <a:rPr lang="cs-CZ" sz="3600" b="1" dirty="0" smtClean="0"/>
              <a:t>Na podzim padá </a:t>
            </a:r>
            <a:r>
              <a:rPr lang="cs-CZ" sz="3600" b="1" dirty="0" err="1" smtClean="0"/>
              <a:t>l</a:t>
            </a:r>
            <a:r>
              <a:rPr lang="cs-CZ" sz="3600" b="1" dirty="0" err="1" smtClean="0">
                <a:solidFill>
                  <a:srgbClr val="00B050"/>
                </a:solidFill>
              </a:rPr>
              <a:t>_</a:t>
            </a:r>
            <a:r>
              <a:rPr lang="cs-CZ" sz="3600" b="1" dirty="0" err="1" smtClean="0"/>
              <a:t>stí</a:t>
            </a:r>
            <a:r>
              <a:rPr lang="cs-CZ" sz="3600" b="1" dirty="0" smtClean="0"/>
              <a:t> ze stromu.</a:t>
            </a:r>
          </a:p>
          <a:p>
            <a:endParaRPr lang="cs-CZ" sz="3600" b="1" dirty="0"/>
          </a:p>
          <a:p>
            <a:r>
              <a:rPr lang="cs-CZ" sz="3600" b="1" dirty="0" smtClean="0"/>
              <a:t>Jirka dostal k svátku </a:t>
            </a:r>
            <a:r>
              <a:rPr lang="cs-CZ" sz="3600" b="1" dirty="0" err="1" smtClean="0"/>
              <a:t>pl</a:t>
            </a:r>
            <a:r>
              <a:rPr lang="cs-CZ" sz="3600" b="1" dirty="0" err="1" smtClean="0">
                <a:solidFill>
                  <a:srgbClr val="00B050"/>
                </a:solidFill>
              </a:rPr>
              <a:t>_</a:t>
            </a:r>
            <a:r>
              <a:rPr lang="cs-CZ" sz="3600" b="1" dirty="0" err="1" smtClean="0"/>
              <a:t>šového</a:t>
            </a:r>
            <a:r>
              <a:rPr lang="cs-CZ" sz="3600" b="1" dirty="0" smtClean="0"/>
              <a:t>  psa.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332656"/>
            <a:ext cx="10974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00B050"/>
                </a:solidFill>
              </a:rPr>
              <a:t>Úkol č.2:</a:t>
            </a:r>
            <a:endParaRPr lang="cs-CZ" sz="2000" b="1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43663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385437" y="326099"/>
            <a:ext cx="10061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ŘEŠENÍ:</a:t>
            </a:r>
            <a:endParaRPr lang="cs-CZ" sz="2000" b="1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835696" y="732766"/>
            <a:ext cx="3028265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00B050"/>
                </a:solidFill>
              </a:rPr>
              <a:t>l</a:t>
            </a:r>
            <a:r>
              <a:rPr lang="cs-CZ" sz="5400" dirty="0" smtClean="0">
                <a:solidFill>
                  <a:srgbClr val="FF0000"/>
                </a:solidFill>
              </a:rPr>
              <a:t>ý</a:t>
            </a:r>
            <a:r>
              <a:rPr lang="cs-CZ" sz="5400" dirty="0" smtClean="0">
                <a:solidFill>
                  <a:srgbClr val="00B050"/>
                </a:solidFill>
              </a:rPr>
              <a:t>kožrout</a:t>
            </a:r>
          </a:p>
          <a:p>
            <a:r>
              <a:rPr lang="cs-CZ" sz="5400" dirty="0" smtClean="0">
                <a:solidFill>
                  <a:srgbClr val="00B050"/>
                </a:solidFill>
              </a:rPr>
              <a:t>lívance</a:t>
            </a:r>
          </a:p>
          <a:p>
            <a:r>
              <a:rPr lang="cs-CZ" sz="5400" dirty="0" smtClean="0">
                <a:solidFill>
                  <a:srgbClr val="00B050"/>
                </a:solidFill>
              </a:rPr>
              <a:t>l</a:t>
            </a:r>
            <a:r>
              <a:rPr lang="cs-CZ" sz="5400" dirty="0" smtClean="0">
                <a:solidFill>
                  <a:srgbClr val="FF0000"/>
                </a:solidFill>
              </a:rPr>
              <a:t>ý</a:t>
            </a:r>
            <a:r>
              <a:rPr lang="cs-CZ" sz="5400" dirty="0" smtClean="0">
                <a:solidFill>
                  <a:srgbClr val="00B050"/>
                </a:solidFill>
              </a:rPr>
              <a:t>ko</a:t>
            </a:r>
          </a:p>
          <a:p>
            <a:r>
              <a:rPr lang="cs-CZ" sz="5400" dirty="0" smtClean="0">
                <a:solidFill>
                  <a:srgbClr val="00B050"/>
                </a:solidFill>
              </a:rPr>
              <a:t>blízká</a:t>
            </a:r>
          </a:p>
          <a:p>
            <a:r>
              <a:rPr lang="cs-CZ" sz="5400" dirty="0" smtClean="0">
                <a:solidFill>
                  <a:srgbClr val="00B050"/>
                </a:solidFill>
              </a:rPr>
              <a:t>listí</a:t>
            </a:r>
          </a:p>
          <a:p>
            <a:r>
              <a:rPr lang="cs-CZ" sz="5400" dirty="0" smtClean="0">
                <a:solidFill>
                  <a:srgbClr val="00B050"/>
                </a:solidFill>
              </a:rPr>
              <a:t>pl</a:t>
            </a:r>
            <a:r>
              <a:rPr lang="cs-CZ" sz="5400" dirty="0" smtClean="0">
                <a:solidFill>
                  <a:srgbClr val="FF0000"/>
                </a:solidFill>
              </a:rPr>
              <a:t>y</a:t>
            </a:r>
            <a:r>
              <a:rPr lang="cs-CZ" sz="5400" dirty="0" smtClean="0">
                <a:solidFill>
                  <a:srgbClr val="00B050"/>
                </a:solidFill>
              </a:rPr>
              <a:t>šového</a:t>
            </a:r>
            <a:endParaRPr lang="cs-CZ" sz="5400" dirty="0">
              <a:solidFill>
                <a:srgbClr val="00B050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2693" y="726209"/>
            <a:ext cx="1561780" cy="1456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846196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10974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00B050"/>
                </a:solidFill>
              </a:rPr>
              <a:t>Úkol č.3:</a:t>
            </a:r>
            <a:endParaRPr lang="cs-CZ" sz="2000" b="1" i="1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609371"/>
            <a:ext cx="7427418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Pepík </a:t>
            </a:r>
            <a:r>
              <a:rPr lang="cs-CZ" sz="3600" b="1" dirty="0" err="1" smtClean="0"/>
              <a:t>l</a:t>
            </a:r>
            <a:r>
              <a:rPr lang="cs-CZ" sz="3600" b="1" dirty="0" err="1" smtClean="0">
                <a:solidFill>
                  <a:srgbClr val="00B050"/>
                </a:solidFill>
              </a:rPr>
              <a:t>_</a:t>
            </a:r>
            <a:r>
              <a:rPr lang="cs-CZ" sz="3600" b="1" dirty="0" err="1" smtClean="0"/>
              <a:t>že</a:t>
            </a:r>
            <a:r>
              <a:rPr lang="cs-CZ" sz="3600" b="1" dirty="0" smtClean="0"/>
              <a:t> malinovou zmrzlinu.</a:t>
            </a:r>
          </a:p>
          <a:p>
            <a:endParaRPr lang="cs-CZ" sz="3600" b="1" dirty="0"/>
          </a:p>
          <a:p>
            <a:r>
              <a:rPr lang="cs-CZ" sz="3600" b="1" dirty="0" smtClean="0"/>
              <a:t>Černá kachna s bílou lysinou je </a:t>
            </a:r>
            <a:r>
              <a:rPr lang="cs-CZ" sz="3600" b="1" dirty="0" err="1" smtClean="0"/>
              <a:t>l</a:t>
            </a:r>
            <a:r>
              <a:rPr lang="cs-CZ" sz="3600" b="1" dirty="0" err="1" smtClean="0">
                <a:solidFill>
                  <a:srgbClr val="00B050"/>
                </a:solidFill>
              </a:rPr>
              <a:t>_</a:t>
            </a:r>
            <a:r>
              <a:rPr lang="cs-CZ" sz="3600" b="1" dirty="0" err="1" smtClean="0"/>
              <a:t>ska</a:t>
            </a:r>
            <a:r>
              <a:rPr lang="cs-CZ" sz="3600" b="1" dirty="0" smtClean="0"/>
              <a:t>.</a:t>
            </a:r>
          </a:p>
          <a:p>
            <a:endParaRPr lang="cs-CZ" sz="3600" b="1" dirty="0"/>
          </a:p>
          <a:p>
            <a:r>
              <a:rPr lang="cs-CZ" sz="3600" b="1" dirty="0" smtClean="0"/>
              <a:t>Obilí melou </a:t>
            </a:r>
            <a:r>
              <a:rPr lang="cs-CZ" sz="3600" b="1" dirty="0" err="1" smtClean="0"/>
              <a:t>ml</a:t>
            </a:r>
            <a:r>
              <a:rPr lang="cs-CZ" sz="3600" b="1" dirty="0" err="1" smtClean="0">
                <a:solidFill>
                  <a:srgbClr val="00B050"/>
                </a:solidFill>
              </a:rPr>
              <a:t>_</a:t>
            </a:r>
            <a:r>
              <a:rPr lang="cs-CZ" sz="3600" b="1" dirty="0" err="1" smtClean="0"/>
              <a:t>nské</a:t>
            </a:r>
            <a:r>
              <a:rPr lang="cs-CZ" sz="3600" b="1" dirty="0" smtClean="0"/>
              <a:t> stroje.</a:t>
            </a:r>
          </a:p>
          <a:p>
            <a:endParaRPr lang="cs-CZ" sz="3600" b="1" dirty="0"/>
          </a:p>
          <a:p>
            <a:r>
              <a:rPr lang="cs-CZ" sz="3600" b="1" dirty="0" err="1" smtClean="0"/>
              <a:t>L</a:t>
            </a:r>
            <a:r>
              <a:rPr lang="cs-CZ" sz="3600" b="1" dirty="0" err="1" smtClean="0">
                <a:solidFill>
                  <a:srgbClr val="00B050"/>
                </a:solidFill>
              </a:rPr>
              <a:t>_</a:t>
            </a:r>
            <a:r>
              <a:rPr lang="cs-CZ" sz="3600" b="1" dirty="0" err="1" smtClean="0"/>
              <a:t>ška</a:t>
            </a:r>
            <a:r>
              <a:rPr lang="cs-CZ" sz="3600" b="1" dirty="0" smtClean="0"/>
              <a:t> obecná žije v lese.</a:t>
            </a:r>
          </a:p>
          <a:p>
            <a:endParaRPr lang="cs-CZ" sz="3600" b="1" dirty="0"/>
          </a:p>
          <a:p>
            <a:r>
              <a:rPr lang="cs-CZ" sz="3600" b="1" dirty="0" smtClean="0"/>
              <a:t>Vrcholky hor byly úplně </a:t>
            </a:r>
            <a:r>
              <a:rPr lang="cs-CZ" sz="3600" b="1" dirty="0" err="1" smtClean="0"/>
              <a:t>l</a:t>
            </a:r>
            <a:r>
              <a:rPr lang="cs-CZ" sz="3600" b="1" dirty="0" err="1" smtClean="0">
                <a:solidFill>
                  <a:srgbClr val="00B050"/>
                </a:solidFill>
              </a:rPr>
              <a:t>_</a:t>
            </a:r>
            <a:r>
              <a:rPr lang="cs-CZ" sz="3600" b="1" dirty="0" err="1" smtClean="0"/>
              <a:t>sé</a:t>
            </a:r>
            <a:r>
              <a:rPr lang="cs-CZ" sz="3600" b="1" dirty="0" smtClean="0"/>
              <a:t>.</a:t>
            </a:r>
          </a:p>
          <a:p>
            <a:endParaRPr lang="cs-CZ" sz="3600" b="1" dirty="0"/>
          </a:p>
          <a:p>
            <a:r>
              <a:rPr lang="cs-CZ" sz="3600" b="1" dirty="0" smtClean="0"/>
              <a:t>Některé děti často </a:t>
            </a:r>
            <a:r>
              <a:rPr lang="cs-CZ" sz="3600" b="1" dirty="0" err="1" smtClean="0"/>
              <a:t>pl</a:t>
            </a:r>
            <a:r>
              <a:rPr lang="cs-CZ" sz="3600" b="1" dirty="0" err="1" smtClean="0">
                <a:solidFill>
                  <a:srgbClr val="00B050"/>
                </a:solidFill>
              </a:rPr>
              <a:t>_</a:t>
            </a:r>
            <a:r>
              <a:rPr lang="cs-CZ" sz="3600" b="1" dirty="0" err="1" smtClean="0"/>
              <a:t>tvají</a:t>
            </a:r>
            <a:r>
              <a:rPr lang="cs-CZ" sz="3600" b="1" dirty="0" smtClean="0"/>
              <a:t> jídlem.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272006419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385437" y="326099"/>
            <a:ext cx="10061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ŘEŠENÍ:</a:t>
            </a:r>
            <a:endParaRPr lang="cs-CZ" sz="2000" b="1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835696" y="732766"/>
            <a:ext cx="2481898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00B050"/>
                </a:solidFill>
              </a:rPr>
              <a:t>líže</a:t>
            </a:r>
          </a:p>
          <a:p>
            <a:r>
              <a:rPr lang="cs-CZ" sz="5400" dirty="0" smtClean="0">
                <a:solidFill>
                  <a:srgbClr val="00B050"/>
                </a:solidFill>
              </a:rPr>
              <a:t>l</a:t>
            </a:r>
            <a:r>
              <a:rPr lang="cs-CZ" sz="5400" dirty="0" smtClean="0">
                <a:solidFill>
                  <a:srgbClr val="FF0000"/>
                </a:solidFill>
              </a:rPr>
              <a:t>y</a:t>
            </a:r>
            <a:r>
              <a:rPr lang="cs-CZ" sz="5400" dirty="0" smtClean="0">
                <a:solidFill>
                  <a:srgbClr val="00B050"/>
                </a:solidFill>
              </a:rPr>
              <a:t>ska</a:t>
            </a:r>
          </a:p>
          <a:p>
            <a:r>
              <a:rPr lang="cs-CZ" sz="5400" dirty="0" smtClean="0">
                <a:solidFill>
                  <a:srgbClr val="00B050"/>
                </a:solidFill>
              </a:rPr>
              <a:t>ml</a:t>
            </a:r>
            <a:r>
              <a:rPr lang="cs-CZ" sz="5400" dirty="0" smtClean="0">
                <a:solidFill>
                  <a:srgbClr val="FF0000"/>
                </a:solidFill>
              </a:rPr>
              <a:t>ý</a:t>
            </a:r>
            <a:r>
              <a:rPr lang="cs-CZ" sz="5400" dirty="0" smtClean="0">
                <a:solidFill>
                  <a:srgbClr val="00B050"/>
                </a:solidFill>
              </a:rPr>
              <a:t>nské</a:t>
            </a:r>
          </a:p>
          <a:p>
            <a:r>
              <a:rPr lang="cs-CZ" sz="5400" dirty="0" smtClean="0">
                <a:solidFill>
                  <a:srgbClr val="00B050"/>
                </a:solidFill>
              </a:rPr>
              <a:t>liška</a:t>
            </a:r>
          </a:p>
          <a:p>
            <a:r>
              <a:rPr lang="cs-CZ" sz="5400" dirty="0" smtClean="0">
                <a:solidFill>
                  <a:srgbClr val="00B050"/>
                </a:solidFill>
              </a:rPr>
              <a:t>l</a:t>
            </a:r>
            <a:r>
              <a:rPr lang="cs-CZ" sz="5400" dirty="0" smtClean="0">
                <a:solidFill>
                  <a:srgbClr val="FF0000"/>
                </a:solidFill>
              </a:rPr>
              <a:t>y</a:t>
            </a:r>
            <a:r>
              <a:rPr lang="cs-CZ" sz="5400" dirty="0" smtClean="0">
                <a:solidFill>
                  <a:srgbClr val="00B050"/>
                </a:solidFill>
              </a:rPr>
              <a:t>sé</a:t>
            </a:r>
          </a:p>
          <a:p>
            <a:r>
              <a:rPr lang="cs-CZ" sz="5400" dirty="0" smtClean="0">
                <a:solidFill>
                  <a:srgbClr val="00B050"/>
                </a:solidFill>
              </a:rPr>
              <a:t>pl</a:t>
            </a:r>
            <a:r>
              <a:rPr lang="cs-CZ" sz="5400" dirty="0" smtClean="0">
                <a:solidFill>
                  <a:srgbClr val="FF0000"/>
                </a:solidFill>
              </a:rPr>
              <a:t>ý</a:t>
            </a:r>
            <a:r>
              <a:rPr lang="cs-CZ" sz="5400" dirty="0" smtClean="0">
                <a:solidFill>
                  <a:srgbClr val="00B050"/>
                </a:solidFill>
              </a:rPr>
              <a:t>tvají</a:t>
            </a:r>
            <a:endParaRPr lang="cs-CZ" sz="5400" dirty="0">
              <a:solidFill>
                <a:srgbClr val="00B050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2693" y="726209"/>
            <a:ext cx="1561780" cy="1456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605512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2482" y="1663210"/>
            <a:ext cx="62686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Obrázky byly vytvořeny v otevřené galerii Microsoft Office.</a:t>
            </a:r>
          </a:p>
          <a:p>
            <a:r>
              <a:rPr lang="cs-CZ" sz="2000" dirty="0" smtClean="0"/>
              <a:t>Text je vytvořen autorem materiálu.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86937" y="837873"/>
            <a:ext cx="23318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</a:p>
          <a:p>
            <a:r>
              <a:rPr lang="cs-CZ" sz="2000" dirty="0" smtClean="0"/>
              <a:t>/Citace 2011-12-13/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596173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285</Words>
  <Application>Microsoft Office PowerPoint</Application>
  <PresentationFormat>Předvádění na obrazovce (4:3)</PresentationFormat>
  <Paragraphs>73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Anotace:</dc:title>
  <dc:creator>08F8</dc:creator>
  <cp:lastModifiedBy>08F8</cp:lastModifiedBy>
  <cp:revision>16</cp:revision>
  <dcterms:created xsi:type="dcterms:W3CDTF">2011-12-13T21:31:28Z</dcterms:created>
  <dcterms:modified xsi:type="dcterms:W3CDTF">2012-12-19T12:45:28Z</dcterms:modified>
</cp:coreProperties>
</file>