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60" r:id="rId2"/>
    <p:sldId id="257" r:id="rId3"/>
    <p:sldId id="259" r:id="rId4"/>
    <p:sldId id="261" r:id="rId5"/>
    <p:sldId id="263" r:id="rId6"/>
    <p:sldId id="264" r:id="rId7"/>
    <p:sldId id="265" r:id="rId8"/>
    <p:sldId id="266" r:id="rId9"/>
    <p:sldId id="267" r:id="rId10"/>
    <p:sldId id="268" r:id="rId11"/>
    <p:sldId id="271" r:id="rId12"/>
    <p:sldId id="270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FF"/>
    <a:srgbClr val="EAF862"/>
    <a:srgbClr val="2AD657"/>
    <a:srgbClr val="FFCC00"/>
    <a:srgbClr val="F9FDD3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 VY_32_INOVACE_14_Vyjmen. slova a stavba slova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Marcela </a:t>
          </a:r>
          <a:r>
            <a:rPr lang="cs-CZ" sz="2000" dirty="0" err="1" smtClean="0"/>
            <a:t>Schmiedhamerová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Vyjmenovaná slova - M.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713687-B0DA-4915-BDA9-05FD93A44160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8B4038D3-4D5A-48F0-8669-486FA18053FB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027D6B2-6B4A-4EA8-910F-AC99114F4BD3}" type="presOf" srcId="{757F3AB3-0718-4624-B441-E567A8F0AB56}" destId="{333A1088-737F-45CB-B68E-254E46348037}" srcOrd="0" destOrd="0" presId="urn:microsoft.com/office/officeart/2005/8/layout/target3"/>
    <dgm:cxn modelId="{B4C2AEE0-F6BA-4F13-93EA-14D538AFF53C}" type="presOf" srcId="{D1D4F407-5343-4D3F-B5B9-D407B03CAEB4}" destId="{AED2198E-93D5-4001-81B4-73124B309672}" srcOrd="1" destOrd="0" presId="urn:microsoft.com/office/officeart/2005/8/layout/target3"/>
    <dgm:cxn modelId="{94A38D1D-9B4D-4791-9D58-9EEBBAD7399A}" type="presOf" srcId="{D1B46980-6531-4606-95E6-44980827E919}" destId="{6140AFEC-043D-4C43-A2F9-D0F5331DF3A3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ECD7988-32DB-4561-90C0-20F30529D197}" type="presOf" srcId="{D1B46980-6531-4606-95E6-44980827E919}" destId="{2BE915AB-18AA-4053-B92C-3BFC9ED204BB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41C58DB-B248-4E5E-B639-2E24150CD124}" type="presOf" srcId="{B651F6E3-6281-48DB-9319-2AEAFDAE7572}" destId="{619D679B-A015-4ECF-8348-D1034C574F40}" srcOrd="0" destOrd="0" presId="urn:microsoft.com/office/officeart/2005/8/layout/target3"/>
    <dgm:cxn modelId="{D6D4C4D7-3985-47F7-94AA-BED543EAEC9C}" type="presOf" srcId="{4C35D32F-0EAB-4CD7-82EE-45574DC2A586}" destId="{890E4F0B-2866-4A3F-A3C7-2A14B1797930}" srcOrd="1" destOrd="0" presId="urn:microsoft.com/office/officeart/2005/8/layout/target3"/>
    <dgm:cxn modelId="{BFC6D3F1-B3EE-4FE9-93E4-E56C9F195A03}" type="presOf" srcId="{4C35D32F-0EAB-4CD7-82EE-45574DC2A586}" destId="{8BEBB6EC-1DAA-4CAC-8A25-BC0FCBD5DBD5}" srcOrd="0" destOrd="0" presId="urn:microsoft.com/office/officeart/2005/8/layout/target3"/>
    <dgm:cxn modelId="{BA2E3505-1B83-4AB1-B312-4D57B8F596E1}" type="presOf" srcId="{B651F6E3-6281-48DB-9319-2AEAFDAE7572}" destId="{6BB5E863-4638-4E1D-BFDE-399D028AC4ED}" srcOrd="1" destOrd="0" presId="urn:microsoft.com/office/officeart/2005/8/layout/target3"/>
    <dgm:cxn modelId="{94CA10B9-112B-4878-8783-B94FDF0CBC34}" type="presOf" srcId="{D8197B8C-B260-4A16-BDF4-0947B075E274}" destId="{25B08C86-7E15-44DC-BE7F-FFB55DD49D12}" srcOrd="0" destOrd="0" presId="urn:microsoft.com/office/officeart/2005/8/layout/target3"/>
    <dgm:cxn modelId="{66FE68F3-7BF2-414D-9F7A-4664913F6A70}" type="presParOf" srcId="{333A1088-737F-45CB-B68E-254E46348037}" destId="{F5ABB229-8D3B-4694-996A-96F23CF14429}" srcOrd="0" destOrd="0" presId="urn:microsoft.com/office/officeart/2005/8/layout/target3"/>
    <dgm:cxn modelId="{B661E376-6D0C-4136-B8E4-6A4CF1651FF4}" type="presParOf" srcId="{333A1088-737F-45CB-B68E-254E46348037}" destId="{F41139FD-01EE-4571-8B17-4FB00FC51163}" srcOrd="1" destOrd="0" presId="urn:microsoft.com/office/officeart/2005/8/layout/target3"/>
    <dgm:cxn modelId="{87F1CE40-8915-4183-87F4-300683506F2E}" type="presParOf" srcId="{333A1088-737F-45CB-B68E-254E46348037}" destId="{D005CE8C-CC26-4C3E-AC11-E15060ECD759}" srcOrd="2" destOrd="0" presId="urn:microsoft.com/office/officeart/2005/8/layout/target3"/>
    <dgm:cxn modelId="{5ECDE9B5-4309-4C8E-B872-4853D888B1CD}" type="presParOf" srcId="{333A1088-737F-45CB-B68E-254E46348037}" destId="{2C702D82-9B77-49B7-9568-BB8EB47C3372}" srcOrd="3" destOrd="0" presId="urn:microsoft.com/office/officeart/2005/8/layout/target3"/>
    <dgm:cxn modelId="{86F3A826-9EAA-434D-9F56-F0E599D0123E}" type="presParOf" srcId="{333A1088-737F-45CB-B68E-254E46348037}" destId="{A52A0455-90FF-4808-ABD0-F02540D31D5A}" srcOrd="4" destOrd="0" presId="urn:microsoft.com/office/officeart/2005/8/layout/target3"/>
    <dgm:cxn modelId="{AAC5B5D0-643C-4996-A1B3-7E7F5C3D6D08}" type="presParOf" srcId="{333A1088-737F-45CB-B68E-254E46348037}" destId="{6140AFEC-043D-4C43-A2F9-D0F5331DF3A3}" srcOrd="5" destOrd="0" presId="urn:microsoft.com/office/officeart/2005/8/layout/target3"/>
    <dgm:cxn modelId="{5C510711-38E8-4C03-B358-9A852128EF67}" type="presParOf" srcId="{333A1088-737F-45CB-B68E-254E46348037}" destId="{9358AC05-5D7D-4327-9F80-1AD486AEA664}" srcOrd="6" destOrd="0" presId="urn:microsoft.com/office/officeart/2005/8/layout/target3"/>
    <dgm:cxn modelId="{3F91019E-BB66-4C43-9142-FAFC9F9F86B7}" type="presParOf" srcId="{333A1088-737F-45CB-B68E-254E46348037}" destId="{313FC574-E1CD-4FB4-B054-0B805CE0447D}" srcOrd="7" destOrd="0" presId="urn:microsoft.com/office/officeart/2005/8/layout/target3"/>
    <dgm:cxn modelId="{432CEA01-9EEA-4978-8850-08931B3C1842}" type="presParOf" srcId="{333A1088-737F-45CB-B68E-254E46348037}" destId="{619D679B-A015-4ECF-8348-D1034C574F40}" srcOrd="8" destOrd="0" presId="urn:microsoft.com/office/officeart/2005/8/layout/target3"/>
    <dgm:cxn modelId="{0CFE196A-DB5A-4F10-9FD8-91B89EB38FBB}" type="presParOf" srcId="{333A1088-737F-45CB-B68E-254E46348037}" destId="{322283A8-4A27-4CDA-BAE3-F381106A9174}" srcOrd="9" destOrd="0" presId="urn:microsoft.com/office/officeart/2005/8/layout/target3"/>
    <dgm:cxn modelId="{BA63E752-5DAF-40B7-BC40-9018E82F4CA8}" type="presParOf" srcId="{333A1088-737F-45CB-B68E-254E46348037}" destId="{FFC9F71D-1B4F-4AD9-A4A6-86ADEFC8AF5C}" srcOrd="10" destOrd="0" presId="urn:microsoft.com/office/officeart/2005/8/layout/target3"/>
    <dgm:cxn modelId="{B1BDD9D6-8345-4D65-B32D-4E0A9AB38AA9}" type="presParOf" srcId="{333A1088-737F-45CB-B68E-254E46348037}" destId="{25B08C86-7E15-44DC-BE7F-FFB55DD49D12}" srcOrd="11" destOrd="0" presId="urn:microsoft.com/office/officeart/2005/8/layout/target3"/>
    <dgm:cxn modelId="{733D1370-71DA-4EC8-9F8C-C429F6E43E2E}" type="presParOf" srcId="{333A1088-737F-45CB-B68E-254E46348037}" destId="{76644BE8-9D7C-4C09-B250-3D10AF48CBB7}" srcOrd="12" destOrd="0" presId="urn:microsoft.com/office/officeart/2005/8/layout/target3"/>
    <dgm:cxn modelId="{0AB8F6A3-1C74-4C4D-A8A2-A8B0F5B462EA}" type="presParOf" srcId="{333A1088-737F-45CB-B68E-254E46348037}" destId="{EE85B701-7295-41C0-BA7A-34D3756A2AE6}" srcOrd="13" destOrd="0" presId="urn:microsoft.com/office/officeart/2005/8/layout/target3"/>
    <dgm:cxn modelId="{FBDD886A-E2FD-4A30-82FD-8FD6F5C21188}" type="presParOf" srcId="{333A1088-737F-45CB-B68E-254E46348037}" destId="{8BEBB6EC-1DAA-4CAC-8A25-BC0FCBD5DBD5}" srcOrd="14" destOrd="0" presId="urn:microsoft.com/office/officeart/2005/8/layout/target3"/>
    <dgm:cxn modelId="{8703C4B9-50C4-4D6C-AEC1-147DE3A2AB59}" type="presParOf" srcId="{333A1088-737F-45CB-B68E-254E46348037}" destId="{AED2198E-93D5-4001-81B4-73124B309672}" srcOrd="15" destOrd="0" presId="urn:microsoft.com/office/officeart/2005/8/layout/target3"/>
    <dgm:cxn modelId="{2230813B-F86F-4843-B617-D409C1A0EB72}" type="presParOf" srcId="{333A1088-737F-45CB-B68E-254E46348037}" destId="{2BE915AB-18AA-4053-B92C-3BFC9ED204BB}" srcOrd="16" destOrd="0" presId="urn:microsoft.com/office/officeart/2005/8/layout/target3"/>
    <dgm:cxn modelId="{EEE5C8EF-5953-497A-9403-0F79917583E4}" type="presParOf" srcId="{333A1088-737F-45CB-B68E-254E46348037}" destId="{6BB5E863-4638-4E1D-BFDE-399D028AC4ED}" srcOrd="17" destOrd="0" presId="urn:microsoft.com/office/officeart/2005/8/layout/target3"/>
    <dgm:cxn modelId="{62A273F8-0F24-4E2C-979F-55EB435AE30E}" type="presParOf" srcId="{333A1088-737F-45CB-B68E-254E46348037}" destId="{5A5FFA88-C948-4069-8E93-59FA12366E83}" srcOrd="18" destOrd="0" presId="urn:microsoft.com/office/officeart/2005/8/layout/target3"/>
    <dgm:cxn modelId="{7F379CE8-C671-4FA7-8B63-DF78F1958E0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Marcela </a:t>
          </a:r>
          <a:r>
            <a:rPr lang="cs-CZ" sz="2000" kern="1200" dirty="0" err="1" smtClean="0"/>
            <a:t>Schmiedhamerová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 VY_32_INOVACE_14_Vyjmen. slova a stavba slova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Vyjmenovaná slova - M.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068A66C-8983-40EE-9CB0-22F984436BC3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0DBCA3-CE9E-485C-9CAB-3A19F1D9865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512326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0DBCA3-CE9E-485C-9CAB-3A19F1D9865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192113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59228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71419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15634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90678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50058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5227113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723885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67668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162887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564730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603182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E820B9-9A87-4FDB-ADF7-C8E85D8C29D4}" type="datetimeFigureOut">
              <a:rPr lang="cs-CZ" smtClean="0"/>
              <a:pPr/>
              <a:t>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B8F2A5-6078-4827-9A6F-2F6EC8E8635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38944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hyperlink" Target="http://wiki.rvp.cz/@api/deki/files/9489/=lokomotiva1.gif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gif"/><Relationship Id="rId4" Type="http://schemas.openxmlformats.org/officeDocument/2006/relationships/hyperlink" Target="http://wiki.rvp.cz/@api/deki/files/9495/=vagon1.gif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em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emf"/><Relationship Id="rId3" Type="http://schemas.openxmlformats.org/officeDocument/2006/relationships/image" Target="../media/image13.jpeg"/><Relationship Id="rId7" Type="http://schemas.openxmlformats.org/officeDocument/2006/relationships/image" Target="../media/image15.emf"/><Relationship Id="rId2" Type="http://schemas.openxmlformats.org/officeDocument/2006/relationships/hyperlink" Target="http://wiki.rvp.cz/@api/deki/files/22351/=myska_G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emf"/><Relationship Id="rId5" Type="http://schemas.openxmlformats.org/officeDocument/2006/relationships/image" Target="../media/image14.emf"/><Relationship Id="rId10" Type="http://schemas.openxmlformats.org/officeDocument/2006/relationships/image" Target="../media/image18.emf"/><Relationship Id="rId4" Type="http://schemas.openxmlformats.org/officeDocument/2006/relationships/image" Target="../media/image4.emf"/><Relationship Id="rId9" Type="http://schemas.openxmlformats.org/officeDocument/2006/relationships/image" Target="../media/image17.emf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984554265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06173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-2340768" y="332656"/>
            <a:ext cx="8229600" cy="1143000"/>
          </a:xfrm>
        </p:spPr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k opakování a upevnění učiva o  vyjmenovaných slovech po M. Úkolem žáků je doplnit i, y po obojetné souhlásce  m, úkolem je také  hledat nebo tvořit slova příbuzná.</a:t>
            </a:r>
          </a:p>
          <a:p>
            <a:r>
              <a:rPr lang="cs-CZ" dirty="0" smtClean="0"/>
              <a:t>Žáci mají okamžitou zpětnou vazbu při práci </a:t>
            </a:r>
            <a:r>
              <a:rPr lang="cs-CZ" dirty="0" smtClean="0"/>
              <a:t>           s </a:t>
            </a:r>
            <a:r>
              <a:rPr lang="cs-CZ" dirty="0" smtClean="0"/>
              <a:t>interaktivní tabulí. Správná odpověď se objeví po kliknutí.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55147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68117" y="188640"/>
            <a:ext cx="813517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Vyjmenovaná slova po „M“.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4" name="Picture 2" descr="lokomotiva1.gif">
            <a:hlinkClick r:id="rId2" tooltip="/@api/deki/files/9489/=lokomotiva1.gif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9" y="1340768"/>
            <a:ext cx="1969450" cy="1440160"/>
          </a:xfrm>
          <a:prstGeom prst="rect">
            <a:avLst/>
          </a:prstGeom>
          <a:pattFill prst="pct5">
            <a:fgClr>
              <a:srgbClr val="FFFF00"/>
            </a:fgClr>
            <a:bgClr>
              <a:srgbClr val="92D050"/>
            </a:bgClr>
          </a:pattFill>
          <a:extLst/>
        </p:spPr>
      </p:pic>
      <p:pic>
        <p:nvPicPr>
          <p:cNvPr id="15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86749" y="197643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6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75952" y="199625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61667" y="199625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8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299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7359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3175" y="3266329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83972" y="326632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2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89203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77500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78406" y="4509120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07359" y="566124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66" y="5661248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ovéPole 27"/>
          <p:cNvSpPr txBox="1"/>
          <p:nvPr/>
        </p:nvSpPr>
        <p:spPr>
          <a:xfrm>
            <a:off x="2653595" y="1948467"/>
            <a:ext cx="70461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my</a:t>
            </a:r>
            <a:endParaRPr lang="cs-CZ" sz="3200" b="1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818291" y="1935972"/>
            <a:ext cx="8492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mýt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842043" y="1910756"/>
            <a:ext cx="121013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myslit</a:t>
            </a:r>
            <a:endParaRPr lang="cs-CZ" sz="32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464607" y="3214714"/>
            <a:ext cx="15125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7030A0"/>
                </a:solidFill>
              </a:rPr>
              <a:t>mýlit se</a:t>
            </a:r>
            <a:endParaRPr lang="cs-CZ" sz="3200" b="1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2741155" y="3214713"/>
            <a:ext cx="108529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hmyz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5045826" y="3214712"/>
            <a:ext cx="86549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FF00"/>
                </a:solidFill>
              </a:rPr>
              <a:t>myš</a:t>
            </a:r>
            <a:endParaRPr lang="cs-CZ" sz="3200" b="1" dirty="0">
              <a:solidFill>
                <a:srgbClr val="FFFF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912536" y="3227249"/>
            <a:ext cx="163833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FF"/>
                </a:solidFill>
              </a:rPr>
              <a:t>hlemýžď</a:t>
            </a:r>
            <a:endParaRPr lang="cs-CZ" sz="3200" b="1" dirty="0">
              <a:solidFill>
                <a:srgbClr val="FF00FF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548137" y="4453519"/>
            <a:ext cx="10929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92D050"/>
                </a:solidFill>
              </a:rPr>
              <a:t>mýtit</a:t>
            </a:r>
            <a:endParaRPr lang="cs-CZ" sz="3200" b="1" dirty="0">
              <a:solidFill>
                <a:srgbClr val="92D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502991" y="4453520"/>
            <a:ext cx="15979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66CCFF"/>
                </a:solidFill>
              </a:rPr>
              <a:t>zamykat</a:t>
            </a:r>
            <a:endParaRPr lang="cs-CZ" sz="3200" b="1" dirty="0">
              <a:solidFill>
                <a:srgbClr val="66CCFF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4777996" y="4466933"/>
            <a:ext cx="140115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smýkat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899841" y="4451691"/>
            <a:ext cx="16510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dmýchat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83851" y="5650839"/>
            <a:ext cx="13426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chmýří</a:t>
            </a:r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267745" y="5610059"/>
            <a:ext cx="21314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6600"/>
                </a:solidFill>
              </a:rPr>
              <a:t>nachomýtnout </a:t>
            </a:r>
            <a:endParaRPr lang="cs-CZ" sz="2400" b="1" dirty="0">
              <a:solidFill>
                <a:srgbClr val="9966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10797" y="2017755"/>
            <a:ext cx="6671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Y-Ý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957489" y="5837935"/>
            <a:ext cx="5325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996600"/>
                </a:solidFill>
              </a:rPr>
              <a:t> se</a:t>
            </a:r>
            <a:endParaRPr lang="cs-CZ" sz="2400" b="1" dirty="0">
              <a:solidFill>
                <a:srgbClr val="996600"/>
              </a:solidFill>
            </a:endParaRPr>
          </a:p>
        </p:txBody>
      </p:sp>
      <p:pic>
        <p:nvPicPr>
          <p:cNvPr id="43" name="Picture 4" descr="vagon1.gif">
            <a:hlinkClick r:id="rId4" tooltip="/@api/deki/files/9495/=vagon1.gif"/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399162" y="5668907"/>
            <a:ext cx="2189203" cy="820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671743" y="5627014"/>
            <a:ext cx="16934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accent3">
                    <a:lumMod val="75000"/>
                  </a:schemeClr>
                </a:solidFill>
              </a:rPr>
              <a:t>Litomyšl</a:t>
            </a:r>
            <a:r>
              <a:rPr lang="cs-CZ" sz="3200" dirty="0" smtClean="0"/>
              <a:t>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34405976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1" fill="hold">
                      <p:stCondLst>
                        <p:cond delay="indefinite"/>
                      </p:stCondLst>
                      <p:childTnLst>
                        <p:par>
                          <p:cTn id="202" fill="hold">
                            <p:stCondLst>
                              <p:cond delay="0"/>
                            </p:stCondLst>
                            <p:childTnLst>
                              <p:par>
                                <p:cTn id="2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9" fill="hold">
                      <p:stCondLst>
                        <p:cond delay="indefinite"/>
                      </p:stCondLst>
                      <p:childTnLst>
                        <p:par>
                          <p:cTn id="220" fill="hold">
                            <p:stCondLst>
                              <p:cond delay="0"/>
                            </p:stCondLst>
                            <p:childTnLst>
                              <p:par>
                                <p:cTn id="2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7" fill="hold">
                      <p:stCondLst>
                        <p:cond delay="indefinite"/>
                      </p:stCondLst>
                      <p:childTnLst>
                        <p:par>
                          <p:cTn id="238" fill="hold">
                            <p:stCondLst>
                              <p:cond delay="0"/>
                            </p:stCondLst>
                            <p:childTnLst>
                              <p:par>
                                <p:cTn id="2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5" fill="hold">
                      <p:stCondLst>
                        <p:cond delay="indefinite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33" grpId="0"/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8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766" y="760288"/>
            <a:ext cx="9003234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B0F0"/>
                </a:solidFill>
              </a:rPr>
              <a:t>__</a:t>
            </a:r>
            <a:r>
              <a:rPr lang="cs-CZ" sz="2800" b="1" dirty="0" smtClean="0"/>
              <a:t>všichni</a:t>
            </a:r>
            <a:r>
              <a:rPr lang="cs-CZ" sz="2800" dirty="0" smtClean="0"/>
              <a:t> </a:t>
            </a:r>
            <a:r>
              <a:rPr lang="cs-CZ" sz="2800" b="1" dirty="0" smtClean="0"/>
              <a:t>ti přijdeme pomoci. Každý večer se musíme</a:t>
            </a:r>
            <a:r>
              <a:rPr lang="cs-CZ" sz="2800" b="1" dirty="0" smtClean="0">
                <a:solidFill>
                  <a:srgbClr val="00CCFF"/>
                </a:solidFill>
              </a:rPr>
              <a:t>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Budeš na mě </a:t>
            </a:r>
            <a:r>
              <a:rPr lang="cs-CZ" sz="2800" dirty="0" smtClean="0">
                <a:solidFill>
                  <a:srgbClr val="00CCFF"/>
                </a:solidFill>
              </a:rPr>
              <a:t>_________</a:t>
            </a:r>
            <a:r>
              <a:rPr lang="cs-CZ" sz="2800" dirty="0" smtClean="0"/>
              <a:t>, </a:t>
            </a:r>
            <a:r>
              <a:rPr lang="cs-CZ" sz="2800" b="1" dirty="0" smtClean="0"/>
              <a:t>až odjedu?</a:t>
            </a:r>
          </a:p>
          <a:p>
            <a:r>
              <a:rPr lang="cs-CZ" sz="2800" b="1" dirty="0" smtClean="0"/>
              <a:t>Každý člověk se může </a:t>
            </a:r>
            <a:r>
              <a:rPr lang="cs-CZ" sz="2800" b="1" dirty="0" smtClean="0">
                <a:solidFill>
                  <a:srgbClr val="00CCFF"/>
                </a:solidFill>
              </a:rPr>
              <a:t>___________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Nadřazené slovo ke slovu brouci a motýli je </a:t>
            </a:r>
            <a:r>
              <a:rPr lang="cs-CZ" sz="2800" b="1" dirty="0" smtClean="0">
                <a:solidFill>
                  <a:srgbClr val="00CCFF"/>
                </a:solidFill>
              </a:rPr>
              <a:t>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Na poli běhá šedá </a:t>
            </a:r>
            <a:r>
              <a:rPr lang="cs-CZ" sz="2800" b="1" dirty="0" smtClean="0">
                <a:solidFill>
                  <a:srgbClr val="00CCFF"/>
                </a:solidFill>
              </a:rPr>
              <a:t>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Po mokré trávě lezl</a:t>
            </a:r>
            <a:r>
              <a:rPr lang="cs-CZ" sz="2800" b="1" dirty="0" smtClean="0">
                <a:solidFill>
                  <a:srgbClr val="00CCFF"/>
                </a:solidFill>
              </a:rPr>
              <a:t>_____________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Lesní dělníci začali </a:t>
            </a:r>
            <a:r>
              <a:rPr lang="cs-CZ" sz="2800" b="1" dirty="0" smtClean="0">
                <a:solidFill>
                  <a:srgbClr val="00CCFF"/>
                </a:solidFill>
              </a:rPr>
              <a:t>_________</a:t>
            </a:r>
            <a:r>
              <a:rPr lang="cs-CZ" sz="2800" b="1" dirty="0" smtClean="0"/>
              <a:t> les za vsí.</a:t>
            </a:r>
          </a:p>
          <a:p>
            <a:r>
              <a:rPr lang="cs-CZ" sz="2800" b="1" dirty="0" smtClean="0"/>
              <a:t>Dveře se musí </a:t>
            </a:r>
            <a:r>
              <a:rPr lang="cs-CZ" sz="2800" b="1" dirty="0" smtClean="0">
                <a:solidFill>
                  <a:srgbClr val="00CCFF"/>
                </a:solidFill>
              </a:rPr>
              <a:t>_____________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Smyčec houslí se má po strunách lehce </a:t>
            </a:r>
            <a:r>
              <a:rPr lang="cs-CZ" sz="2800" b="1" dirty="0" smtClean="0">
                <a:solidFill>
                  <a:srgbClr val="00CCFF"/>
                </a:solidFill>
              </a:rPr>
              <a:t>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Kovář musí </a:t>
            </a:r>
            <a:r>
              <a:rPr lang="cs-CZ" sz="2800" b="1" dirty="0" smtClean="0">
                <a:solidFill>
                  <a:srgbClr val="00CCFF"/>
                </a:solidFill>
              </a:rPr>
              <a:t>_____________</a:t>
            </a:r>
            <a:r>
              <a:rPr lang="cs-CZ" sz="2800" b="1" dirty="0" smtClean="0"/>
              <a:t> vzduch do ohně.</a:t>
            </a:r>
          </a:p>
          <a:p>
            <a:r>
              <a:rPr lang="cs-CZ" sz="2800" b="1" dirty="0" smtClean="0"/>
              <a:t>Z květů pampelišek létá bílé </a:t>
            </a:r>
            <a:r>
              <a:rPr lang="cs-CZ" sz="2800" b="1" dirty="0" smtClean="0">
                <a:solidFill>
                  <a:srgbClr val="00CCFF"/>
                </a:solidFill>
              </a:rPr>
              <a:t>__________</a:t>
            </a:r>
            <a:r>
              <a:rPr lang="cs-CZ" sz="2800" b="1" dirty="0" smtClean="0"/>
              <a:t>.</a:t>
            </a:r>
          </a:p>
          <a:p>
            <a:r>
              <a:rPr lang="cs-CZ" sz="2800" b="1" dirty="0" smtClean="0"/>
              <a:t>Proč se musíš </a:t>
            </a:r>
            <a:r>
              <a:rPr lang="cs-CZ" sz="2800" b="1" dirty="0" smtClean="0">
                <a:solidFill>
                  <a:srgbClr val="00CCFF"/>
                </a:solidFill>
              </a:rPr>
              <a:t>______________</a:t>
            </a:r>
            <a:r>
              <a:rPr lang="cs-CZ" sz="2800" b="1" dirty="0" smtClean="0"/>
              <a:t>vždy u nějaké lumpárny?</a:t>
            </a:r>
          </a:p>
          <a:p>
            <a:r>
              <a:rPr lang="cs-CZ" sz="2800" b="1" dirty="0" smtClean="0">
                <a:solidFill>
                  <a:srgbClr val="00CCFF"/>
                </a:solidFill>
              </a:rPr>
              <a:t>_____________</a:t>
            </a:r>
            <a:r>
              <a:rPr lang="cs-CZ" sz="2800" b="1" dirty="0" smtClean="0"/>
              <a:t> je starobylé město v Čechách.</a:t>
            </a:r>
            <a:endParaRPr lang="cs-CZ" sz="2800" b="1" dirty="0"/>
          </a:p>
        </p:txBody>
      </p:sp>
      <p:sp>
        <p:nvSpPr>
          <p:cNvPr id="3" name="Obdélník 2"/>
          <p:cNvSpPr/>
          <p:nvPr/>
        </p:nvSpPr>
        <p:spPr>
          <a:xfrm>
            <a:off x="1475656" y="116631"/>
            <a:ext cx="5255028" cy="120032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6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Doplň vyjmenovaná slova!</a:t>
            </a:r>
          </a:p>
          <a:p>
            <a:pPr algn="ctr"/>
            <a:endParaRPr lang="cs-CZ" sz="36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-20887" y="760288"/>
            <a:ext cx="7505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My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100392" y="771617"/>
            <a:ext cx="7666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mýt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445542" y="1198339"/>
            <a:ext cx="10815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myslit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39909" y="1628800"/>
            <a:ext cx="941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mýlit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876256" y="1981915"/>
            <a:ext cx="9727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hmyz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22956" y="2420888"/>
            <a:ext cx="780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myš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27120" y="2852936"/>
            <a:ext cx="14568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hlemýžď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60241" y="3331301"/>
            <a:ext cx="9798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mýtit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610805" y="3704851"/>
            <a:ext cx="142430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zamykat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250796" y="4149080"/>
            <a:ext cx="12509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smýkat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279812" y="4581128"/>
            <a:ext cx="1470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dmýchat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681129" y="4966954"/>
            <a:ext cx="11993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chmýří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307023" y="5468091"/>
            <a:ext cx="24561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nachomýtnout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39552" y="5918802"/>
            <a:ext cx="150445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Litomyšl </a:t>
            </a:r>
            <a:endParaRPr lang="cs-CZ" sz="2800" b="1" dirty="0">
              <a:solidFill>
                <a:srgbClr val="0070C0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038212" y="2618918"/>
            <a:ext cx="1828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7115384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8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27318"/>
            <a:ext cx="1747594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SYMLIT</a:t>
            </a:r>
          </a:p>
          <a:p>
            <a:endParaRPr lang="cs-CZ" sz="3600" b="1" dirty="0"/>
          </a:p>
          <a:p>
            <a:r>
              <a:rPr lang="cs-CZ" sz="3600" b="1" dirty="0" smtClean="0"/>
              <a:t>MYZH</a:t>
            </a:r>
          </a:p>
          <a:p>
            <a:endParaRPr lang="cs-CZ" sz="3600" b="1" dirty="0"/>
          </a:p>
          <a:p>
            <a:r>
              <a:rPr lang="cs-CZ" sz="3600" b="1" dirty="0" smtClean="0"/>
              <a:t>LITMÝ</a:t>
            </a:r>
          </a:p>
          <a:p>
            <a:endParaRPr lang="cs-CZ" sz="3600" b="1" dirty="0"/>
          </a:p>
          <a:p>
            <a:r>
              <a:rPr lang="cs-CZ" sz="3600" b="1" dirty="0" smtClean="0"/>
              <a:t>ŘÍCHMÝ</a:t>
            </a:r>
          </a:p>
          <a:p>
            <a:endParaRPr lang="cs-CZ" sz="3600" b="1" dirty="0" smtClean="0"/>
          </a:p>
          <a:p>
            <a:r>
              <a:rPr lang="cs-CZ" sz="3600" b="1" dirty="0" smtClean="0"/>
              <a:t>TMÝ</a:t>
            </a:r>
          </a:p>
          <a:p>
            <a:endParaRPr lang="cs-CZ" sz="3600" b="1" dirty="0"/>
          </a:p>
          <a:p>
            <a:endParaRPr lang="cs-CZ" sz="36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4517351" y="1196752"/>
            <a:ext cx="2129878" cy="60631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YŠM</a:t>
            </a:r>
          </a:p>
          <a:p>
            <a:endParaRPr lang="cs-CZ" sz="3600" b="1" dirty="0"/>
          </a:p>
          <a:p>
            <a:r>
              <a:rPr lang="cs-CZ" sz="3600" b="1" dirty="0" smtClean="0"/>
              <a:t>MYKATZA</a:t>
            </a:r>
          </a:p>
          <a:p>
            <a:endParaRPr lang="cs-CZ" sz="3600" b="1" dirty="0"/>
          </a:p>
          <a:p>
            <a:r>
              <a:rPr lang="cs-CZ" sz="3600" b="1" dirty="0" smtClean="0"/>
              <a:t>CHATDMÝ</a:t>
            </a:r>
          </a:p>
          <a:p>
            <a:endParaRPr lang="cs-CZ" sz="3600" b="1" dirty="0"/>
          </a:p>
          <a:p>
            <a:r>
              <a:rPr lang="cs-CZ" sz="3600" b="1" dirty="0" smtClean="0"/>
              <a:t>YM</a:t>
            </a:r>
          </a:p>
          <a:p>
            <a:endParaRPr lang="cs-CZ" sz="3600" b="1" dirty="0"/>
          </a:p>
          <a:p>
            <a:r>
              <a:rPr lang="cs-CZ" sz="3600" b="1" dirty="0" smtClean="0"/>
              <a:t>TITMÝ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" name="Obdélník 3"/>
          <p:cNvSpPr/>
          <p:nvPr/>
        </p:nvSpPr>
        <p:spPr>
          <a:xfrm>
            <a:off x="876386" y="307793"/>
            <a:ext cx="72819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3200" b="1" cap="all" spc="0" dirty="0" smtClean="0">
                <a:ln/>
                <a:solidFill>
                  <a:schemeClr val="accent1"/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SLOŽ  POPLETENÁ VYJMENOVANÁ SLOVA!</a:t>
            </a:r>
            <a:endParaRPr lang="cs-CZ" sz="3200" b="1" cap="all" spc="0" dirty="0">
              <a:ln/>
              <a:solidFill>
                <a:schemeClr val="accent1"/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116389" y="1127318"/>
            <a:ext cx="158857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MYSLIT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125379" y="2204864"/>
            <a:ext cx="133979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HMYZ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083560" y="3336603"/>
            <a:ext cx="137730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MÝLIT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083560" y="4402896"/>
            <a:ext cx="17475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CHMÝŘÍ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116389" y="5554106"/>
            <a:ext cx="10583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MÝT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536553" y="1206239"/>
            <a:ext cx="10403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MYŠ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536553" y="2276872"/>
            <a:ext cx="20546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ZAMYKAT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536553" y="3371131"/>
            <a:ext cx="21118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DMÝCHAT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555041" y="4505234"/>
            <a:ext cx="8290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MY</a:t>
            </a:r>
            <a:endParaRPr lang="cs-CZ" sz="3600" b="1" dirty="0">
              <a:solidFill>
                <a:srgbClr val="0070C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555041" y="5566722"/>
            <a:ext cx="1410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0070C0"/>
                </a:solidFill>
              </a:rPr>
              <a:t>MÝTIT</a:t>
            </a:r>
            <a:endParaRPr lang="cs-CZ" sz="36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713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1837" y="1659685"/>
            <a:ext cx="3002117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vál 2"/>
          <p:cNvSpPr/>
          <p:nvPr/>
        </p:nvSpPr>
        <p:spPr>
          <a:xfrm>
            <a:off x="3059832" y="789856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694677" y="1202485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613382" y="476672"/>
            <a:ext cx="1117878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 flipH="1">
            <a:off x="2665482" y="1683268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704256"/>
            <a:ext cx="2453131" cy="26917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Ovál 11"/>
          <p:cNvSpPr/>
          <p:nvPr/>
        </p:nvSpPr>
        <p:spPr>
          <a:xfrm flipH="1">
            <a:off x="791837" y="2420888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flipH="1">
            <a:off x="1014566" y="484356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468439" y="3573016"/>
            <a:ext cx="95462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myslit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90623" y="733817"/>
            <a:ext cx="1083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myšlenka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55803" y="1475019"/>
            <a:ext cx="953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nesmysl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123628" y="1047001"/>
            <a:ext cx="6737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mysl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013498" y="3575208"/>
            <a:ext cx="6839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mýt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19" name="Ovál 18"/>
          <p:cNvSpPr/>
          <p:nvPr/>
        </p:nvSpPr>
        <p:spPr>
          <a:xfrm>
            <a:off x="6590653" y="317260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7461564" y="1387151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4737538" y="1042394"/>
            <a:ext cx="1117878" cy="1008112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 flipH="1">
            <a:off x="5454975" y="2113438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 flipH="1">
            <a:off x="6867833" y="1433456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243203" y="6162695"/>
            <a:ext cx="8456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mýdlo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461564" y="1668287"/>
            <a:ext cx="858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mydlit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5454975" y="6632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5317324" y="5690806"/>
            <a:ext cx="7375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umýt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019588" y="6090916"/>
            <a:ext cx="1127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neumytý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201000" y="4704753"/>
            <a:ext cx="345812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slova příbuzná!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054898" y="6226189"/>
            <a:ext cx="9532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nesmysl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088819" y="5733256"/>
            <a:ext cx="1083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myšlenka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292895" y="6111692"/>
            <a:ext cx="6737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mysl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123628" y="5691655"/>
            <a:ext cx="8050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miska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054865" y="5733256"/>
            <a:ext cx="90037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smítko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7957154" y="6096379"/>
            <a:ext cx="85844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mydlit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727817" y="1340796"/>
            <a:ext cx="11271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neumytý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5483759" y="284301"/>
            <a:ext cx="84561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mýdlo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6679066" y="570618"/>
            <a:ext cx="7375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umýt</a:t>
            </a:r>
            <a:endParaRPr lang="cs-CZ" sz="20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339066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10" grpId="0"/>
      <p:bldP spid="16" grpId="0"/>
      <p:bldP spid="37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1484784"/>
            <a:ext cx="2326353" cy="30963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473942"/>
            <a:ext cx="2088232" cy="3235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vál 3"/>
          <p:cNvSpPr/>
          <p:nvPr/>
        </p:nvSpPr>
        <p:spPr>
          <a:xfrm>
            <a:off x="7552150" y="1126093"/>
            <a:ext cx="992650" cy="958856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156176" y="128833"/>
            <a:ext cx="1080120" cy="108012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467544" y="1027584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2915816" y="1175048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619672" y="108380"/>
            <a:ext cx="1080120" cy="106666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564896" y="1498729"/>
            <a:ext cx="828000" cy="7920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4788024" y="211693"/>
            <a:ext cx="914400" cy="91440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 flipH="1">
            <a:off x="1014566" y="484356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 flipH="1">
            <a:off x="5747486" y="1177334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 flipH="1">
            <a:off x="2446867" y="1238715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 flipH="1">
            <a:off x="7475678" y="654080"/>
            <a:ext cx="360040" cy="30745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01000" y="4704753"/>
            <a:ext cx="3458127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Najdi slova příbuzná!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848347" y="3555631"/>
            <a:ext cx="78021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myš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645681" y="407695"/>
            <a:ext cx="1028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myšička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36129" y="1432193"/>
            <a:ext cx="6737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myší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919" y="1284729"/>
            <a:ext cx="8613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myšák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3240" y="5949280"/>
            <a:ext cx="8613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myšák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1131630" y="5445224"/>
            <a:ext cx="102810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myšička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011677" y="5949280"/>
            <a:ext cx="109299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myslivec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3351577" y="5453643"/>
            <a:ext cx="67377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myší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747486" y="3701773"/>
            <a:ext cx="118096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</a:rPr>
              <a:t>mýlit se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912930" y="5949280"/>
            <a:ext cx="7106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omyl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4623574" y="1684839"/>
            <a:ext cx="71064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omyl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91368" y="5488820"/>
            <a:ext cx="64472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milá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107526" y="453415"/>
            <a:ext cx="11237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neomylný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5412269" y="5981811"/>
            <a:ext cx="123341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neomylný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704616" y="5488820"/>
            <a:ext cx="819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mýlka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4794019" y="453415"/>
            <a:ext cx="819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C0"/>
                </a:solidFill>
              </a:rPr>
              <a:t>mýlka</a:t>
            </a:r>
            <a:endParaRPr lang="cs-CZ" sz="2000" b="1" dirty="0">
              <a:solidFill>
                <a:srgbClr val="0070C0"/>
              </a:solidFill>
            </a:endParaRPr>
          </a:p>
        </p:txBody>
      </p:sp>
      <p:sp>
        <p:nvSpPr>
          <p:cNvPr id="2052" name="TextovéPole 2051"/>
          <p:cNvSpPr txBox="1"/>
          <p:nvPr/>
        </p:nvSpPr>
        <p:spPr>
          <a:xfrm>
            <a:off x="7538239" y="1462971"/>
            <a:ext cx="1020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zmýlit se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7690639" y="5964669"/>
            <a:ext cx="10204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zmýlit se</a:t>
            </a:r>
            <a:endParaRPr lang="cs-CZ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46508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6" grpId="0"/>
      <p:bldP spid="17" grpId="0"/>
      <p:bldP spid="26" grpId="0"/>
      <p:bldP spid="25" grpId="0"/>
      <p:bldP spid="36" grpId="0"/>
      <p:bldP spid="205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8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031590" y="260648"/>
            <a:ext cx="399455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Oprav popletené věty!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19" y="1223174"/>
            <a:ext cx="379232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Ulita nosí </a:t>
            </a:r>
            <a:r>
              <a:rPr lang="cs-CZ" sz="2800" b="1" dirty="0" err="1" smtClean="0"/>
              <a:t>hlem_ždě</a:t>
            </a:r>
            <a:r>
              <a:rPr lang="cs-CZ" sz="2800" b="1" dirty="0" smtClean="0"/>
              <a:t>.</a:t>
            </a:r>
          </a:p>
          <a:p>
            <a:endParaRPr lang="cs-CZ" sz="2800" b="1" dirty="0" smtClean="0"/>
          </a:p>
          <a:p>
            <a:r>
              <a:rPr lang="cs-CZ" sz="2800" b="1" dirty="0" err="1" smtClean="0"/>
              <a:t>M_tina</a:t>
            </a:r>
            <a:r>
              <a:rPr lang="cs-CZ" sz="2800" b="1" dirty="0" smtClean="0"/>
              <a:t> svítí na sluníčko.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M_ska</a:t>
            </a:r>
            <a:r>
              <a:rPr lang="cs-CZ" sz="2800" b="1" dirty="0" smtClean="0"/>
              <a:t> rozbila Janu.</a:t>
            </a:r>
          </a:p>
          <a:p>
            <a:endParaRPr lang="cs-CZ" sz="2800" b="1" dirty="0"/>
          </a:p>
          <a:p>
            <a:r>
              <a:rPr lang="cs-CZ" sz="2800" b="1" dirty="0" smtClean="0"/>
              <a:t>Dveře </a:t>
            </a:r>
            <a:r>
              <a:rPr lang="cs-CZ" sz="2800" b="1" dirty="0" err="1" smtClean="0"/>
              <a:t>zam_kají</a:t>
            </a:r>
            <a:r>
              <a:rPr lang="cs-CZ" sz="2800" b="1" dirty="0" smtClean="0"/>
              <a:t>  klíč.</a:t>
            </a:r>
          </a:p>
          <a:p>
            <a:endParaRPr lang="cs-CZ" sz="2800" b="1" dirty="0"/>
          </a:p>
          <a:p>
            <a:r>
              <a:rPr lang="cs-CZ" sz="2800" b="1" dirty="0" smtClean="0"/>
              <a:t>Nádobí </a:t>
            </a:r>
            <a:r>
              <a:rPr lang="cs-CZ" sz="2800" b="1" dirty="0" err="1" smtClean="0"/>
              <a:t>m_je</a:t>
            </a:r>
            <a:r>
              <a:rPr lang="cs-CZ" sz="2800" b="1" dirty="0" smtClean="0"/>
              <a:t> maminku.</a:t>
            </a:r>
          </a:p>
          <a:p>
            <a:endParaRPr lang="cs-CZ" sz="2800" b="1" dirty="0"/>
          </a:p>
          <a:p>
            <a:r>
              <a:rPr lang="cs-CZ" sz="2800" b="1" dirty="0" err="1" smtClean="0"/>
              <a:t>Kom_n</a:t>
            </a:r>
            <a:r>
              <a:rPr lang="cs-CZ" sz="2800" b="1" dirty="0" smtClean="0"/>
              <a:t> čistí kominíka.</a:t>
            </a:r>
          </a:p>
          <a:p>
            <a:endParaRPr lang="cs-CZ" sz="2800" b="1" dirty="0"/>
          </a:p>
          <a:p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1222232"/>
            <a:ext cx="30518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Hlemýžď nosí ulitu.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42234" y="2079309"/>
            <a:ext cx="37971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Sluníčko svítí na mýtinu.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42234" y="2908416"/>
            <a:ext cx="29967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Jana rozbila misku.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30116" y="3808497"/>
            <a:ext cx="387766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Klíčem zamykáme dveře.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30115" y="4653136"/>
            <a:ext cx="36186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Maminka myje nádobí.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030116" y="5482528"/>
            <a:ext cx="3179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Kominík čistí komín.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471591" y="1222232"/>
            <a:ext cx="177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44850" y="2079095"/>
            <a:ext cx="177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ý</a:t>
            </a:r>
            <a:endParaRPr lang="cs-CZ" sz="2800" b="1" dirty="0">
              <a:solidFill>
                <a:srgbClr val="00B050"/>
              </a:solidFill>
            </a:endParaRPr>
          </a:p>
        </p:txBody>
      </p:sp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122054" y="311757"/>
            <a:ext cx="1785727" cy="934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5176356"/>
            <a:ext cx="1160140" cy="13465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8" name="TextovéPole 17"/>
          <p:cNvSpPr txBox="1"/>
          <p:nvPr/>
        </p:nvSpPr>
        <p:spPr>
          <a:xfrm>
            <a:off x="585726" y="291355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i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694004" y="4649669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831287" y="3790729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y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971600" y="548252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í</a:t>
            </a:r>
            <a:endParaRPr lang="cs-CZ" sz="28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486371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3" grpId="0"/>
      <p:bldP spid="14" grpId="0"/>
      <p:bldP spid="15" grpId="0"/>
      <p:bldP spid="16" grpId="0"/>
      <p:bldP spid="18" grpId="0"/>
      <p:bldP spid="19" grpId="0"/>
      <p:bldP spid="22" grpId="0"/>
      <p:bldP spid="2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F86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196752"/>
            <a:ext cx="5889754" cy="25545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                       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T A T J O L P N M I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G J M J G                   S </a:t>
            </a:r>
            <a:r>
              <a:rPr lang="cs-CZ" sz="3200" b="1" dirty="0" err="1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</a:t>
            </a:r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Y X C R K 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 Q Y L A T G V B N M Z O P C K 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Ý B S               H J K O           L P I  W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T                 L H K                     O J Z X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1196752"/>
            <a:ext cx="24945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 L E M Ý Ž Ď 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571685" y="1684766"/>
            <a:ext cx="164500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 Ý T I T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245607" y="1196752"/>
            <a:ext cx="54373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Y</a:t>
            </a:r>
          </a:p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 Š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809177" y="2657379"/>
            <a:ext cx="13740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 Í S A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300558" y="2657377"/>
            <a:ext cx="105670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 Í Č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249340" y="3146572"/>
            <a:ext cx="158408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 M Y Z 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563888" y="3146571"/>
            <a:ext cx="20473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M Í CH A T </a:t>
            </a:r>
            <a:endParaRPr lang="cs-CZ" sz="32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34487" y="245667"/>
            <a:ext cx="6858801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Slova ve sloupci vyhledej v </a:t>
            </a:r>
            <a:r>
              <a:rPr lang="cs-CZ" sz="2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osmisměrce</a:t>
            </a:r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a doplň </a:t>
            </a:r>
            <a:r>
              <a:rPr lang="cs-CZ" sz="2400" b="1" cap="none" spc="0" dirty="0" err="1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i,y</a:t>
            </a:r>
            <a:r>
              <a:rPr lang="cs-CZ" sz="2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! </a:t>
            </a:r>
            <a:endParaRPr lang="cs-CZ" sz="2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304895" y="995385"/>
            <a:ext cx="1475084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hlem_žď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m_tit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m_š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304895" y="3438958"/>
            <a:ext cx="1298625" cy="31085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 smtClean="0"/>
              <a:t>m_sa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m_č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hm_z</a:t>
            </a:r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err="1" smtClean="0"/>
              <a:t>m_chat</a:t>
            </a:r>
            <a:endParaRPr lang="cs-CZ" sz="2800" b="1" dirty="0"/>
          </a:p>
        </p:txBody>
      </p:sp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71685" y="4729025"/>
            <a:ext cx="1095153" cy="16109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43108" y="4762395"/>
            <a:ext cx="1371600" cy="1962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8047314" y="998835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89390" y="1824634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7589390" y="2688154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655690" y="4266674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630266" y="3414908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7655690" y="6002677"/>
            <a:ext cx="2728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í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792106" y="5124607"/>
            <a:ext cx="3545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2556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7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9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1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2" grpId="0"/>
      <p:bldP spid="13" grpId="0"/>
      <p:bldP spid="11" grpId="0"/>
      <p:bldP spid="16" grpId="0"/>
      <p:bldP spid="14" grpId="0"/>
      <p:bldP spid="15" grpId="0"/>
      <p:bldP spid="19" grpId="0"/>
      <p:bldP spid="20" grpId="0"/>
      <p:bldP spid="1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myska_GS.jpg">
            <a:hlinkClick r:id="rId2" tooltip="http://wiki.rvp.cz/@api/deki/files/22351/=myska_GS.jpg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5997" y="548680"/>
            <a:ext cx="1991141" cy="14062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64502" y="188640"/>
            <a:ext cx="1828800" cy="151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2794" y="2132856"/>
            <a:ext cx="1597545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52508" y="5153661"/>
            <a:ext cx="1378843" cy="16004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69858" y="1919767"/>
            <a:ext cx="1144141" cy="14247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2495" y="3906663"/>
            <a:ext cx="2631680" cy="14665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9" name="Picture 11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51857" y="3369228"/>
            <a:ext cx="1714500" cy="1714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94890" y="5510930"/>
            <a:ext cx="1394079" cy="12431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87824" y="1051746"/>
            <a:ext cx="849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Š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51494" y="2663334"/>
            <a:ext cx="7857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r>
              <a:rPr lang="cs-CZ" sz="2800" b="1" dirty="0" smtClean="0">
                <a:solidFill>
                  <a:srgbClr val="00B050"/>
                </a:solidFill>
              </a:rPr>
              <a:t>Í</a:t>
            </a:r>
            <a:r>
              <a:rPr lang="cs-CZ" sz="2800" b="1" dirty="0" smtClean="0"/>
              <a:t>Č</a:t>
            </a:r>
            <a:endParaRPr lang="cs-CZ" sz="28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3040213" y="4226478"/>
            <a:ext cx="12988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DLO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040213" y="5692272"/>
            <a:ext cx="118013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M</a:t>
            </a:r>
            <a:r>
              <a:rPr lang="cs-CZ" sz="2800" b="1" dirty="0" smtClean="0">
                <a:solidFill>
                  <a:srgbClr val="00B050"/>
                </a:solidFill>
              </a:rPr>
              <a:t>I</a:t>
            </a:r>
            <a:r>
              <a:rPr lang="cs-CZ" sz="2800" b="1" dirty="0" smtClean="0"/>
              <a:t>SKA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7164288" y="1035186"/>
            <a:ext cx="1633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HLEM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ŽĎ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164288" y="2632131"/>
            <a:ext cx="163692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ZAM</a:t>
            </a:r>
            <a:r>
              <a:rPr lang="cs-CZ" sz="2800" b="1" dirty="0" smtClean="0">
                <a:solidFill>
                  <a:srgbClr val="FF0000"/>
                </a:solidFill>
              </a:rPr>
              <a:t>Y</a:t>
            </a:r>
            <a:r>
              <a:rPr lang="cs-CZ" sz="2800" b="1" dirty="0" smtClean="0"/>
              <a:t>KAT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164288" y="4255556"/>
            <a:ext cx="13997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CHM</a:t>
            </a:r>
            <a:r>
              <a:rPr lang="cs-CZ" sz="2800" b="1" dirty="0" smtClean="0">
                <a:solidFill>
                  <a:srgbClr val="FF0000"/>
                </a:solidFill>
              </a:rPr>
              <a:t>Ý</a:t>
            </a:r>
            <a:r>
              <a:rPr lang="cs-CZ" sz="2800" b="1" dirty="0" smtClean="0"/>
              <a:t>ŘÍ</a:t>
            </a:r>
            <a:endParaRPr lang="cs-CZ" sz="28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64288" y="5692272"/>
            <a:ext cx="15490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KOM</a:t>
            </a:r>
            <a:r>
              <a:rPr lang="cs-CZ" sz="2800" b="1" dirty="0" smtClean="0">
                <a:solidFill>
                  <a:srgbClr val="00B050"/>
                </a:solidFill>
              </a:rPr>
              <a:t>I</a:t>
            </a:r>
            <a:r>
              <a:rPr lang="cs-CZ" sz="2800" b="1" dirty="0" smtClean="0"/>
              <a:t>NÍK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2138186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8" grpId="0"/>
      <p:bldP spid="9" grpId="0"/>
      <p:bldP spid="10" grpId="0"/>
      <p:bldP spid="11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C:\Users\08F8\AppData\Local\Microsoft\Windows\Temporary Internet Files\Content.IE5\7GR4Z720\MC9002153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818020"/>
            <a:ext cx="5618560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076056" y="1628800"/>
            <a:ext cx="356238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Už ti to jde skvěle!!</a:t>
            </a:r>
            <a:endParaRPr lang="cs-CZ" sz="32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38321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38394" y="188640"/>
            <a:ext cx="236019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</a:p>
          <a:p>
            <a:r>
              <a:rPr lang="cs-CZ" sz="2000" dirty="0" smtClean="0"/>
              <a:t>/citace 2012- 1-21 /</a:t>
            </a:r>
            <a:endParaRPr lang="cs-CZ" sz="2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27896" y="1289678"/>
            <a:ext cx="69281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Vlak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5215" y="2710646"/>
            <a:ext cx="70441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Ostatní obrázky byly vytvořeny v otevřené galerii Microsoft Office.</a:t>
            </a:r>
          </a:p>
          <a:p>
            <a:r>
              <a:rPr lang="cs-CZ" sz="2000" dirty="0" smtClean="0"/>
              <a:t>Text je vytvořen autorem materiálu.</a:t>
            </a:r>
            <a:endParaRPr lang="cs-CZ" sz="2000" dirty="0"/>
          </a:p>
        </p:txBody>
      </p:sp>
      <p:sp>
        <p:nvSpPr>
          <p:cNvPr id="5" name="Obdélník 4"/>
          <p:cNvSpPr/>
          <p:nvPr/>
        </p:nvSpPr>
        <p:spPr>
          <a:xfrm>
            <a:off x="1353659" y="1310263"/>
            <a:ext cx="6228156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Dopravní prostředky. PILAŘOVÁ, Hana. </a:t>
            </a:r>
            <a:r>
              <a:rPr lang="cs-CZ" i="1" dirty="0"/>
              <a:t>Http://wiki.rvp.cz/Kabinet/0.0.0.Kliparty/Doprava/Dopravn%c3%ad_prost%c5%99edky</a:t>
            </a:r>
            <a:r>
              <a:rPr lang="cs-CZ" dirty="0"/>
              <a:t> [online]. [cit. </a:t>
            </a:r>
            <a:r>
              <a:rPr lang="cs-CZ" dirty="0" smtClean="0"/>
              <a:t>2012-01-21]. </a:t>
            </a:r>
            <a:r>
              <a:rPr lang="cs-CZ" dirty="0"/>
              <a:t>Dostupné z: http://wiki.rvp.cz/Kabinet/0.0.0.Kliparty/Doprava/Dopravn%c3%ad_prost%c5%99edky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95973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714</TotalTime>
  <Words>527</Words>
  <Application>Microsoft Office PowerPoint</Application>
  <PresentationFormat>Předvádění na obrazovce (4:3)</PresentationFormat>
  <Paragraphs>194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Anotace: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Anotace:</dc:title>
  <dc:creator>08F8</dc:creator>
  <cp:lastModifiedBy>Dum</cp:lastModifiedBy>
  <cp:revision>49</cp:revision>
  <dcterms:created xsi:type="dcterms:W3CDTF">2012-01-21T13:13:35Z</dcterms:created>
  <dcterms:modified xsi:type="dcterms:W3CDTF">2013-02-03T11:13:56Z</dcterms:modified>
</cp:coreProperties>
</file>