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C6E3D"/>
    <a:srgbClr val="FFFF99"/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VY_32_INOVACE_16_Vyjmen. slova a stavba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- P.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CDD699-3F92-4441-9CA3-28E1F2697EB1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421E86-392F-49FB-804C-A7DDD406DB8D}" type="presOf" srcId="{4C35D32F-0EAB-4CD7-82EE-45574DC2A586}" destId="{8BEBB6EC-1DAA-4CAC-8A25-BC0FCBD5DBD5}" srcOrd="0" destOrd="0" presId="urn:microsoft.com/office/officeart/2005/8/layout/target3"/>
    <dgm:cxn modelId="{071A1738-DB98-478C-8440-67967CDD1BFC}" type="presOf" srcId="{D1B46980-6531-4606-95E6-44980827E919}" destId="{6140AFEC-043D-4C43-A2F9-D0F5331DF3A3}" srcOrd="0" destOrd="0" presId="urn:microsoft.com/office/officeart/2005/8/layout/target3"/>
    <dgm:cxn modelId="{31F2EFBA-77CD-4BF9-BC86-3600BB9B02E6}" type="presOf" srcId="{D1D4F407-5343-4D3F-B5B9-D407B03CAEB4}" destId="{AED2198E-93D5-4001-81B4-73124B309672}" srcOrd="1" destOrd="0" presId="urn:microsoft.com/office/officeart/2005/8/layout/target3"/>
    <dgm:cxn modelId="{47421A84-0E50-4A38-991E-7947255FE17A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CBFE031-1E07-40C4-9DE3-1D8FF4808A84}" type="presOf" srcId="{D8197B8C-B260-4A16-BDF4-0947B075E274}" destId="{5A5FFA88-C948-4069-8E93-59FA12366E83}" srcOrd="1" destOrd="0" presId="urn:microsoft.com/office/officeart/2005/8/layout/target3"/>
    <dgm:cxn modelId="{C810B03B-6B5B-4410-9B61-4185A3BC9676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EDF8D7E-4729-4375-8AB5-B66142E8DDC9}" type="presOf" srcId="{D8197B8C-B260-4A16-BDF4-0947B075E274}" destId="{25B08C86-7E15-44DC-BE7F-FFB55DD49D12}" srcOrd="0" destOrd="0" presId="urn:microsoft.com/office/officeart/2005/8/layout/target3"/>
    <dgm:cxn modelId="{65908BA6-AAC6-478E-B8A8-9D3B72768E56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09D1C14-B206-4846-B923-B5EE52205E6A}" type="presOf" srcId="{B651F6E3-6281-48DB-9319-2AEAFDAE7572}" destId="{619D679B-A015-4ECF-8348-D1034C574F40}" srcOrd="0" destOrd="0" presId="urn:microsoft.com/office/officeart/2005/8/layout/target3"/>
    <dgm:cxn modelId="{99592F6C-572E-43B2-B6A7-CB3D9194CD61}" type="presOf" srcId="{757F3AB3-0718-4624-B441-E567A8F0AB56}" destId="{333A1088-737F-45CB-B68E-254E46348037}" srcOrd="0" destOrd="0" presId="urn:microsoft.com/office/officeart/2005/8/layout/target3"/>
    <dgm:cxn modelId="{E046E75D-2AAF-4556-98A7-A79ED8D5C754}" type="presParOf" srcId="{333A1088-737F-45CB-B68E-254E46348037}" destId="{F5ABB229-8D3B-4694-996A-96F23CF14429}" srcOrd="0" destOrd="0" presId="urn:microsoft.com/office/officeart/2005/8/layout/target3"/>
    <dgm:cxn modelId="{B1CDCEA6-44C7-4C7A-979B-0A054328E45E}" type="presParOf" srcId="{333A1088-737F-45CB-B68E-254E46348037}" destId="{F41139FD-01EE-4571-8B17-4FB00FC51163}" srcOrd="1" destOrd="0" presId="urn:microsoft.com/office/officeart/2005/8/layout/target3"/>
    <dgm:cxn modelId="{8D62F449-1431-40C0-917F-8F9F55202F35}" type="presParOf" srcId="{333A1088-737F-45CB-B68E-254E46348037}" destId="{D005CE8C-CC26-4C3E-AC11-E15060ECD759}" srcOrd="2" destOrd="0" presId="urn:microsoft.com/office/officeart/2005/8/layout/target3"/>
    <dgm:cxn modelId="{B35DFF02-A168-4F1A-9604-F2C51A2747BF}" type="presParOf" srcId="{333A1088-737F-45CB-B68E-254E46348037}" destId="{2C702D82-9B77-49B7-9568-BB8EB47C3372}" srcOrd="3" destOrd="0" presId="urn:microsoft.com/office/officeart/2005/8/layout/target3"/>
    <dgm:cxn modelId="{325AE091-A59A-4938-A657-27123ECDF8D3}" type="presParOf" srcId="{333A1088-737F-45CB-B68E-254E46348037}" destId="{A52A0455-90FF-4808-ABD0-F02540D31D5A}" srcOrd="4" destOrd="0" presId="urn:microsoft.com/office/officeart/2005/8/layout/target3"/>
    <dgm:cxn modelId="{D0FA36A6-1EEF-4931-AC32-CA5DDB8B5526}" type="presParOf" srcId="{333A1088-737F-45CB-B68E-254E46348037}" destId="{6140AFEC-043D-4C43-A2F9-D0F5331DF3A3}" srcOrd="5" destOrd="0" presId="urn:microsoft.com/office/officeart/2005/8/layout/target3"/>
    <dgm:cxn modelId="{9D03A019-064A-4264-AB7A-EF43281C3BF0}" type="presParOf" srcId="{333A1088-737F-45CB-B68E-254E46348037}" destId="{9358AC05-5D7D-4327-9F80-1AD486AEA664}" srcOrd="6" destOrd="0" presId="urn:microsoft.com/office/officeart/2005/8/layout/target3"/>
    <dgm:cxn modelId="{EFF6DF7B-9F97-490D-8097-13F60ADB28CF}" type="presParOf" srcId="{333A1088-737F-45CB-B68E-254E46348037}" destId="{313FC574-E1CD-4FB4-B054-0B805CE0447D}" srcOrd="7" destOrd="0" presId="urn:microsoft.com/office/officeart/2005/8/layout/target3"/>
    <dgm:cxn modelId="{B5D8285C-E939-4800-A5DF-18AD2ED4554A}" type="presParOf" srcId="{333A1088-737F-45CB-B68E-254E46348037}" destId="{619D679B-A015-4ECF-8348-D1034C574F40}" srcOrd="8" destOrd="0" presId="urn:microsoft.com/office/officeart/2005/8/layout/target3"/>
    <dgm:cxn modelId="{36DE5CCC-B155-4FB2-B7D4-BF70005923DC}" type="presParOf" srcId="{333A1088-737F-45CB-B68E-254E46348037}" destId="{322283A8-4A27-4CDA-BAE3-F381106A9174}" srcOrd="9" destOrd="0" presId="urn:microsoft.com/office/officeart/2005/8/layout/target3"/>
    <dgm:cxn modelId="{8C73995D-B5C7-45A2-91C5-82C1F1374BF6}" type="presParOf" srcId="{333A1088-737F-45CB-B68E-254E46348037}" destId="{FFC9F71D-1B4F-4AD9-A4A6-86ADEFC8AF5C}" srcOrd="10" destOrd="0" presId="urn:microsoft.com/office/officeart/2005/8/layout/target3"/>
    <dgm:cxn modelId="{9CADACE9-BB56-4B2F-BB7C-926AC9A8D3CC}" type="presParOf" srcId="{333A1088-737F-45CB-B68E-254E46348037}" destId="{25B08C86-7E15-44DC-BE7F-FFB55DD49D12}" srcOrd="11" destOrd="0" presId="urn:microsoft.com/office/officeart/2005/8/layout/target3"/>
    <dgm:cxn modelId="{0A47DB1B-648C-4C9B-B05F-B2887ADC0A31}" type="presParOf" srcId="{333A1088-737F-45CB-B68E-254E46348037}" destId="{76644BE8-9D7C-4C09-B250-3D10AF48CBB7}" srcOrd="12" destOrd="0" presId="urn:microsoft.com/office/officeart/2005/8/layout/target3"/>
    <dgm:cxn modelId="{9052A87B-817B-47C9-BC1C-720FFACBD7D5}" type="presParOf" srcId="{333A1088-737F-45CB-B68E-254E46348037}" destId="{EE85B701-7295-41C0-BA7A-34D3756A2AE6}" srcOrd="13" destOrd="0" presId="urn:microsoft.com/office/officeart/2005/8/layout/target3"/>
    <dgm:cxn modelId="{F429CC49-376A-4742-8935-6A14719EC399}" type="presParOf" srcId="{333A1088-737F-45CB-B68E-254E46348037}" destId="{8BEBB6EC-1DAA-4CAC-8A25-BC0FCBD5DBD5}" srcOrd="14" destOrd="0" presId="urn:microsoft.com/office/officeart/2005/8/layout/target3"/>
    <dgm:cxn modelId="{26F36F40-9633-4648-A10B-2BE68DC63F2E}" type="presParOf" srcId="{333A1088-737F-45CB-B68E-254E46348037}" destId="{AED2198E-93D5-4001-81B4-73124B309672}" srcOrd="15" destOrd="0" presId="urn:microsoft.com/office/officeart/2005/8/layout/target3"/>
    <dgm:cxn modelId="{DB723746-373D-4799-8932-FA7551ABE585}" type="presParOf" srcId="{333A1088-737F-45CB-B68E-254E46348037}" destId="{2BE915AB-18AA-4053-B92C-3BFC9ED204BB}" srcOrd="16" destOrd="0" presId="urn:microsoft.com/office/officeart/2005/8/layout/target3"/>
    <dgm:cxn modelId="{C04DAA10-40FE-446A-BDA3-630D6689B48C}" type="presParOf" srcId="{333A1088-737F-45CB-B68E-254E46348037}" destId="{6BB5E863-4638-4E1D-BFDE-399D028AC4ED}" srcOrd="17" destOrd="0" presId="urn:microsoft.com/office/officeart/2005/8/layout/target3"/>
    <dgm:cxn modelId="{D1B531C8-38A1-47D4-BF7E-AEC6DD597008}" type="presParOf" srcId="{333A1088-737F-45CB-B68E-254E46348037}" destId="{5A5FFA88-C948-4069-8E93-59FA12366E83}" srcOrd="18" destOrd="0" presId="urn:microsoft.com/office/officeart/2005/8/layout/target3"/>
    <dgm:cxn modelId="{2A649272-516F-4DE2-B252-218B6677839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VY_32_INOVACE_16_Vyjmen. slova a stavba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- P.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841BA-A2B0-4D16-B29D-BC6274C1B58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B63D6-D382-440C-BF53-E463742ECF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9934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841BA-A2B0-4D16-B29D-BC6274C1B58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B63D6-D382-440C-BF53-E463742ECF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1087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841BA-A2B0-4D16-B29D-BC6274C1B58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B63D6-D382-440C-BF53-E463742ECF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8048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841BA-A2B0-4D16-B29D-BC6274C1B58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B63D6-D382-440C-BF53-E463742ECF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5444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841BA-A2B0-4D16-B29D-BC6274C1B58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B63D6-D382-440C-BF53-E463742ECF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281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841BA-A2B0-4D16-B29D-BC6274C1B58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B63D6-D382-440C-BF53-E463742ECF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4480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841BA-A2B0-4D16-B29D-BC6274C1B58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B63D6-D382-440C-BF53-E463742ECF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4136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841BA-A2B0-4D16-B29D-BC6274C1B58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B63D6-D382-440C-BF53-E463742ECF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1492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841BA-A2B0-4D16-B29D-BC6274C1B58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B63D6-D382-440C-BF53-E463742ECF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649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841BA-A2B0-4D16-B29D-BC6274C1B58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B63D6-D382-440C-BF53-E463742ECF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7362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841BA-A2B0-4D16-B29D-BC6274C1B58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B63D6-D382-440C-BF53-E463742ECF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699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B841BA-A2B0-4D16-B29D-BC6274C1B58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B63D6-D382-440C-BF53-E463742ECF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048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514002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73307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k opakování a upevnění učiva o  vyjmenovaných slovech po P. Úkolem žáků je doplnit i, y po obojetné souhlásce  p, úkolem je také  hledat nebo tvořit slova příbuzná.</a:t>
            </a:r>
          </a:p>
          <a:p>
            <a:r>
              <a:rPr lang="cs-CZ" dirty="0" smtClean="0"/>
              <a:t>Žáci mají okamžitou zpětnou vazbu při </a:t>
            </a:r>
            <a:r>
              <a:rPr lang="cs-CZ" dirty="0" smtClean="0"/>
              <a:t>práci             </a:t>
            </a:r>
            <a:r>
              <a:rPr lang="cs-CZ" dirty="0" smtClean="0"/>
              <a:t>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9020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2173" y="350965"/>
            <a:ext cx="1707611" cy="211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1" y="2490442"/>
            <a:ext cx="1707611" cy="211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3778" y="4660089"/>
            <a:ext cx="1707611" cy="211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9161" y="350964"/>
            <a:ext cx="1707611" cy="211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7748" y="350966"/>
            <a:ext cx="1707611" cy="211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0137" y="387079"/>
            <a:ext cx="1707611" cy="211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0925" y="2490920"/>
            <a:ext cx="1707611" cy="211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3314" y="2490920"/>
            <a:ext cx="1707611" cy="211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5703" y="2490920"/>
            <a:ext cx="1707611" cy="211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8192" y="2501802"/>
            <a:ext cx="1707611" cy="211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114" y="4626071"/>
            <a:ext cx="1707611" cy="211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1725" y="4660090"/>
            <a:ext cx="1707611" cy="211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9336" y="4660090"/>
            <a:ext cx="1707611" cy="211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7354" y="4660433"/>
            <a:ext cx="1707611" cy="211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4582"/>
            <a:ext cx="35628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Vyjmenovaná slova po „P“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380763" y="1469334"/>
            <a:ext cx="746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pýcha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144175" y="1438221"/>
            <a:ext cx="665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pytel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894772" y="1469128"/>
            <a:ext cx="616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pysk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53888" y="1438221"/>
            <a:ext cx="936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netopýr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03583" y="3566790"/>
            <a:ext cx="768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slepýš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024" name="TextovéPole 1023"/>
          <p:cNvSpPr txBox="1"/>
          <p:nvPr/>
        </p:nvSpPr>
        <p:spPr>
          <a:xfrm>
            <a:off x="2459535" y="3574018"/>
            <a:ext cx="471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pyl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27" name="TextovéPole 1026"/>
          <p:cNvSpPr txBox="1"/>
          <p:nvPr/>
        </p:nvSpPr>
        <p:spPr>
          <a:xfrm>
            <a:off x="4054182" y="3547803"/>
            <a:ext cx="8458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kopyto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28" name="TextovéPole 1027"/>
          <p:cNvSpPr txBox="1"/>
          <p:nvPr/>
        </p:nvSpPr>
        <p:spPr>
          <a:xfrm>
            <a:off x="5714499" y="3567354"/>
            <a:ext cx="976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klopýtat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029" name="TextovéPole 1028"/>
          <p:cNvSpPr txBox="1"/>
          <p:nvPr/>
        </p:nvSpPr>
        <p:spPr>
          <a:xfrm>
            <a:off x="7453888" y="3590899"/>
            <a:ext cx="1055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třpytit se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30" name="TextovéPole 1029"/>
          <p:cNvSpPr txBox="1"/>
          <p:nvPr/>
        </p:nvSpPr>
        <p:spPr>
          <a:xfrm>
            <a:off x="484672" y="5739771"/>
            <a:ext cx="10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zpytovat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31" name="TextovéPole 1030"/>
          <p:cNvSpPr txBox="1"/>
          <p:nvPr/>
        </p:nvSpPr>
        <p:spPr>
          <a:xfrm>
            <a:off x="2380763" y="5723395"/>
            <a:ext cx="715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pykat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032" name="TextovéPole 1031"/>
          <p:cNvSpPr txBox="1"/>
          <p:nvPr/>
        </p:nvSpPr>
        <p:spPr>
          <a:xfrm>
            <a:off x="4154322" y="5743638"/>
            <a:ext cx="497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pýr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33" name="TextovéPole 1032"/>
          <p:cNvSpPr txBox="1"/>
          <p:nvPr/>
        </p:nvSpPr>
        <p:spPr>
          <a:xfrm>
            <a:off x="5654370" y="5739771"/>
            <a:ext cx="893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pýřit se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34" name="TextovéPole 1033"/>
          <p:cNvSpPr txBox="1"/>
          <p:nvPr/>
        </p:nvSpPr>
        <p:spPr>
          <a:xfrm>
            <a:off x="7343703" y="5743638"/>
            <a:ext cx="1105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čepýřit se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8512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7" grpId="0"/>
      <p:bldP spid="29" grpId="0"/>
      <p:bldP spid="30" grpId="0"/>
      <p:bldP spid="1024" grpId="0"/>
      <p:bldP spid="1027" grpId="0"/>
      <p:bldP spid="1028" grpId="0"/>
      <p:bldP spid="1029" grpId="0"/>
      <p:bldP spid="1030" grpId="0"/>
      <p:bldP spid="1031" grpId="0"/>
      <p:bldP spid="1032" grpId="0"/>
      <p:bldP spid="1033" grpId="0"/>
      <p:bldP spid="10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209" y="908720"/>
            <a:ext cx="1512167" cy="1432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6258" y="2919873"/>
            <a:ext cx="1800225" cy="101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8689" y="1055209"/>
            <a:ext cx="1656184" cy="1109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6073" y="2919873"/>
            <a:ext cx="1828800" cy="147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V="1">
            <a:off x="4126063" y="4396248"/>
            <a:ext cx="925251" cy="29412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209" y="4576943"/>
            <a:ext cx="1929527" cy="1929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H="1" flipV="1">
            <a:off x="1547664" y="5541706"/>
            <a:ext cx="993424" cy="17751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208731" y="1213633"/>
            <a:ext cx="11903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b="1" dirty="0" smtClean="0"/>
              <a:t>TEL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44376" y="3073285"/>
            <a:ext cx="17852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NETOP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  <a:r>
              <a:rPr lang="cs-CZ" sz="3200" b="1" dirty="0" smtClean="0"/>
              <a:t>R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12688" y="5426831"/>
            <a:ext cx="7863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b="1" dirty="0" smtClean="0"/>
              <a:t>L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1215318"/>
            <a:ext cx="13686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SLEP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  <a:r>
              <a:rPr lang="cs-CZ" sz="3200" b="1" dirty="0" smtClean="0"/>
              <a:t>Š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21174" y="3159655"/>
            <a:ext cx="15668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KOP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b="1" dirty="0" smtClean="0"/>
              <a:t>TO</a:t>
            </a:r>
            <a:endParaRPr lang="cs-CZ" sz="3200" b="1" dirty="0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3406" y="4651117"/>
            <a:ext cx="1752600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0" name="Přímá spojnice se šipkou 29"/>
          <p:cNvCxnSpPr/>
          <p:nvPr/>
        </p:nvCxnSpPr>
        <p:spPr>
          <a:xfrm flipV="1">
            <a:off x="3663437" y="6285230"/>
            <a:ext cx="925251" cy="294123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7164288" y="5426831"/>
            <a:ext cx="10256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b="1" dirty="0" smtClean="0"/>
              <a:t>SK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66228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27318"/>
            <a:ext cx="1516697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CHAPÝ</a:t>
            </a:r>
          </a:p>
          <a:p>
            <a:endParaRPr lang="cs-CZ" sz="3600" b="1" dirty="0"/>
          </a:p>
          <a:p>
            <a:r>
              <a:rPr lang="cs-CZ" sz="3600" b="1" dirty="0" smtClean="0"/>
              <a:t>PÝŠSLE</a:t>
            </a:r>
          </a:p>
          <a:p>
            <a:endParaRPr lang="cs-CZ" sz="3600" b="1" dirty="0"/>
          </a:p>
          <a:p>
            <a:r>
              <a:rPr lang="cs-CZ" sz="3600" b="1" dirty="0" smtClean="0"/>
              <a:t>TELPY</a:t>
            </a:r>
          </a:p>
          <a:p>
            <a:endParaRPr lang="cs-CZ" sz="3600" b="1" dirty="0"/>
          </a:p>
          <a:p>
            <a:r>
              <a:rPr lang="cs-CZ" sz="3600" b="1" dirty="0" smtClean="0"/>
              <a:t>SKPY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LYP</a:t>
            </a:r>
          </a:p>
          <a:p>
            <a:endParaRPr lang="cs-CZ" sz="3600" b="1" dirty="0"/>
          </a:p>
          <a:p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17351" y="1196752"/>
            <a:ext cx="2137893" cy="606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TOPYKO</a:t>
            </a:r>
          </a:p>
          <a:p>
            <a:endParaRPr lang="cs-CZ" sz="3600" b="1" dirty="0"/>
          </a:p>
          <a:p>
            <a:r>
              <a:rPr lang="cs-CZ" sz="3600" b="1" dirty="0" smtClean="0"/>
              <a:t>KATPY</a:t>
            </a:r>
          </a:p>
          <a:p>
            <a:endParaRPr lang="cs-CZ" sz="3600" b="1" dirty="0"/>
          </a:p>
          <a:p>
            <a:r>
              <a:rPr lang="cs-CZ" sz="3600" b="1" dirty="0" smtClean="0"/>
              <a:t>VATTOZPY</a:t>
            </a:r>
          </a:p>
          <a:p>
            <a:endParaRPr lang="cs-CZ" sz="3600" b="1" dirty="0"/>
          </a:p>
          <a:p>
            <a:r>
              <a:rPr lang="cs-CZ" sz="3600" b="1" dirty="0" smtClean="0"/>
              <a:t>RÝP</a:t>
            </a:r>
          </a:p>
          <a:p>
            <a:endParaRPr lang="cs-CZ" sz="3600" b="1" dirty="0"/>
          </a:p>
          <a:p>
            <a:r>
              <a:rPr lang="cs-CZ" sz="3600" b="1" dirty="0" smtClean="0"/>
              <a:t>PÝRTONE</a:t>
            </a:r>
          </a:p>
          <a:p>
            <a:endParaRPr lang="cs-CZ" sz="3200" b="1" dirty="0"/>
          </a:p>
          <a:p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876386" y="307793"/>
            <a:ext cx="72819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SLOŽ  POPLETENÁ VYJMENOVANÁ SLOVA!</a:t>
            </a:r>
            <a:endParaRPr lang="cs-CZ" sz="32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16389" y="1127318"/>
            <a:ext cx="1465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PÝCHA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5379" y="2204864"/>
            <a:ext cx="15166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SLEPÝŠ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83560" y="3336603"/>
            <a:ext cx="13166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PYTEL</a:t>
            </a:r>
          </a:p>
          <a:p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83560" y="4402896"/>
            <a:ext cx="11319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PYSK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16389" y="5554106"/>
            <a:ext cx="862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PYL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36553" y="1206239"/>
            <a:ext cx="17424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KOPYTO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36553" y="2276872"/>
            <a:ext cx="13943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PYKAT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36553" y="3371131"/>
            <a:ext cx="21318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ZPYTOVAT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55041" y="4505234"/>
            <a:ext cx="9271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PÝR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55041" y="5566722"/>
            <a:ext cx="19855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NETOPÝR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3108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16630"/>
            <a:ext cx="525502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Doplň vyjmenovaná slova!</a:t>
            </a:r>
          </a:p>
          <a:p>
            <a:pPr algn="ctr"/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735379"/>
            <a:ext cx="8675708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______</a:t>
            </a:r>
            <a:r>
              <a:rPr lang="cs-CZ" sz="2800" dirty="0" smtClean="0"/>
              <a:t> </a:t>
            </a:r>
            <a:r>
              <a:rPr lang="cs-CZ" sz="2800" b="1" dirty="0" smtClean="0"/>
              <a:t>je lidská vlastnost. Ve sklepě leží </a:t>
            </a:r>
            <a:r>
              <a:rPr lang="cs-CZ" sz="2800" b="1" dirty="0" smtClean="0">
                <a:solidFill>
                  <a:srgbClr val="C00000"/>
                </a:solidFill>
              </a:rPr>
              <a:t>______</a:t>
            </a:r>
            <a:r>
              <a:rPr lang="cs-CZ" sz="2800" b="1" dirty="0" smtClean="0"/>
              <a:t>brambor.</a:t>
            </a:r>
          </a:p>
          <a:p>
            <a:r>
              <a:rPr lang="cs-CZ" sz="2800" b="1" dirty="0" smtClean="0"/>
              <a:t>Ret u zvířat nazýváme </a:t>
            </a:r>
            <a:r>
              <a:rPr lang="cs-CZ" sz="2800" b="1" dirty="0" smtClean="0">
                <a:solidFill>
                  <a:srgbClr val="C00000"/>
                </a:solidFill>
              </a:rPr>
              <a:t>_______</a:t>
            </a:r>
            <a:r>
              <a:rPr lang="cs-CZ" sz="2800" b="1" dirty="0" smtClean="0"/>
              <a:t>. 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_________</a:t>
            </a:r>
            <a:r>
              <a:rPr lang="cs-CZ" sz="2800" b="1" dirty="0" smtClean="0"/>
              <a:t> se vydává na lov v noci.</a:t>
            </a:r>
          </a:p>
          <a:p>
            <a:r>
              <a:rPr lang="cs-CZ" sz="2800" b="1" dirty="0" smtClean="0"/>
              <a:t>Beznohý plaz podobný hadu  se jmenuje </a:t>
            </a:r>
            <a:r>
              <a:rPr lang="cs-CZ" sz="2800" b="1" dirty="0" smtClean="0">
                <a:solidFill>
                  <a:srgbClr val="C00000"/>
                </a:solidFill>
              </a:rPr>
              <a:t>_________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Žlutý prášek na květinách je </a:t>
            </a:r>
            <a:r>
              <a:rPr lang="cs-CZ" sz="2800" b="1" dirty="0" smtClean="0">
                <a:solidFill>
                  <a:srgbClr val="C00000"/>
                </a:solidFill>
              </a:rPr>
              <a:t>_____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Kůň má na konci každé nohy</a:t>
            </a:r>
            <a:r>
              <a:rPr lang="cs-CZ" sz="2800" b="1" dirty="0" smtClean="0">
                <a:solidFill>
                  <a:srgbClr val="C00000"/>
                </a:solidFill>
              </a:rPr>
              <a:t>_________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Synonymum ke slovu zakopnout je  </a:t>
            </a:r>
            <a:r>
              <a:rPr lang="cs-CZ" sz="2800" b="1" dirty="0" smtClean="0">
                <a:solidFill>
                  <a:srgbClr val="C00000"/>
                </a:solidFill>
              </a:rPr>
              <a:t>____________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Lesklé předměty se mohou na slunci </a:t>
            </a:r>
            <a:r>
              <a:rPr lang="cs-CZ" sz="2800" b="1" dirty="0" smtClean="0">
                <a:solidFill>
                  <a:srgbClr val="C00000"/>
                </a:solidFill>
              </a:rPr>
              <a:t>___________</a:t>
            </a:r>
            <a:r>
              <a:rPr lang="cs-CZ" sz="2800" b="1" dirty="0" smtClean="0"/>
              <a:t>. </a:t>
            </a:r>
          </a:p>
          <a:p>
            <a:r>
              <a:rPr lang="cs-CZ" sz="2800" b="1" dirty="0" smtClean="0"/>
              <a:t>Domýšlivý člověk by měl </a:t>
            </a:r>
            <a:r>
              <a:rPr lang="cs-CZ" sz="2800" b="1" dirty="0" smtClean="0">
                <a:solidFill>
                  <a:srgbClr val="C00000"/>
                </a:solidFill>
              </a:rPr>
              <a:t>___________</a:t>
            </a:r>
            <a:r>
              <a:rPr lang="cs-CZ" sz="2800" b="1" dirty="0" smtClean="0"/>
              <a:t> své svědomí. </a:t>
            </a:r>
          </a:p>
          <a:p>
            <a:r>
              <a:rPr lang="cs-CZ" sz="2800" b="1" dirty="0" smtClean="0"/>
              <a:t>Za zlé činy se musí </a:t>
            </a:r>
            <a:r>
              <a:rPr lang="cs-CZ" sz="2800" b="1" dirty="0" smtClean="0">
                <a:solidFill>
                  <a:srgbClr val="C00000"/>
                </a:solidFill>
              </a:rPr>
              <a:t>__________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Plevel na zahrádce se jmenuje </a:t>
            </a:r>
            <a:r>
              <a:rPr lang="cs-CZ" sz="2800" b="1" dirty="0" smtClean="0">
                <a:solidFill>
                  <a:srgbClr val="C00000"/>
                </a:solidFill>
              </a:rPr>
              <a:t>_____</a:t>
            </a:r>
            <a:r>
              <a:rPr lang="cs-CZ" sz="2800" b="1" dirty="0" smtClean="0"/>
              <a:t>. 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endParaRPr lang="cs-CZ" sz="2800" b="1" dirty="0" smtClean="0"/>
          </a:p>
          <a:p>
            <a:r>
              <a:rPr lang="cs-CZ" sz="2800" b="1" dirty="0" smtClean="0">
                <a:solidFill>
                  <a:srgbClr val="C00000"/>
                </a:solidFill>
              </a:rPr>
              <a:t>_________</a:t>
            </a:r>
            <a:r>
              <a:rPr lang="cs-CZ" sz="2800" b="1" dirty="0" smtClean="0"/>
              <a:t> znamená červenat se.</a:t>
            </a:r>
          </a:p>
          <a:p>
            <a:r>
              <a:rPr lang="cs-CZ" sz="2800" b="1" dirty="0" smtClean="0"/>
              <a:t>Ptáci umí svá peříčka </a:t>
            </a:r>
            <a:r>
              <a:rPr lang="cs-CZ" sz="2800" b="1" dirty="0" smtClean="0">
                <a:solidFill>
                  <a:srgbClr val="C00000"/>
                </a:solidFill>
              </a:rPr>
              <a:t>_____________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541" y="2428241"/>
            <a:ext cx="1341278" cy="1369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0001" y="716794"/>
            <a:ext cx="11431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Pýcha 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2200" y="666274"/>
            <a:ext cx="936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pytel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45579" y="1089133"/>
            <a:ext cx="8585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pysk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072" y="1578786"/>
            <a:ext cx="1484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Netopýr 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76960" y="1980107"/>
            <a:ext cx="1097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slepýš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04084" y="2428241"/>
            <a:ext cx="633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pyl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2851388"/>
            <a:ext cx="1215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kopyto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29793" y="3265615"/>
            <a:ext cx="1421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klopýtat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70671" y="3669579"/>
            <a:ext cx="1138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třpytit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74831" y="4077072"/>
            <a:ext cx="14665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zpytovat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4509120"/>
            <a:ext cx="10134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pykat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20677" y="4941168"/>
            <a:ext cx="6732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pýr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9097" y="5373216"/>
            <a:ext cx="968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Pýřit 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7271" y="5805264"/>
            <a:ext cx="13000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čepýřit 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3400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7" y="97468"/>
            <a:ext cx="650017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i/y a spoj slova tak, jak k sobě patří!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664" y="620688"/>
            <a:ext cx="4478662" cy="96949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p</a:t>
            </a:r>
            <a:r>
              <a:rPr lang="cs-CZ" sz="3200" b="1" dirty="0" err="1" smtClean="0">
                <a:solidFill>
                  <a:srgbClr val="FF0000"/>
                </a:solidFill>
              </a:rPr>
              <a:t>_</a:t>
            </a:r>
            <a:r>
              <a:rPr lang="cs-CZ" sz="3200" b="1" dirty="0" err="1" smtClean="0"/>
              <a:t>šná</a:t>
            </a:r>
            <a:r>
              <a:rPr lang="cs-CZ" sz="3200" b="1" dirty="0" smtClean="0"/>
              <a:t>                  ozdoba</a:t>
            </a:r>
          </a:p>
          <a:p>
            <a:endParaRPr lang="cs-CZ" sz="2400" b="1" dirty="0" smtClean="0"/>
          </a:p>
          <a:p>
            <a:r>
              <a:rPr lang="cs-CZ" sz="3200" b="1" dirty="0" smtClean="0"/>
              <a:t>žlutý                    </a:t>
            </a:r>
            <a:r>
              <a:rPr lang="cs-CZ" sz="3200" b="1" dirty="0" err="1" smtClean="0"/>
              <a:t>p</a:t>
            </a:r>
            <a:r>
              <a:rPr lang="cs-CZ" sz="3200" b="1" dirty="0" err="1" smtClean="0">
                <a:solidFill>
                  <a:srgbClr val="FF0000"/>
                </a:solidFill>
              </a:rPr>
              <a:t>_</a:t>
            </a:r>
            <a:r>
              <a:rPr lang="cs-CZ" sz="3200" b="1" dirty="0" err="1" smtClean="0"/>
              <a:t>snička</a:t>
            </a:r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veselá                 </a:t>
            </a:r>
            <a:r>
              <a:rPr lang="cs-CZ" sz="3200" b="1" dirty="0" err="1" smtClean="0"/>
              <a:t>p</a:t>
            </a:r>
            <a:r>
              <a:rPr lang="cs-CZ" sz="3200" b="1" dirty="0" err="1" smtClean="0">
                <a:solidFill>
                  <a:srgbClr val="FF0000"/>
                </a:solidFill>
              </a:rPr>
              <a:t>_</a:t>
            </a:r>
            <a:r>
              <a:rPr lang="cs-CZ" sz="3200" b="1" dirty="0" err="1" smtClean="0"/>
              <a:t>sek</a:t>
            </a:r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err="1" smtClean="0"/>
              <a:t>třp</a:t>
            </a:r>
            <a:r>
              <a:rPr lang="cs-CZ" sz="3200" b="1" dirty="0" err="1" smtClean="0">
                <a:solidFill>
                  <a:srgbClr val="FF0000"/>
                </a:solidFill>
              </a:rPr>
              <a:t>_</a:t>
            </a:r>
            <a:r>
              <a:rPr lang="cs-CZ" sz="3200" b="1" dirty="0" err="1" smtClean="0"/>
              <a:t>tivá</a:t>
            </a:r>
            <a:r>
              <a:rPr lang="cs-CZ" sz="3200" b="1" dirty="0" smtClean="0"/>
              <a:t>              princezna</a:t>
            </a:r>
          </a:p>
          <a:p>
            <a:endParaRPr lang="cs-CZ" sz="3200" b="1" dirty="0"/>
          </a:p>
          <a:p>
            <a:r>
              <a:rPr lang="cs-CZ" sz="3200" b="1" dirty="0" err="1" smtClean="0"/>
              <a:t>p</a:t>
            </a:r>
            <a:r>
              <a:rPr lang="cs-CZ" sz="3200" b="1" dirty="0" err="1" smtClean="0">
                <a:solidFill>
                  <a:srgbClr val="FF0000"/>
                </a:solidFill>
              </a:rPr>
              <a:t>_</a:t>
            </a:r>
            <a:r>
              <a:rPr lang="cs-CZ" sz="3200" b="1" dirty="0" err="1" smtClean="0"/>
              <a:t>chlavý</a:t>
            </a:r>
            <a:r>
              <a:rPr lang="cs-CZ" sz="3200" b="1" dirty="0" smtClean="0"/>
              <a:t>            vrabec  </a:t>
            </a:r>
          </a:p>
          <a:p>
            <a:endParaRPr lang="cs-CZ" sz="3200" b="1" dirty="0"/>
          </a:p>
          <a:p>
            <a:r>
              <a:rPr lang="cs-CZ" sz="3200" b="1" dirty="0" err="1" smtClean="0"/>
              <a:t>rozčep</a:t>
            </a:r>
            <a:r>
              <a:rPr lang="cs-CZ" sz="3200" b="1" dirty="0" err="1" smtClean="0">
                <a:solidFill>
                  <a:srgbClr val="FF0000"/>
                </a:solidFill>
              </a:rPr>
              <a:t>_</a:t>
            </a:r>
            <a:r>
              <a:rPr lang="cs-CZ" sz="3200" b="1" dirty="0" err="1" smtClean="0"/>
              <a:t>řený</a:t>
            </a:r>
            <a:r>
              <a:rPr lang="cs-CZ" sz="3200" b="1" dirty="0" smtClean="0"/>
              <a:t>      bodlák</a:t>
            </a:r>
          </a:p>
          <a:p>
            <a:endParaRPr lang="cs-CZ" sz="3200" b="1" dirty="0"/>
          </a:p>
          <a:p>
            <a:r>
              <a:rPr lang="cs-CZ" sz="3200" b="1" dirty="0" smtClean="0"/>
              <a:t>čertovo              </a:t>
            </a:r>
            <a:r>
              <a:rPr lang="cs-CZ" sz="3200" b="1" dirty="0" err="1" smtClean="0"/>
              <a:t>kop</a:t>
            </a:r>
            <a:r>
              <a:rPr lang="cs-CZ" sz="3200" b="1" dirty="0" err="1" smtClean="0">
                <a:solidFill>
                  <a:srgbClr val="FF0000"/>
                </a:solidFill>
              </a:rPr>
              <a:t>_</a:t>
            </a:r>
            <a:r>
              <a:rPr lang="cs-CZ" sz="3200" b="1" dirty="0" err="1" smtClean="0"/>
              <a:t>tko</a:t>
            </a:r>
            <a:endParaRPr lang="cs-CZ" sz="3200" b="1" dirty="0" smtClean="0"/>
          </a:p>
          <a:p>
            <a:r>
              <a:rPr lang="cs-CZ" sz="3200" b="1" dirty="0" smtClean="0"/>
              <a:t> </a:t>
            </a:r>
            <a:endParaRPr lang="cs-CZ" sz="3200" b="1" dirty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633244"/>
            <a:ext cx="25798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pyšná princezna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05722" y="1484784"/>
            <a:ext cx="1762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žlutý písek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805722" y="2387001"/>
            <a:ext cx="2405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veselá písnička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32664" y="3356992"/>
            <a:ext cx="2517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třpytivá ozdoba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51520" y="612029"/>
            <a:ext cx="378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y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15816" y="2424206"/>
            <a:ext cx="2856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í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915816" y="1484784"/>
            <a:ext cx="2856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í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38535" y="3428999"/>
            <a:ext cx="378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y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823157" y="4463534"/>
            <a:ext cx="2509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pichlavý bodlák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60129" y="4401979"/>
            <a:ext cx="2856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i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186447" y="6325209"/>
            <a:ext cx="378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ý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142991" y="5373212"/>
            <a:ext cx="495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ý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796136" y="5373213"/>
            <a:ext cx="30609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rozčepýřený vrabec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779978" y="6236701"/>
            <a:ext cx="25959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čertovo kopýtko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8896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7" y="267430"/>
            <a:ext cx="838165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K podstatným jménům přiřaď vhodné přídavné jméno z nabídky!</a:t>
            </a:r>
          </a:p>
          <a:p>
            <a:endParaRPr lang="cs-CZ" sz="2400" b="1" i="1" dirty="0">
              <a:solidFill>
                <a:srgbClr val="008000"/>
              </a:solidFill>
            </a:endParaRPr>
          </a:p>
          <a:p>
            <a:r>
              <a:rPr lang="cs-CZ" sz="2400" b="1" i="1" dirty="0" smtClean="0"/>
              <a:t>žlutý, děravý, odkvetlá, vrbová,  papírový, australský, mokrý, </a:t>
            </a:r>
          </a:p>
          <a:p>
            <a:r>
              <a:rPr lang="cs-CZ" sz="2400" b="1" i="1" dirty="0" smtClean="0"/>
              <a:t>pyšný, netopýří, klopýtavá, načepýřené, zazpívaná, třpytivý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2204864"/>
            <a:ext cx="194636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PÍSEK -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CHŮZE -      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LET –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PÍŠŤALKA -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PÍRKO  -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03848" y="2204864"/>
            <a:ext cx="2175917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PYL -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PRSTEN -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PYTLÍK -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PÍSEŇ - 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PTAKOPYSK -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  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56176" y="2204864"/>
            <a:ext cx="1901867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ČLOVĚK -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PYTEL –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PIVOŇKA -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98527" y="2271868"/>
            <a:ext cx="1003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mokrý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222600" y="3097415"/>
            <a:ext cx="14293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klopýtavá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994038" y="3981737"/>
            <a:ext cx="1266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netopýří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677821" y="4797152"/>
            <a:ext cx="10625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vrbová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338145" y="5661248"/>
            <a:ext cx="1676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načepýřené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2270454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žlutý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506287" y="3097414"/>
            <a:ext cx="12575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třpytivý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608511" y="3966660"/>
            <a:ext cx="13059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papírový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608511" y="4797152"/>
            <a:ext cx="14282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zazpívaná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850248" y="3966659"/>
            <a:ext cx="12937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odkvetlá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597596" y="2270453"/>
            <a:ext cx="9208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pyšný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572622" y="3107273"/>
            <a:ext cx="1049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děravý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302162" y="5680255"/>
            <a:ext cx="14761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australský</a:t>
            </a:r>
          </a:p>
        </p:txBody>
      </p:sp>
      <p:pic>
        <p:nvPicPr>
          <p:cNvPr id="3074" name="Picture 2" descr="C:\Users\08F8\AppData\Local\Microsoft\Windows\Temporary Internet Files\Content.IE5\ZZCTTPO5\MC900111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6679" y="4605355"/>
            <a:ext cx="2368105" cy="128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48475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1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060848"/>
            <a:ext cx="362907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p</a:t>
            </a:r>
            <a:r>
              <a:rPr lang="cs-CZ" sz="3600" b="1" dirty="0" err="1" smtClean="0">
                <a:solidFill>
                  <a:srgbClr val="92D050"/>
                </a:solidFill>
              </a:rPr>
              <a:t>_</a:t>
            </a:r>
            <a:r>
              <a:rPr lang="cs-CZ" sz="3600" b="1" dirty="0" err="1" smtClean="0"/>
              <a:t>lný</a:t>
            </a:r>
            <a:r>
              <a:rPr lang="cs-CZ" sz="3600" b="1" dirty="0" smtClean="0"/>
              <a:t>   </a:t>
            </a:r>
            <a:r>
              <a:rPr lang="cs-CZ" sz="3600" b="1" dirty="0" smtClean="0">
                <a:solidFill>
                  <a:srgbClr val="92D050"/>
                </a:solidFill>
              </a:rPr>
              <a:t>jako</a:t>
            </a:r>
            <a:r>
              <a:rPr lang="cs-CZ" sz="3600" b="1" dirty="0" smtClean="0"/>
              <a:t> </a:t>
            </a:r>
          </a:p>
          <a:p>
            <a:endParaRPr lang="cs-CZ" sz="3600" b="1" dirty="0"/>
          </a:p>
          <a:p>
            <a:r>
              <a:rPr lang="cs-CZ" sz="3600" b="1" dirty="0" err="1" smtClean="0"/>
              <a:t>p</a:t>
            </a:r>
            <a:r>
              <a:rPr lang="cs-CZ" sz="3600" b="1" dirty="0" err="1" smtClean="0">
                <a:solidFill>
                  <a:srgbClr val="92D050"/>
                </a:solidFill>
              </a:rPr>
              <a:t>_</a:t>
            </a:r>
            <a:r>
              <a:rPr lang="cs-CZ" sz="3600" b="1" dirty="0" err="1" smtClean="0"/>
              <a:t>šný</a:t>
            </a:r>
            <a:r>
              <a:rPr lang="cs-CZ" sz="3600" b="1" dirty="0" smtClean="0"/>
              <a:t>  </a:t>
            </a:r>
            <a:r>
              <a:rPr lang="cs-CZ" sz="3600" b="1" dirty="0" smtClean="0">
                <a:solidFill>
                  <a:srgbClr val="92D050"/>
                </a:solidFill>
              </a:rPr>
              <a:t>jako</a:t>
            </a:r>
          </a:p>
          <a:p>
            <a:endParaRPr lang="cs-CZ" sz="3600" b="1" dirty="0"/>
          </a:p>
          <a:p>
            <a:r>
              <a:rPr lang="cs-CZ" sz="3600" b="1" dirty="0" smtClean="0"/>
              <a:t>červený  </a:t>
            </a:r>
            <a:r>
              <a:rPr lang="cs-CZ" sz="3600" b="1" dirty="0" smtClean="0">
                <a:solidFill>
                  <a:srgbClr val="92D050"/>
                </a:solidFill>
              </a:rPr>
              <a:t>jako</a:t>
            </a:r>
          </a:p>
          <a:p>
            <a:endParaRPr lang="cs-CZ" sz="3600" b="1" dirty="0"/>
          </a:p>
          <a:p>
            <a:r>
              <a:rPr lang="cs-CZ" sz="3600" b="1" dirty="0" err="1" smtClean="0"/>
              <a:t>rozčep</a:t>
            </a:r>
            <a:r>
              <a:rPr lang="cs-CZ" sz="3600" b="1" dirty="0" err="1" smtClean="0">
                <a:solidFill>
                  <a:srgbClr val="92D050"/>
                </a:solidFill>
              </a:rPr>
              <a:t>_</a:t>
            </a:r>
            <a:r>
              <a:rPr lang="cs-CZ" sz="3600" b="1" dirty="0" err="1" smtClean="0"/>
              <a:t>řený</a:t>
            </a:r>
            <a:r>
              <a:rPr lang="cs-CZ" sz="3600" b="1" dirty="0" smtClean="0"/>
              <a:t>  </a:t>
            </a:r>
            <a:r>
              <a:rPr lang="cs-CZ" sz="3600" b="1" dirty="0" smtClean="0">
                <a:solidFill>
                  <a:srgbClr val="92D050"/>
                </a:solidFill>
              </a:rPr>
              <a:t>jako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0209" y="980728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3636" y="1898482"/>
            <a:ext cx="939003" cy="1627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 descr="C:\Users\08F8\AppData\Local\Microsoft\Windows\Temporary Internet Files\Content.IE5\1RYRDZYM\MC9003915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21618" y="5157192"/>
            <a:ext cx="1069915" cy="1230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08F8\AppData\Local\Microsoft\Windows\Temporary Internet Files\Content.IE5\7GR4Z720\MC9004281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3950" y="3501008"/>
            <a:ext cx="1291643" cy="1282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58655" y="476672"/>
            <a:ext cx="397974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/>
                <a:solidFill>
                  <a:schemeClr val="accent3"/>
                </a:solidFill>
                <a:effectLst/>
              </a:rPr>
              <a:t>Dokonči přirovnání!</a:t>
            </a:r>
            <a:endParaRPr lang="cs-CZ" sz="36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5896" y="3177841"/>
            <a:ext cx="8722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páv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2065821"/>
            <a:ext cx="11648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včela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4236223"/>
            <a:ext cx="18162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p_voňka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02313" y="5384834"/>
            <a:ext cx="14795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krocan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00692" y="2044548"/>
            <a:ext cx="298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i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45852" y="5361824"/>
            <a:ext cx="4026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ý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48595" y="3150470"/>
            <a:ext cx="4026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y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06251" y="4236223"/>
            <a:ext cx="298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i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300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379947"/>
            <a:ext cx="55987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PÝCHA        *          PÍCHÁ   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160018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PYŠNÝ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PŘEPYCH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PŘEPYCHOVÝ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PYŠNIT SE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PÝCHAVKA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PYŠNĚ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51618" y="1674133"/>
            <a:ext cx="133081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2C6E3D"/>
                </a:solidFill>
              </a:rPr>
              <a:t>NEPÍCHÁ</a:t>
            </a:r>
          </a:p>
          <a:p>
            <a:r>
              <a:rPr lang="cs-CZ" sz="2000" b="1" dirty="0" smtClean="0">
                <a:solidFill>
                  <a:srgbClr val="2C6E3D"/>
                </a:solidFill>
              </a:rPr>
              <a:t>PŘIPÍCHNE</a:t>
            </a:r>
          </a:p>
          <a:p>
            <a:r>
              <a:rPr lang="cs-CZ" sz="2000" b="1" dirty="0" smtClean="0">
                <a:solidFill>
                  <a:srgbClr val="2C6E3D"/>
                </a:solidFill>
              </a:rPr>
              <a:t>NAPÍCHNE</a:t>
            </a:r>
            <a:endParaRPr lang="cs-CZ" sz="2000" b="1" dirty="0">
              <a:solidFill>
                <a:srgbClr val="2C6E3D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63234" y="1594500"/>
            <a:ext cx="4748864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P_cha</a:t>
            </a:r>
            <a:r>
              <a:rPr lang="cs-CZ" sz="2000" b="1" dirty="0" smtClean="0"/>
              <a:t> je špatná vlastnost.</a:t>
            </a:r>
          </a:p>
          <a:p>
            <a:r>
              <a:rPr lang="cs-CZ" sz="2000" b="1" dirty="0" smtClean="0"/>
              <a:t>Růže má trny, proto </a:t>
            </a:r>
            <a:r>
              <a:rPr lang="cs-CZ" sz="2000" b="1" dirty="0" err="1" smtClean="0"/>
              <a:t>p_chá</a:t>
            </a:r>
            <a:r>
              <a:rPr lang="cs-CZ" sz="2000" b="1" dirty="0" smtClean="0"/>
              <a:t>.</a:t>
            </a:r>
          </a:p>
          <a:p>
            <a:r>
              <a:rPr lang="cs-CZ" sz="2000" b="1" dirty="0" smtClean="0"/>
              <a:t>Princezna v pohádce byla </a:t>
            </a:r>
            <a:r>
              <a:rPr lang="cs-CZ" sz="2000" b="1" dirty="0" err="1" smtClean="0"/>
              <a:t>p_šná</a:t>
            </a:r>
            <a:r>
              <a:rPr lang="cs-CZ" sz="2000" b="1" dirty="0" smtClean="0"/>
              <a:t>.</a:t>
            </a:r>
          </a:p>
          <a:p>
            <a:r>
              <a:rPr lang="cs-CZ" sz="2000" b="1" dirty="0" smtClean="0"/>
              <a:t>Při opékání si párek </a:t>
            </a:r>
            <a:r>
              <a:rPr lang="cs-CZ" sz="2000" b="1" dirty="0" err="1" smtClean="0"/>
              <a:t>nap_chnu</a:t>
            </a:r>
            <a:r>
              <a:rPr lang="cs-CZ" sz="2000" b="1" dirty="0" smtClean="0"/>
              <a:t> na klacík.</a:t>
            </a:r>
          </a:p>
          <a:p>
            <a:r>
              <a:rPr lang="cs-CZ" sz="2000" b="1" dirty="0" smtClean="0"/>
              <a:t>Na nástěnku </a:t>
            </a:r>
            <a:r>
              <a:rPr lang="cs-CZ" sz="2000" b="1" dirty="0" err="1" smtClean="0"/>
              <a:t>přip_chnu</a:t>
            </a:r>
            <a:r>
              <a:rPr lang="cs-CZ" sz="2000" b="1" dirty="0" smtClean="0"/>
              <a:t> výkres špendlíkem.</a:t>
            </a:r>
          </a:p>
          <a:p>
            <a:r>
              <a:rPr lang="cs-CZ" sz="2000" b="1" dirty="0" smtClean="0"/>
              <a:t>Na zámcích se často žilo v </a:t>
            </a:r>
            <a:r>
              <a:rPr lang="cs-CZ" sz="2000" b="1" dirty="0" err="1" smtClean="0"/>
              <a:t>přep_chu</a:t>
            </a:r>
            <a:r>
              <a:rPr lang="cs-CZ" sz="2000" b="1" dirty="0" smtClean="0"/>
              <a:t>.</a:t>
            </a:r>
          </a:p>
          <a:p>
            <a:r>
              <a:rPr lang="cs-CZ" sz="2000" b="1" dirty="0" smtClean="0"/>
              <a:t>Kaktus má ostny, proto </a:t>
            </a:r>
            <a:r>
              <a:rPr lang="cs-CZ" sz="2000" b="1" dirty="0" err="1" smtClean="0"/>
              <a:t>p_chá</a:t>
            </a:r>
            <a:r>
              <a:rPr lang="cs-CZ" sz="2000" b="1" dirty="0" smtClean="0"/>
              <a:t>.</a:t>
            </a:r>
          </a:p>
          <a:p>
            <a:r>
              <a:rPr lang="cs-CZ" sz="2000" b="1" dirty="0" smtClean="0"/>
              <a:t>Kněžna měla na plese </a:t>
            </a:r>
            <a:r>
              <a:rPr lang="cs-CZ" sz="2000" b="1" dirty="0" err="1" smtClean="0"/>
              <a:t>přep_chové</a:t>
            </a:r>
            <a:r>
              <a:rPr lang="cs-CZ" sz="2000" b="1" dirty="0" smtClean="0"/>
              <a:t> šaty.</a:t>
            </a:r>
          </a:p>
          <a:p>
            <a:r>
              <a:rPr lang="cs-CZ" sz="2000" b="1" dirty="0" smtClean="0"/>
              <a:t>Maminka se při zašívání </a:t>
            </a:r>
            <a:r>
              <a:rPr lang="cs-CZ" sz="2000" b="1" dirty="0" err="1" smtClean="0"/>
              <a:t>p_chla</a:t>
            </a:r>
            <a:r>
              <a:rPr lang="cs-CZ" sz="2000" b="1" dirty="0" smtClean="0"/>
              <a:t> jehlou.</a:t>
            </a:r>
          </a:p>
          <a:p>
            <a:r>
              <a:rPr lang="cs-CZ" sz="2000" b="1" dirty="0" smtClean="0"/>
              <a:t>P_</a:t>
            </a:r>
            <a:r>
              <a:rPr lang="cs-CZ" sz="2000" b="1" dirty="0" err="1" smtClean="0"/>
              <a:t>chavka</a:t>
            </a:r>
            <a:r>
              <a:rPr lang="cs-CZ" sz="2000" b="1" dirty="0" smtClean="0"/>
              <a:t> je </a:t>
            </a:r>
            <a:r>
              <a:rPr lang="cs-CZ" sz="2000" b="1" dirty="0" smtClean="0"/>
              <a:t>houba.</a:t>
            </a:r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74198" y="3487326"/>
            <a:ext cx="1819275" cy="1533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4714" y="4314904"/>
            <a:ext cx="148590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91916" y="3117994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03589" y="2213135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87130" y="2489741"/>
            <a:ext cx="2471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2C6E3D"/>
                </a:solidFill>
              </a:rPr>
              <a:t>í</a:t>
            </a:r>
            <a:endParaRPr lang="cs-CZ" sz="2000" b="1" dirty="0">
              <a:solidFill>
                <a:srgbClr val="2C6E3D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87678" y="3439745"/>
            <a:ext cx="2471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2C6E3D"/>
                </a:solidFill>
              </a:rPr>
              <a:t>í</a:t>
            </a:r>
            <a:endParaRPr lang="cs-CZ" sz="2000" b="1" dirty="0">
              <a:solidFill>
                <a:srgbClr val="2C6E3D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79997" y="4054033"/>
            <a:ext cx="2471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2C6E3D"/>
                </a:solidFill>
              </a:rPr>
              <a:t>í</a:t>
            </a:r>
            <a:endParaRPr lang="cs-CZ" sz="2000" b="1" dirty="0">
              <a:solidFill>
                <a:srgbClr val="2C6E3D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39946" y="1919393"/>
            <a:ext cx="2471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2C6E3D"/>
                </a:solidFill>
              </a:rPr>
              <a:t>í</a:t>
            </a:r>
            <a:endParaRPr lang="cs-CZ" sz="2000" b="1" dirty="0">
              <a:solidFill>
                <a:srgbClr val="2C6E3D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58477" y="2812551"/>
            <a:ext cx="2471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2C6E3D"/>
                </a:solidFill>
              </a:rPr>
              <a:t>í</a:t>
            </a:r>
            <a:endParaRPr lang="cs-CZ" sz="2000" b="1" dirty="0">
              <a:solidFill>
                <a:srgbClr val="2C6E3D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73934" y="3748285"/>
            <a:ext cx="3064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80593" y="4314904"/>
            <a:ext cx="3064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ý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80593" y="1594500"/>
            <a:ext cx="3064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ý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5356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6" grpId="0"/>
      <p:bldP spid="11" grpId="0"/>
      <p:bldP spid="12" grpId="0"/>
      <p:bldP spid="13" grpId="0"/>
      <p:bldP spid="14" grpId="0"/>
      <p:bldP spid="8" grpId="0"/>
      <p:bldP spid="16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3601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2012- 2-3 /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8394" y="1124744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520480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387</TotalTime>
  <Words>495</Words>
  <Application>Microsoft Office PowerPoint</Application>
  <PresentationFormat>Předvádění na obrazovce (4:3)</PresentationFormat>
  <Paragraphs>211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Dum</cp:lastModifiedBy>
  <cp:revision>38</cp:revision>
  <dcterms:created xsi:type="dcterms:W3CDTF">2012-02-03T15:06:58Z</dcterms:created>
  <dcterms:modified xsi:type="dcterms:W3CDTF">2013-02-03T11:16:25Z</dcterms:modified>
</cp:coreProperties>
</file>