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9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</a:t>
          </a:r>
          <a:r>
            <a:rPr lang="cs-CZ" sz="2000" smtClean="0"/>
            <a:t>VY_32_INOVACE_17_Vyjmen. slova a stavba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Vyjmenovaná slova – P – test.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C69377F-77F3-442F-AF88-F56129EEEA64}" type="presOf" srcId="{D1B46980-6531-4606-95E6-44980827E919}" destId="{2BE915AB-18AA-4053-B92C-3BFC9ED204BB}" srcOrd="1" destOrd="0" presId="urn:microsoft.com/office/officeart/2005/8/layout/target3"/>
    <dgm:cxn modelId="{BD5DE994-E07F-48DB-BE0E-C6E2C5D0306B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0157BA6-BA3D-4453-9F97-C022909EBB1D}" type="presOf" srcId="{D1D4F407-5343-4D3F-B5B9-D407B03CAEB4}" destId="{AED2198E-93D5-4001-81B4-73124B309672}" srcOrd="1" destOrd="0" presId="urn:microsoft.com/office/officeart/2005/8/layout/target3"/>
    <dgm:cxn modelId="{E6077DE8-C104-4669-B5F1-A2D3871046C2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1F080DB-06CA-4027-89B1-43E954C2676F}" type="presOf" srcId="{D1D4F407-5343-4D3F-B5B9-D407B03CAEB4}" destId="{D005CE8C-CC26-4C3E-AC11-E15060ECD759}" srcOrd="0" destOrd="0" presId="urn:microsoft.com/office/officeart/2005/8/layout/target3"/>
    <dgm:cxn modelId="{7ECCF4EB-4306-4420-A3AE-EA9838838F5E}" type="presOf" srcId="{4C35D32F-0EAB-4CD7-82EE-45574DC2A586}" destId="{8BEBB6EC-1DAA-4CAC-8A25-BC0FCBD5DBD5}" srcOrd="0" destOrd="0" presId="urn:microsoft.com/office/officeart/2005/8/layout/target3"/>
    <dgm:cxn modelId="{494B5C44-8B50-4BE3-A3A4-3C636E1843E7}" type="presOf" srcId="{D8197B8C-B260-4A16-BDF4-0947B075E274}" destId="{5A5FFA88-C948-4069-8E93-59FA12366E83}" srcOrd="1" destOrd="0" presId="urn:microsoft.com/office/officeart/2005/8/layout/target3"/>
    <dgm:cxn modelId="{24FF3A3C-D9CE-43F3-9689-6335B45F664E}" type="presOf" srcId="{D1B46980-6531-4606-95E6-44980827E919}" destId="{6140AFEC-043D-4C43-A2F9-D0F5331DF3A3}" srcOrd="0" destOrd="0" presId="urn:microsoft.com/office/officeart/2005/8/layout/target3"/>
    <dgm:cxn modelId="{4A72A0BE-5990-420B-8F15-24ECDE44E712}" type="presOf" srcId="{B651F6E3-6281-48DB-9319-2AEAFDAE7572}" destId="{6BB5E863-4638-4E1D-BFDE-399D028AC4ED}" srcOrd="1" destOrd="0" presId="urn:microsoft.com/office/officeart/2005/8/layout/target3"/>
    <dgm:cxn modelId="{A72E1114-D242-4D26-AFED-5504AAA3686E}" type="presOf" srcId="{B651F6E3-6281-48DB-9319-2AEAFDAE7572}" destId="{619D679B-A015-4ECF-8348-D1034C574F40}" srcOrd="0" destOrd="0" presId="urn:microsoft.com/office/officeart/2005/8/layout/target3"/>
    <dgm:cxn modelId="{5D275F57-5A35-4847-ACDA-71AF8EA23041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F5DA5E4-BF46-43E8-933C-A4A094C1328C}" type="presParOf" srcId="{333A1088-737F-45CB-B68E-254E46348037}" destId="{F5ABB229-8D3B-4694-996A-96F23CF14429}" srcOrd="0" destOrd="0" presId="urn:microsoft.com/office/officeart/2005/8/layout/target3"/>
    <dgm:cxn modelId="{2EC1E570-879A-4A5A-8552-C25DC1E57067}" type="presParOf" srcId="{333A1088-737F-45CB-B68E-254E46348037}" destId="{F41139FD-01EE-4571-8B17-4FB00FC51163}" srcOrd="1" destOrd="0" presId="urn:microsoft.com/office/officeart/2005/8/layout/target3"/>
    <dgm:cxn modelId="{AE93DDE9-6EE9-4A9D-8721-22BCF673C538}" type="presParOf" srcId="{333A1088-737F-45CB-B68E-254E46348037}" destId="{D005CE8C-CC26-4C3E-AC11-E15060ECD759}" srcOrd="2" destOrd="0" presId="urn:microsoft.com/office/officeart/2005/8/layout/target3"/>
    <dgm:cxn modelId="{1CC56A74-10AE-4C6E-880F-25AEA1150035}" type="presParOf" srcId="{333A1088-737F-45CB-B68E-254E46348037}" destId="{2C702D82-9B77-49B7-9568-BB8EB47C3372}" srcOrd="3" destOrd="0" presId="urn:microsoft.com/office/officeart/2005/8/layout/target3"/>
    <dgm:cxn modelId="{E29C342B-D9A7-4C41-B271-4E025C0D5C1E}" type="presParOf" srcId="{333A1088-737F-45CB-B68E-254E46348037}" destId="{A52A0455-90FF-4808-ABD0-F02540D31D5A}" srcOrd="4" destOrd="0" presId="urn:microsoft.com/office/officeart/2005/8/layout/target3"/>
    <dgm:cxn modelId="{08365CFF-6A7B-406F-A7E6-9899CD8D0066}" type="presParOf" srcId="{333A1088-737F-45CB-B68E-254E46348037}" destId="{6140AFEC-043D-4C43-A2F9-D0F5331DF3A3}" srcOrd="5" destOrd="0" presId="urn:microsoft.com/office/officeart/2005/8/layout/target3"/>
    <dgm:cxn modelId="{11179D65-6C12-448B-91FD-9BB94F91D77A}" type="presParOf" srcId="{333A1088-737F-45CB-B68E-254E46348037}" destId="{9358AC05-5D7D-4327-9F80-1AD486AEA664}" srcOrd="6" destOrd="0" presId="urn:microsoft.com/office/officeart/2005/8/layout/target3"/>
    <dgm:cxn modelId="{7F6ECB64-0BBE-42B9-8EBB-E06FB92DE1BA}" type="presParOf" srcId="{333A1088-737F-45CB-B68E-254E46348037}" destId="{313FC574-E1CD-4FB4-B054-0B805CE0447D}" srcOrd="7" destOrd="0" presId="urn:microsoft.com/office/officeart/2005/8/layout/target3"/>
    <dgm:cxn modelId="{BC58C12D-D031-400D-B83F-BE2387B647D2}" type="presParOf" srcId="{333A1088-737F-45CB-B68E-254E46348037}" destId="{619D679B-A015-4ECF-8348-D1034C574F40}" srcOrd="8" destOrd="0" presId="urn:microsoft.com/office/officeart/2005/8/layout/target3"/>
    <dgm:cxn modelId="{6B9AFDAA-9556-4CDD-AE69-E092738C864E}" type="presParOf" srcId="{333A1088-737F-45CB-B68E-254E46348037}" destId="{322283A8-4A27-4CDA-BAE3-F381106A9174}" srcOrd="9" destOrd="0" presId="urn:microsoft.com/office/officeart/2005/8/layout/target3"/>
    <dgm:cxn modelId="{6E8D723C-0311-4D03-B7C9-62C50D19D445}" type="presParOf" srcId="{333A1088-737F-45CB-B68E-254E46348037}" destId="{FFC9F71D-1B4F-4AD9-A4A6-86ADEFC8AF5C}" srcOrd="10" destOrd="0" presId="urn:microsoft.com/office/officeart/2005/8/layout/target3"/>
    <dgm:cxn modelId="{EF930C1B-7BA4-475E-950D-97D1CB8E361E}" type="presParOf" srcId="{333A1088-737F-45CB-B68E-254E46348037}" destId="{25B08C86-7E15-44DC-BE7F-FFB55DD49D12}" srcOrd="11" destOrd="0" presId="urn:microsoft.com/office/officeart/2005/8/layout/target3"/>
    <dgm:cxn modelId="{ADC748E0-4174-4000-B89E-17408D149A19}" type="presParOf" srcId="{333A1088-737F-45CB-B68E-254E46348037}" destId="{76644BE8-9D7C-4C09-B250-3D10AF48CBB7}" srcOrd="12" destOrd="0" presId="urn:microsoft.com/office/officeart/2005/8/layout/target3"/>
    <dgm:cxn modelId="{E0605A3C-2B3D-4709-A5B6-E6CEC6BD50D1}" type="presParOf" srcId="{333A1088-737F-45CB-B68E-254E46348037}" destId="{EE85B701-7295-41C0-BA7A-34D3756A2AE6}" srcOrd="13" destOrd="0" presId="urn:microsoft.com/office/officeart/2005/8/layout/target3"/>
    <dgm:cxn modelId="{428A27D0-0D31-456D-86E3-3E06FD5678CA}" type="presParOf" srcId="{333A1088-737F-45CB-B68E-254E46348037}" destId="{8BEBB6EC-1DAA-4CAC-8A25-BC0FCBD5DBD5}" srcOrd="14" destOrd="0" presId="urn:microsoft.com/office/officeart/2005/8/layout/target3"/>
    <dgm:cxn modelId="{05904983-551B-4F92-A62F-996B3CC529CD}" type="presParOf" srcId="{333A1088-737F-45CB-B68E-254E46348037}" destId="{AED2198E-93D5-4001-81B4-73124B309672}" srcOrd="15" destOrd="0" presId="urn:microsoft.com/office/officeart/2005/8/layout/target3"/>
    <dgm:cxn modelId="{0DFD3672-844A-4067-BB3C-D2FA77B0D1F7}" type="presParOf" srcId="{333A1088-737F-45CB-B68E-254E46348037}" destId="{2BE915AB-18AA-4053-B92C-3BFC9ED204BB}" srcOrd="16" destOrd="0" presId="urn:microsoft.com/office/officeart/2005/8/layout/target3"/>
    <dgm:cxn modelId="{E2EA1317-4EC8-417E-A597-45EAA99258F8}" type="presParOf" srcId="{333A1088-737F-45CB-B68E-254E46348037}" destId="{6BB5E863-4638-4E1D-BFDE-399D028AC4ED}" srcOrd="17" destOrd="0" presId="urn:microsoft.com/office/officeart/2005/8/layout/target3"/>
    <dgm:cxn modelId="{9819F205-D360-4C9A-AE8E-171B4239F2EE}" type="presParOf" srcId="{333A1088-737F-45CB-B68E-254E46348037}" destId="{5A5FFA88-C948-4069-8E93-59FA12366E83}" srcOrd="18" destOrd="0" presId="urn:microsoft.com/office/officeart/2005/8/layout/target3"/>
    <dgm:cxn modelId="{027514B4-944E-4040-9713-05C8C7BF65F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</a:t>
          </a:r>
          <a:r>
            <a:rPr lang="cs-CZ" sz="2000" kern="1200" smtClean="0"/>
            <a:t>VY_32_INOVACE_17_Vyjmen. slova a stavba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Vyjmenovaná slova – P – test.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0D6E4-8700-4CA6-A964-8830EB454CC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6E9D-810F-40CA-96A0-9ECAE53DF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6684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0D6E4-8700-4CA6-A964-8830EB454CC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6E9D-810F-40CA-96A0-9ECAE53DF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8589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0D6E4-8700-4CA6-A964-8830EB454CC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6E9D-810F-40CA-96A0-9ECAE53DF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02860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0D6E4-8700-4CA6-A964-8830EB454CC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6E9D-810F-40CA-96A0-9ECAE53DF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2620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0D6E4-8700-4CA6-A964-8830EB454CC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6E9D-810F-40CA-96A0-9ECAE53DF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9535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0D6E4-8700-4CA6-A964-8830EB454CC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6E9D-810F-40CA-96A0-9ECAE53DF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27781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0D6E4-8700-4CA6-A964-8830EB454CC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6E9D-810F-40CA-96A0-9ECAE53DF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06556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0D6E4-8700-4CA6-A964-8830EB454CC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6E9D-810F-40CA-96A0-9ECAE53DF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435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0D6E4-8700-4CA6-A964-8830EB454CC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6E9D-810F-40CA-96A0-9ECAE53DF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2486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0D6E4-8700-4CA6-A964-8830EB454CC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6E9D-810F-40CA-96A0-9ECAE53DF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392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0D6E4-8700-4CA6-A964-8830EB454CC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06E9D-810F-40CA-96A0-9ECAE53DF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284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D0D6E4-8700-4CA6-A964-8830EB454CC4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206E9D-810F-40CA-96A0-9ECAE53DF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468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661334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179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Prezentace je určena k opakování a upevnění učiva o vyjmenovaných slovech po P. Žáci pracují samostatně  s barevnými kartičkami samohlásek  i/y v lavicích, nebo doplňují vynechané hlásky fixem na interaktivní tabuli. Úkolem žáků je doplnit správné i, y  do slov, vět. </a:t>
            </a:r>
          </a:p>
          <a:p>
            <a:r>
              <a:rPr lang="cs-CZ" dirty="0" smtClean="0"/>
              <a:t>Žáci mají okamžitou zpětnou vazbu při práci 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585658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1484784"/>
            <a:ext cx="7515584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b="1" dirty="0" smtClean="0"/>
              <a:t>Na lavici máš kartičky </a:t>
            </a:r>
          </a:p>
          <a:p>
            <a:r>
              <a:rPr lang="cs-CZ" sz="4000" b="1" dirty="0" smtClean="0"/>
              <a:t> samohlásek   </a:t>
            </a:r>
            <a:r>
              <a:rPr lang="cs-CZ" sz="5400" b="1" dirty="0" smtClean="0">
                <a:solidFill>
                  <a:srgbClr val="0070C0"/>
                </a:solidFill>
              </a:rPr>
              <a:t>i</a:t>
            </a:r>
            <a:r>
              <a:rPr lang="cs-CZ" sz="4000" b="1" dirty="0" smtClean="0"/>
              <a:t>, </a:t>
            </a:r>
            <a:r>
              <a:rPr lang="cs-CZ" sz="5400" b="1" dirty="0" smtClean="0">
                <a:solidFill>
                  <a:srgbClr val="FF0000"/>
                </a:solidFill>
              </a:rPr>
              <a:t>y</a:t>
            </a:r>
            <a:r>
              <a:rPr lang="cs-CZ" sz="5400" b="1" dirty="0" smtClean="0"/>
              <a:t> </a:t>
            </a:r>
            <a:r>
              <a:rPr lang="cs-CZ" sz="3600" b="1" dirty="0" smtClean="0"/>
              <a:t>.</a:t>
            </a:r>
          </a:p>
          <a:p>
            <a:r>
              <a:rPr lang="cs-CZ" sz="4000" b="1" dirty="0" smtClean="0"/>
              <a:t> Uspořádej je podle pořadí, jak</a:t>
            </a:r>
          </a:p>
          <a:p>
            <a:r>
              <a:rPr lang="cs-CZ" sz="4000" b="1" dirty="0" smtClean="0"/>
              <a:t>slova nebo věty po sobě následují!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45486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10943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rgbClr val="FFFF00"/>
                </a:solidFill>
              </a:rPr>
              <a:t>Úkol</a:t>
            </a:r>
            <a:r>
              <a:rPr lang="cs-CZ" sz="2000" b="1" i="1" dirty="0" smtClean="0">
                <a:solidFill>
                  <a:srgbClr val="002060"/>
                </a:solidFill>
              </a:rPr>
              <a:t> </a:t>
            </a:r>
            <a:r>
              <a:rPr lang="cs-CZ" sz="2000" b="1" i="1" dirty="0" smtClean="0">
                <a:solidFill>
                  <a:srgbClr val="FFFF00"/>
                </a:solidFill>
              </a:rPr>
              <a:t>č.1:</a:t>
            </a:r>
            <a:endParaRPr lang="cs-CZ" sz="2000" b="1" i="1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94638" y="360798"/>
            <a:ext cx="7638181" cy="72943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P</a:t>
            </a:r>
            <a:r>
              <a:rPr lang="cs-CZ" sz="3600" b="1" dirty="0" err="1" smtClean="0">
                <a:solidFill>
                  <a:srgbClr val="FFFF00"/>
                </a:solidFill>
              </a:rPr>
              <a:t>_</a:t>
            </a:r>
            <a:r>
              <a:rPr lang="cs-CZ" sz="3600" b="1" dirty="0" err="1" smtClean="0"/>
              <a:t>l</a:t>
            </a:r>
            <a:r>
              <a:rPr lang="cs-CZ" sz="3600" b="1" dirty="0" smtClean="0"/>
              <a:t> je žlutý prášek na květinách. 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Potravou </a:t>
            </a:r>
            <a:r>
              <a:rPr lang="cs-CZ" sz="3600" b="1" dirty="0" err="1" smtClean="0"/>
              <a:t>slep</a:t>
            </a:r>
            <a:r>
              <a:rPr lang="cs-CZ" sz="3600" b="1" dirty="0" err="1" smtClean="0">
                <a:solidFill>
                  <a:srgbClr val="FFFF00"/>
                </a:solidFill>
              </a:rPr>
              <a:t>_</a:t>
            </a:r>
            <a:r>
              <a:rPr lang="cs-CZ" sz="3600" b="1" dirty="0" err="1" smtClean="0"/>
              <a:t>šů</a:t>
            </a:r>
            <a:r>
              <a:rPr lang="cs-CZ" sz="3600" b="1" dirty="0" smtClean="0"/>
              <a:t> jsou žížaly a červi.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Jenda </a:t>
            </a:r>
            <a:r>
              <a:rPr lang="cs-CZ" sz="3600" b="1" dirty="0" err="1" smtClean="0"/>
              <a:t>p</a:t>
            </a:r>
            <a:r>
              <a:rPr lang="cs-CZ" sz="3600" b="1" dirty="0" err="1" smtClean="0">
                <a:solidFill>
                  <a:srgbClr val="FFFF00"/>
                </a:solidFill>
              </a:rPr>
              <a:t>_</a:t>
            </a:r>
            <a:r>
              <a:rPr lang="cs-CZ" sz="3600" b="1" dirty="0" err="1" smtClean="0"/>
              <a:t>l</a:t>
            </a:r>
            <a:r>
              <a:rPr lang="cs-CZ" sz="3600" b="1" dirty="0" smtClean="0"/>
              <a:t> studenou limonádu.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Malé děti si rády hrají na </a:t>
            </a:r>
            <a:r>
              <a:rPr lang="cs-CZ" sz="3600" b="1" dirty="0" err="1" smtClean="0"/>
              <a:t>p</a:t>
            </a:r>
            <a:r>
              <a:rPr lang="cs-CZ" sz="3600" b="1" dirty="0" err="1" smtClean="0">
                <a:solidFill>
                  <a:srgbClr val="FFFF00"/>
                </a:solidFill>
              </a:rPr>
              <a:t>_</a:t>
            </a:r>
            <a:r>
              <a:rPr lang="cs-CZ" sz="3600" b="1" dirty="0" err="1" smtClean="0"/>
              <a:t>sku</a:t>
            </a:r>
            <a:r>
              <a:rPr lang="cs-CZ" sz="3600" b="1" dirty="0" smtClean="0"/>
              <a:t>.</a:t>
            </a:r>
          </a:p>
          <a:p>
            <a:endParaRPr lang="cs-CZ" sz="3600" b="1" dirty="0"/>
          </a:p>
          <a:p>
            <a:r>
              <a:rPr lang="cs-CZ" sz="3600" b="1" dirty="0" smtClean="0"/>
              <a:t>Z roztrhaného </a:t>
            </a:r>
            <a:r>
              <a:rPr lang="cs-CZ" sz="3600" b="1" dirty="0" err="1" smtClean="0"/>
              <a:t>p</a:t>
            </a:r>
            <a:r>
              <a:rPr lang="cs-CZ" sz="3600" b="1" dirty="0" err="1" smtClean="0">
                <a:solidFill>
                  <a:srgbClr val="FFFF00"/>
                </a:solidFill>
              </a:rPr>
              <a:t>_</a:t>
            </a:r>
            <a:r>
              <a:rPr lang="cs-CZ" sz="3600" b="1" dirty="0" err="1" smtClean="0"/>
              <a:t>tle</a:t>
            </a:r>
            <a:r>
              <a:rPr lang="cs-CZ" sz="3600" b="1" dirty="0" smtClean="0"/>
              <a:t> se sype obilí.</a:t>
            </a:r>
          </a:p>
          <a:p>
            <a:endParaRPr lang="cs-CZ" sz="3600" b="1" dirty="0"/>
          </a:p>
          <a:p>
            <a:r>
              <a:rPr lang="cs-CZ" sz="3600" b="1" dirty="0" smtClean="0"/>
              <a:t>Na mokré trávě se </a:t>
            </a:r>
            <a:r>
              <a:rPr lang="cs-CZ" sz="3600" b="1" dirty="0" err="1" smtClean="0"/>
              <a:t>třp</a:t>
            </a:r>
            <a:r>
              <a:rPr lang="cs-CZ" sz="3600" b="1" dirty="0" err="1" smtClean="0">
                <a:solidFill>
                  <a:srgbClr val="FFFF00"/>
                </a:solidFill>
              </a:rPr>
              <a:t>_</a:t>
            </a:r>
            <a:r>
              <a:rPr lang="cs-CZ" sz="3600" b="1" dirty="0" err="1" smtClean="0"/>
              <a:t>tily</a:t>
            </a:r>
            <a:r>
              <a:rPr lang="cs-CZ" sz="3600" b="1" dirty="0" smtClean="0"/>
              <a:t> kapky rosy. </a:t>
            </a:r>
          </a:p>
          <a:p>
            <a:endParaRPr lang="cs-CZ" sz="3600" b="1" dirty="0" smtClean="0"/>
          </a:p>
          <a:p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929190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26099"/>
            <a:ext cx="10061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ŘEŠENÍ: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5696" y="732766"/>
            <a:ext cx="2500236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p</a:t>
            </a:r>
            <a:r>
              <a:rPr lang="cs-CZ" sz="5400" dirty="0" smtClean="0">
                <a:solidFill>
                  <a:srgbClr val="FF0000"/>
                </a:solidFill>
              </a:rPr>
              <a:t>y</a:t>
            </a:r>
            <a:r>
              <a:rPr lang="cs-CZ" sz="5400" dirty="0" smtClean="0">
                <a:solidFill>
                  <a:srgbClr val="00B050"/>
                </a:solidFill>
              </a:rPr>
              <a:t>l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slep</a:t>
            </a:r>
            <a:r>
              <a:rPr lang="cs-CZ" sz="5400" dirty="0" smtClean="0">
                <a:solidFill>
                  <a:srgbClr val="FF0000"/>
                </a:solidFill>
              </a:rPr>
              <a:t>ý</a:t>
            </a:r>
            <a:r>
              <a:rPr lang="cs-CZ" sz="5400" dirty="0" smtClean="0">
                <a:solidFill>
                  <a:srgbClr val="00B050"/>
                </a:solidFill>
              </a:rPr>
              <a:t>šů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pil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na písku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p</a:t>
            </a:r>
            <a:r>
              <a:rPr lang="cs-CZ" sz="5400" dirty="0" smtClean="0">
                <a:solidFill>
                  <a:srgbClr val="FF0000"/>
                </a:solidFill>
              </a:rPr>
              <a:t>y</a:t>
            </a:r>
            <a:r>
              <a:rPr lang="cs-CZ" sz="5400" dirty="0" smtClean="0">
                <a:solidFill>
                  <a:srgbClr val="00B050"/>
                </a:solidFill>
              </a:rPr>
              <a:t>tle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třp</a:t>
            </a:r>
            <a:r>
              <a:rPr lang="cs-CZ" sz="5400" dirty="0" smtClean="0">
                <a:solidFill>
                  <a:srgbClr val="FF0000"/>
                </a:solidFill>
              </a:rPr>
              <a:t>y</a:t>
            </a:r>
            <a:r>
              <a:rPr lang="cs-CZ" sz="5400" dirty="0" smtClean="0">
                <a:solidFill>
                  <a:srgbClr val="00B050"/>
                </a:solidFill>
              </a:rPr>
              <a:t>tily</a:t>
            </a:r>
            <a:endParaRPr lang="cs-CZ" sz="5400" dirty="0">
              <a:solidFill>
                <a:srgbClr val="00B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6844" y="4180833"/>
            <a:ext cx="1828800" cy="2466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 rot="19072960">
            <a:off x="5304252" y="4574685"/>
            <a:ext cx="1362108" cy="990243"/>
          </a:xfrm>
          <a:prstGeom prst="wedgeEllipseCallout">
            <a:avLst>
              <a:gd name="adj1" fmla="val 46909"/>
              <a:gd name="adj2" fmla="val 52871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605714" y="4802395"/>
            <a:ext cx="953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ŠIKULO!</a:t>
            </a: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3865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609371"/>
            <a:ext cx="4477316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klop</a:t>
            </a:r>
            <a:r>
              <a:rPr lang="cs-CZ" sz="3600" b="1" dirty="0" err="1" smtClean="0">
                <a:solidFill>
                  <a:srgbClr val="FFFF00"/>
                </a:solidFill>
              </a:rPr>
              <a:t>_</a:t>
            </a:r>
            <a:r>
              <a:rPr lang="cs-CZ" sz="3600" b="1" dirty="0" err="1" smtClean="0"/>
              <a:t>tavá</a:t>
            </a:r>
            <a:r>
              <a:rPr lang="cs-CZ" sz="3600" b="1" dirty="0" smtClean="0"/>
              <a:t> chůze</a:t>
            </a:r>
          </a:p>
          <a:p>
            <a:endParaRPr lang="cs-CZ" sz="3600" b="1" dirty="0"/>
          </a:p>
          <a:p>
            <a:r>
              <a:rPr lang="cs-CZ" sz="3600" b="1" dirty="0" smtClean="0"/>
              <a:t>malé </a:t>
            </a:r>
            <a:r>
              <a:rPr lang="cs-CZ" sz="3600" b="1" dirty="0" err="1" smtClean="0"/>
              <a:t>kop</a:t>
            </a:r>
            <a:r>
              <a:rPr lang="cs-CZ" sz="3600" b="1" dirty="0" err="1" smtClean="0">
                <a:solidFill>
                  <a:srgbClr val="FFFF00"/>
                </a:solidFill>
              </a:rPr>
              <a:t>_</a:t>
            </a:r>
            <a:r>
              <a:rPr lang="cs-CZ" sz="3600" b="1" dirty="0" err="1" smtClean="0"/>
              <a:t>tko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smtClean="0"/>
              <a:t>vrbová </a:t>
            </a:r>
            <a:r>
              <a:rPr lang="cs-CZ" sz="3600" b="1" dirty="0" err="1" smtClean="0"/>
              <a:t>p</a:t>
            </a:r>
            <a:r>
              <a:rPr lang="cs-CZ" sz="3600" b="1" dirty="0" err="1" smtClean="0">
                <a:solidFill>
                  <a:srgbClr val="FFFF00"/>
                </a:solidFill>
              </a:rPr>
              <a:t>_</a:t>
            </a:r>
            <a:r>
              <a:rPr lang="cs-CZ" sz="3600" b="1" dirty="0" err="1" smtClean="0"/>
              <a:t>šťalka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err="1" smtClean="0"/>
              <a:t>rozčep</a:t>
            </a:r>
            <a:r>
              <a:rPr lang="cs-CZ" sz="3600" b="1" dirty="0" err="1" smtClean="0">
                <a:solidFill>
                  <a:srgbClr val="FFFF00"/>
                </a:solidFill>
              </a:rPr>
              <a:t>_</a:t>
            </a:r>
            <a:r>
              <a:rPr lang="cs-CZ" sz="3600" b="1" dirty="0" err="1" smtClean="0"/>
              <a:t>řený</a:t>
            </a:r>
            <a:r>
              <a:rPr lang="cs-CZ" sz="3600" b="1" dirty="0" smtClean="0"/>
              <a:t> papoušek</a:t>
            </a:r>
          </a:p>
          <a:p>
            <a:endParaRPr lang="cs-CZ" sz="3600" b="1" dirty="0"/>
          </a:p>
          <a:p>
            <a:r>
              <a:rPr lang="cs-CZ" sz="3600" b="1" dirty="0" smtClean="0"/>
              <a:t>dětské </a:t>
            </a:r>
            <a:r>
              <a:rPr lang="cs-CZ" sz="3600" b="1" dirty="0" err="1" smtClean="0"/>
              <a:t>p</a:t>
            </a:r>
            <a:r>
              <a:rPr lang="cs-CZ" sz="3600" b="1" dirty="0" err="1" smtClean="0">
                <a:solidFill>
                  <a:srgbClr val="FFFF00"/>
                </a:solidFill>
              </a:rPr>
              <a:t>_</a:t>
            </a:r>
            <a:r>
              <a:rPr lang="cs-CZ" sz="3600" b="1" dirty="0" err="1" smtClean="0"/>
              <a:t>škoty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err="1" smtClean="0"/>
              <a:t>p</a:t>
            </a:r>
            <a:r>
              <a:rPr lang="cs-CZ" sz="3600" b="1" dirty="0" err="1" smtClean="0">
                <a:solidFill>
                  <a:srgbClr val="FFFF00"/>
                </a:solidFill>
              </a:rPr>
              <a:t>_</a:t>
            </a:r>
            <a:r>
              <a:rPr lang="cs-CZ" sz="3600" b="1" dirty="0" err="1" smtClean="0"/>
              <a:t>chlavý</a:t>
            </a:r>
            <a:r>
              <a:rPr lang="cs-CZ" sz="3600" b="1" dirty="0" smtClean="0"/>
              <a:t> kaktus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332656"/>
            <a:ext cx="10974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rgbClr val="FFFF00"/>
                </a:solidFill>
              </a:rPr>
              <a:t>Úkol č.2:</a:t>
            </a:r>
            <a:endParaRPr lang="cs-CZ" sz="2000" b="1" i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1865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26099"/>
            <a:ext cx="10061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ŘEŠENÍ: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5696" y="732766"/>
            <a:ext cx="3586366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klop</a:t>
            </a:r>
            <a:r>
              <a:rPr lang="cs-CZ" sz="5400" dirty="0" smtClean="0">
                <a:solidFill>
                  <a:srgbClr val="FF0000"/>
                </a:solidFill>
              </a:rPr>
              <a:t>ý</a:t>
            </a:r>
            <a:r>
              <a:rPr lang="cs-CZ" sz="5400" dirty="0" smtClean="0">
                <a:solidFill>
                  <a:srgbClr val="00B050"/>
                </a:solidFill>
              </a:rPr>
              <a:t>tavá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kop</a:t>
            </a:r>
            <a:r>
              <a:rPr lang="cs-CZ" sz="5400" dirty="0" smtClean="0">
                <a:solidFill>
                  <a:srgbClr val="FF0000"/>
                </a:solidFill>
              </a:rPr>
              <a:t>ý</a:t>
            </a:r>
            <a:r>
              <a:rPr lang="cs-CZ" sz="5400" dirty="0" smtClean="0">
                <a:solidFill>
                  <a:srgbClr val="00B050"/>
                </a:solidFill>
              </a:rPr>
              <a:t>tko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píšťalka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rozčep</a:t>
            </a:r>
            <a:r>
              <a:rPr lang="cs-CZ" sz="5400" dirty="0" smtClean="0">
                <a:solidFill>
                  <a:srgbClr val="FF0000"/>
                </a:solidFill>
              </a:rPr>
              <a:t>ý</a:t>
            </a:r>
            <a:r>
              <a:rPr lang="cs-CZ" sz="5400" dirty="0" smtClean="0">
                <a:solidFill>
                  <a:srgbClr val="00B050"/>
                </a:solidFill>
              </a:rPr>
              <a:t>řený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piškoty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pichlavý</a:t>
            </a:r>
            <a:endParaRPr lang="cs-CZ" sz="5400" dirty="0">
              <a:solidFill>
                <a:srgbClr val="00B050"/>
              </a:solidFill>
            </a:endParaRPr>
          </a:p>
        </p:txBody>
      </p:sp>
      <p:pic>
        <p:nvPicPr>
          <p:cNvPr id="2050" name="Picture 2" descr="C:\Users\08F8\AppData\Local\Microsoft\Windows\Temporary Internet Files\Content.IE5\27JOSSW5\MC9004345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659" y="5101181"/>
            <a:ext cx="2520280" cy="1419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 rot="20726275">
            <a:off x="4674609" y="5096500"/>
            <a:ext cx="1362108" cy="990243"/>
          </a:xfrm>
          <a:prstGeom prst="wedgeEllipseCallout">
            <a:avLst>
              <a:gd name="adj1" fmla="val 46909"/>
              <a:gd name="adj2" fmla="val 52871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863961" y="5406955"/>
            <a:ext cx="953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ŠIKULO!</a:t>
            </a: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4916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609371"/>
            <a:ext cx="4137928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p</a:t>
            </a:r>
            <a:r>
              <a:rPr lang="cs-CZ" sz="3600" b="1" dirty="0" err="1" smtClean="0">
                <a:solidFill>
                  <a:srgbClr val="FFFF00"/>
                </a:solidFill>
              </a:rPr>
              <a:t>_</a:t>
            </a:r>
            <a:r>
              <a:rPr lang="cs-CZ" sz="3600" b="1" dirty="0" err="1" smtClean="0"/>
              <a:t>tlák</a:t>
            </a:r>
            <a:r>
              <a:rPr lang="cs-CZ" sz="3600" b="1" dirty="0" smtClean="0"/>
              <a:t> v lese</a:t>
            </a:r>
          </a:p>
          <a:p>
            <a:endParaRPr lang="cs-CZ" sz="3600" b="1" dirty="0"/>
          </a:p>
          <a:p>
            <a:r>
              <a:rPr lang="cs-CZ" sz="3600" b="1" dirty="0" err="1" smtClean="0"/>
              <a:t>p</a:t>
            </a:r>
            <a:r>
              <a:rPr lang="cs-CZ" sz="3600" b="1" dirty="0" err="1" smtClean="0">
                <a:solidFill>
                  <a:srgbClr val="FFFF66"/>
                </a:solidFill>
              </a:rPr>
              <a:t>_</a:t>
            </a:r>
            <a:r>
              <a:rPr lang="cs-CZ" sz="3600" b="1" dirty="0" err="1" smtClean="0"/>
              <a:t>lník</a:t>
            </a:r>
            <a:r>
              <a:rPr lang="cs-CZ" sz="3600" b="1" dirty="0" smtClean="0"/>
              <a:t> na nehty</a:t>
            </a:r>
          </a:p>
          <a:p>
            <a:endParaRPr lang="cs-CZ" sz="3600" b="1" dirty="0"/>
          </a:p>
          <a:p>
            <a:r>
              <a:rPr lang="cs-CZ" sz="3600" b="1" dirty="0" err="1" smtClean="0"/>
              <a:t>přep</a:t>
            </a:r>
            <a:r>
              <a:rPr lang="cs-CZ" sz="3600" b="1" dirty="0" err="1" smtClean="0">
                <a:solidFill>
                  <a:srgbClr val="FFFF00"/>
                </a:solidFill>
              </a:rPr>
              <a:t>_</a:t>
            </a:r>
            <a:r>
              <a:rPr lang="cs-CZ" sz="3600" b="1" dirty="0" err="1" smtClean="0"/>
              <a:t>chové</a:t>
            </a:r>
            <a:r>
              <a:rPr lang="cs-CZ" sz="3600" b="1" dirty="0" smtClean="0"/>
              <a:t> šaty</a:t>
            </a:r>
          </a:p>
          <a:p>
            <a:endParaRPr lang="cs-CZ" sz="3600" b="1" dirty="0"/>
          </a:p>
          <a:p>
            <a:r>
              <a:rPr lang="cs-CZ" sz="3600" b="1" dirty="0" smtClean="0"/>
              <a:t>potrestaná </a:t>
            </a:r>
            <a:r>
              <a:rPr lang="cs-CZ" sz="3600" b="1" dirty="0" err="1" smtClean="0"/>
              <a:t>p</a:t>
            </a:r>
            <a:r>
              <a:rPr lang="cs-CZ" sz="3600" b="1" dirty="0" err="1" smtClean="0">
                <a:solidFill>
                  <a:srgbClr val="FFFF00"/>
                </a:solidFill>
              </a:rPr>
              <a:t>_</a:t>
            </a:r>
            <a:r>
              <a:rPr lang="cs-CZ" sz="3600" b="1" dirty="0" err="1" smtClean="0"/>
              <a:t>cha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err="1" smtClean="0"/>
              <a:t>krup</a:t>
            </a:r>
            <a:r>
              <a:rPr lang="cs-CZ" sz="3600" b="1" dirty="0" err="1" smtClean="0">
                <a:solidFill>
                  <a:srgbClr val="FFFF00"/>
                </a:solidFill>
              </a:rPr>
              <a:t>_</a:t>
            </a:r>
            <a:r>
              <a:rPr lang="cs-CZ" sz="3600" b="1" dirty="0" err="1" smtClean="0"/>
              <a:t>ce</a:t>
            </a:r>
            <a:r>
              <a:rPr lang="cs-CZ" sz="3600" b="1" dirty="0" smtClean="0"/>
              <a:t> s kakaem</a:t>
            </a:r>
          </a:p>
          <a:p>
            <a:endParaRPr lang="cs-CZ" sz="3600" b="1" dirty="0"/>
          </a:p>
          <a:p>
            <a:r>
              <a:rPr lang="cs-CZ" sz="3600" b="1" dirty="0" err="1" smtClean="0"/>
              <a:t>třp</a:t>
            </a:r>
            <a:r>
              <a:rPr lang="cs-CZ" sz="3600" b="1" dirty="0" err="1" smtClean="0">
                <a:solidFill>
                  <a:srgbClr val="FFFF00"/>
                </a:solidFill>
              </a:rPr>
              <a:t>_</a:t>
            </a:r>
            <a:r>
              <a:rPr lang="cs-CZ" sz="3600" b="1" dirty="0" err="1" smtClean="0"/>
              <a:t>tící</a:t>
            </a:r>
            <a:r>
              <a:rPr lang="cs-CZ" sz="3600" b="1" dirty="0" smtClean="0"/>
              <a:t> se drahokam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332656"/>
            <a:ext cx="10974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rgbClr val="FFFF00"/>
                </a:solidFill>
              </a:rPr>
              <a:t>Úkol č.4:</a:t>
            </a:r>
            <a:endParaRPr lang="cs-CZ" sz="2000" b="1" i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3744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26099"/>
            <a:ext cx="10061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ŘEŠENÍ: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5696" y="732766"/>
            <a:ext cx="3462230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p</a:t>
            </a:r>
            <a:r>
              <a:rPr lang="cs-CZ" sz="5400" dirty="0" smtClean="0">
                <a:solidFill>
                  <a:srgbClr val="FF0000"/>
                </a:solidFill>
              </a:rPr>
              <a:t>y</a:t>
            </a:r>
            <a:r>
              <a:rPr lang="cs-CZ" sz="5400" dirty="0" smtClean="0">
                <a:solidFill>
                  <a:srgbClr val="00B050"/>
                </a:solidFill>
              </a:rPr>
              <a:t>tlák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pilník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přep</a:t>
            </a:r>
            <a:r>
              <a:rPr lang="cs-CZ" sz="5400" dirty="0" smtClean="0">
                <a:solidFill>
                  <a:srgbClr val="FF0000"/>
                </a:solidFill>
              </a:rPr>
              <a:t>y</a:t>
            </a:r>
            <a:r>
              <a:rPr lang="cs-CZ" sz="5400" dirty="0" smtClean="0">
                <a:solidFill>
                  <a:srgbClr val="00B050"/>
                </a:solidFill>
              </a:rPr>
              <a:t>chové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p</a:t>
            </a:r>
            <a:r>
              <a:rPr lang="cs-CZ" sz="5400" dirty="0" smtClean="0">
                <a:solidFill>
                  <a:srgbClr val="FF0000"/>
                </a:solidFill>
              </a:rPr>
              <a:t>ý</a:t>
            </a:r>
            <a:r>
              <a:rPr lang="cs-CZ" sz="5400" dirty="0" smtClean="0">
                <a:solidFill>
                  <a:srgbClr val="00B050"/>
                </a:solidFill>
              </a:rPr>
              <a:t>cha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krupice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třp</a:t>
            </a:r>
            <a:r>
              <a:rPr lang="cs-CZ" sz="5400" dirty="0" smtClean="0">
                <a:solidFill>
                  <a:srgbClr val="FF0000"/>
                </a:solidFill>
              </a:rPr>
              <a:t>y</a:t>
            </a:r>
            <a:r>
              <a:rPr lang="cs-CZ" sz="5400" dirty="0" smtClean="0">
                <a:solidFill>
                  <a:srgbClr val="00B050"/>
                </a:solidFill>
              </a:rPr>
              <a:t>tící se</a:t>
            </a:r>
          </a:p>
          <a:p>
            <a:endParaRPr lang="cs-CZ" sz="5400" dirty="0">
              <a:solidFill>
                <a:srgbClr val="00B050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 rot="7238973">
            <a:off x="7361598" y="4954321"/>
            <a:ext cx="1362108" cy="990243"/>
          </a:xfrm>
          <a:prstGeom prst="wedgeEllipseCallout">
            <a:avLst>
              <a:gd name="adj1" fmla="val 46909"/>
              <a:gd name="adj2" fmla="val 52871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565886" y="5264776"/>
            <a:ext cx="953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ŠIKULO!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3074" name="Picture 2" descr="C:\Users\08F8\AppData\Local\Microsoft\Windows\Temporary Internet Files\Content.IE5\ZZCTTPO5\MC9003914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8320" y="4826131"/>
            <a:ext cx="1816100" cy="1452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7533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609371"/>
            <a:ext cx="3565656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p</a:t>
            </a:r>
            <a:r>
              <a:rPr lang="cs-CZ" sz="3600" b="1" dirty="0" err="1" smtClean="0">
                <a:solidFill>
                  <a:srgbClr val="FFFF00"/>
                </a:solidFill>
              </a:rPr>
              <a:t>_</a:t>
            </a:r>
            <a:r>
              <a:rPr lang="cs-CZ" sz="3600" b="1" dirty="0" err="1" smtClean="0"/>
              <a:t>lný</a:t>
            </a:r>
            <a:r>
              <a:rPr lang="cs-CZ" sz="3600" b="1" dirty="0" smtClean="0"/>
              <a:t> žák</a:t>
            </a:r>
            <a:r>
              <a:rPr lang="cs-CZ" sz="3600" b="1" dirty="0" smtClean="0">
                <a:solidFill>
                  <a:srgbClr val="FFFF00"/>
                </a:solidFill>
              </a:rPr>
              <a:t> 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err="1" smtClean="0"/>
              <a:t>zp</a:t>
            </a:r>
            <a:r>
              <a:rPr lang="cs-CZ" sz="3600" b="1" dirty="0" err="1" smtClean="0">
                <a:solidFill>
                  <a:srgbClr val="FFFF00"/>
                </a:solidFill>
              </a:rPr>
              <a:t>_</a:t>
            </a:r>
            <a:r>
              <a:rPr lang="cs-CZ" sz="3600" b="1" dirty="0" err="1" smtClean="0"/>
              <a:t>tovat</a:t>
            </a:r>
            <a:r>
              <a:rPr lang="cs-CZ" sz="3600" b="1" dirty="0" smtClean="0"/>
              <a:t> svědomí</a:t>
            </a:r>
          </a:p>
          <a:p>
            <a:endParaRPr lang="cs-CZ" sz="3600" b="1" dirty="0"/>
          </a:p>
          <a:p>
            <a:r>
              <a:rPr lang="cs-CZ" sz="3600" b="1" dirty="0" smtClean="0"/>
              <a:t>zvíře </a:t>
            </a:r>
            <a:r>
              <a:rPr lang="cs-CZ" sz="3600" b="1" dirty="0" err="1" smtClean="0"/>
              <a:t>ptakop</a:t>
            </a:r>
            <a:r>
              <a:rPr lang="cs-CZ" sz="3600" b="1" dirty="0" err="1" smtClean="0">
                <a:solidFill>
                  <a:srgbClr val="FFFF00"/>
                </a:solidFill>
              </a:rPr>
              <a:t>_</a:t>
            </a:r>
            <a:r>
              <a:rPr lang="cs-CZ" sz="3600" b="1" dirty="0" err="1" smtClean="0"/>
              <a:t>sk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smtClean="0"/>
              <a:t>tiskací </a:t>
            </a:r>
            <a:r>
              <a:rPr lang="cs-CZ" sz="3600" b="1" dirty="0" err="1" smtClean="0"/>
              <a:t>p</a:t>
            </a:r>
            <a:r>
              <a:rPr lang="cs-CZ" sz="3600" b="1" dirty="0" err="1" smtClean="0">
                <a:solidFill>
                  <a:srgbClr val="FFFF00"/>
                </a:solidFill>
              </a:rPr>
              <a:t>_</a:t>
            </a:r>
            <a:r>
              <a:rPr lang="cs-CZ" sz="3600" b="1" dirty="0" err="1" smtClean="0"/>
              <a:t>smeno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err="1" smtClean="0"/>
              <a:t>slep</a:t>
            </a:r>
            <a:r>
              <a:rPr lang="cs-CZ" sz="3600" b="1" dirty="0" err="1" smtClean="0">
                <a:solidFill>
                  <a:srgbClr val="FFFF00"/>
                </a:solidFill>
              </a:rPr>
              <a:t>_</a:t>
            </a:r>
            <a:r>
              <a:rPr lang="cs-CZ" sz="3600" b="1" dirty="0" err="1" smtClean="0"/>
              <a:t>ší</a:t>
            </a:r>
            <a:r>
              <a:rPr lang="cs-CZ" sz="3600" b="1" dirty="0" smtClean="0"/>
              <a:t> ocásek </a:t>
            </a:r>
          </a:p>
          <a:p>
            <a:endParaRPr lang="cs-CZ" sz="3600" b="1" dirty="0"/>
          </a:p>
          <a:p>
            <a:r>
              <a:rPr lang="cs-CZ" sz="3600" b="1" dirty="0" err="1" smtClean="0"/>
              <a:t>odp</a:t>
            </a:r>
            <a:r>
              <a:rPr lang="cs-CZ" sz="3600" b="1" dirty="0" err="1" smtClean="0">
                <a:solidFill>
                  <a:srgbClr val="FFFF00"/>
                </a:solidFill>
              </a:rPr>
              <a:t>_</a:t>
            </a:r>
            <a:r>
              <a:rPr lang="cs-CZ" sz="3600" b="1" dirty="0" err="1" smtClean="0"/>
              <a:t>kaný</a:t>
            </a:r>
            <a:r>
              <a:rPr lang="cs-CZ" sz="3600" b="1" dirty="0" smtClean="0"/>
              <a:t> trest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332656"/>
            <a:ext cx="10974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rgbClr val="FFFF00"/>
                </a:solidFill>
              </a:rPr>
              <a:t>Úkol č.4:</a:t>
            </a:r>
            <a:endParaRPr lang="cs-CZ" sz="2000" b="1" i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3767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26099"/>
            <a:ext cx="10061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ŘEŠENÍ: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35696" y="732766"/>
            <a:ext cx="3011017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srgbClr val="00B050"/>
                </a:solidFill>
              </a:rPr>
              <a:t>pilný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zp</a:t>
            </a:r>
            <a:r>
              <a:rPr lang="cs-CZ" sz="5400" dirty="0" smtClean="0">
                <a:solidFill>
                  <a:srgbClr val="FF0000"/>
                </a:solidFill>
              </a:rPr>
              <a:t>y</a:t>
            </a:r>
            <a:r>
              <a:rPr lang="cs-CZ" sz="5400" dirty="0" smtClean="0">
                <a:solidFill>
                  <a:srgbClr val="00B050"/>
                </a:solidFill>
              </a:rPr>
              <a:t>tovat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ptakop</a:t>
            </a:r>
            <a:r>
              <a:rPr lang="cs-CZ" sz="5400" dirty="0" smtClean="0">
                <a:solidFill>
                  <a:srgbClr val="FF0000"/>
                </a:solidFill>
              </a:rPr>
              <a:t>y</a:t>
            </a:r>
            <a:r>
              <a:rPr lang="cs-CZ" sz="5400" dirty="0" smtClean="0">
                <a:solidFill>
                  <a:srgbClr val="00B050"/>
                </a:solidFill>
              </a:rPr>
              <a:t>sk</a:t>
            </a:r>
          </a:p>
          <a:p>
            <a:r>
              <a:rPr lang="cs-CZ" sz="5400" dirty="0" smtClean="0">
                <a:solidFill>
                  <a:srgbClr val="00B050"/>
                </a:solidFill>
              </a:rPr>
              <a:t>písmeno</a:t>
            </a:r>
          </a:p>
          <a:p>
            <a:r>
              <a:rPr lang="cs-CZ" sz="5400" dirty="0" err="1" smtClean="0">
                <a:solidFill>
                  <a:srgbClr val="00B050"/>
                </a:solidFill>
              </a:rPr>
              <a:t>slep</a:t>
            </a:r>
            <a:r>
              <a:rPr lang="cs-CZ" sz="5400" dirty="0" err="1" smtClean="0">
                <a:solidFill>
                  <a:srgbClr val="FF0000"/>
                </a:solidFill>
              </a:rPr>
              <a:t>ý</a:t>
            </a:r>
            <a:r>
              <a:rPr lang="cs-CZ" sz="5400" dirty="0" err="1" smtClean="0">
                <a:solidFill>
                  <a:srgbClr val="00B050"/>
                </a:solidFill>
              </a:rPr>
              <a:t>ší</a:t>
            </a:r>
            <a:endParaRPr lang="cs-CZ" sz="5400" dirty="0" smtClean="0">
              <a:solidFill>
                <a:srgbClr val="00B050"/>
              </a:solidFill>
            </a:endParaRPr>
          </a:p>
          <a:p>
            <a:r>
              <a:rPr lang="cs-CZ" sz="5400" dirty="0" smtClean="0">
                <a:solidFill>
                  <a:srgbClr val="00B050"/>
                </a:solidFill>
              </a:rPr>
              <a:t>odp</a:t>
            </a:r>
            <a:r>
              <a:rPr lang="cs-CZ" sz="5400" dirty="0" smtClean="0">
                <a:solidFill>
                  <a:srgbClr val="FF0000"/>
                </a:solidFill>
              </a:rPr>
              <a:t>y</a:t>
            </a:r>
            <a:r>
              <a:rPr lang="cs-CZ" sz="5400" dirty="0" smtClean="0">
                <a:solidFill>
                  <a:srgbClr val="00B050"/>
                </a:solidFill>
              </a:rPr>
              <a:t>kaný</a:t>
            </a:r>
          </a:p>
          <a:p>
            <a:endParaRPr lang="cs-CZ" sz="5400" dirty="0">
              <a:solidFill>
                <a:srgbClr val="00B050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 rot="20129893">
            <a:off x="5358217" y="4030617"/>
            <a:ext cx="1362108" cy="990243"/>
          </a:xfrm>
          <a:prstGeom prst="wedgeEllipseCallout">
            <a:avLst>
              <a:gd name="adj1" fmla="val 46909"/>
              <a:gd name="adj2" fmla="val 52871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562505" y="4341072"/>
            <a:ext cx="9535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ŠIKULO!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7" name="Picture 4" descr="C:\Users\08F8\AppData\Local\Microsoft\Windows\Temporary Internet Files\Content.IE5\1RYRDZYM\MC9000789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651" y="4100992"/>
            <a:ext cx="2188434" cy="2327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8768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4525" y="1196752"/>
            <a:ext cx="6916060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vlastnost </a:t>
            </a:r>
            <a:r>
              <a:rPr lang="cs-CZ" sz="3200" b="1" dirty="0" err="1" smtClean="0"/>
              <a:t>p</a:t>
            </a:r>
            <a:r>
              <a:rPr lang="cs-CZ" sz="3200" b="1" dirty="0" err="1" smtClean="0">
                <a:solidFill>
                  <a:srgbClr val="FFFF00"/>
                </a:solidFill>
              </a:rPr>
              <a:t>_</a:t>
            </a:r>
            <a:r>
              <a:rPr lang="cs-CZ" sz="3200" b="1" dirty="0" err="1" smtClean="0"/>
              <a:t>cha</a:t>
            </a:r>
            <a:r>
              <a:rPr lang="cs-CZ" sz="3200" b="1" dirty="0" smtClean="0"/>
              <a:t>             kaktus </a:t>
            </a:r>
            <a:r>
              <a:rPr lang="cs-CZ" sz="3200" b="1" dirty="0" err="1" smtClean="0"/>
              <a:t>p</a:t>
            </a:r>
            <a:r>
              <a:rPr lang="cs-CZ" sz="3200" b="1" dirty="0" err="1" smtClean="0">
                <a:solidFill>
                  <a:srgbClr val="FFFF00"/>
                </a:solidFill>
              </a:rPr>
              <a:t>_</a:t>
            </a:r>
            <a:r>
              <a:rPr lang="cs-CZ" sz="3200" b="1" dirty="0" err="1" smtClean="0"/>
              <a:t>chá</a:t>
            </a:r>
            <a:r>
              <a:rPr lang="cs-CZ" sz="3200" b="1" dirty="0" smtClean="0"/>
              <a:t>   </a:t>
            </a:r>
            <a:r>
              <a:rPr lang="cs-CZ" sz="3200" b="1" dirty="0" smtClean="0">
                <a:solidFill>
                  <a:srgbClr val="FFFF00"/>
                </a:solidFill>
              </a:rPr>
              <a:t> </a:t>
            </a:r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 err="1" smtClean="0"/>
              <a:t>p</a:t>
            </a:r>
            <a:r>
              <a:rPr lang="cs-CZ" sz="3200" b="1" dirty="0" err="1" smtClean="0">
                <a:solidFill>
                  <a:srgbClr val="FFFF00"/>
                </a:solidFill>
              </a:rPr>
              <a:t>_</a:t>
            </a:r>
            <a:r>
              <a:rPr lang="cs-CZ" sz="3200" b="1" dirty="0" err="1" smtClean="0"/>
              <a:t>l</a:t>
            </a:r>
            <a:r>
              <a:rPr lang="cs-CZ" sz="3200" b="1" dirty="0" smtClean="0"/>
              <a:t> mléko                        </a:t>
            </a:r>
            <a:r>
              <a:rPr lang="cs-CZ" sz="3200" b="1" dirty="0" err="1" smtClean="0"/>
              <a:t>p</a:t>
            </a:r>
            <a:r>
              <a:rPr lang="cs-CZ" sz="3200" b="1" dirty="0" err="1" smtClean="0">
                <a:solidFill>
                  <a:srgbClr val="FFFF00"/>
                </a:solidFill>
              </a:rPr>
              <a:t>_</a:t>
            </a:r>
            <a:r>
              <a:rPr lang="cs-CZ" sz="3200" b="1" dirty="0" err="1" smtClean="0"/>
              <a:t>l</a:t>
            </a:r>
            <a:r>
              <a:rPr lang="cs-CZ" sz="3200" b="1" dirty="0" smtClean="0"/>
              <a:t> na květině</a:t>
            </a:r>
          </a:p>
          <a:p>
            <a:endParaRPr lang="cs-CZ" sz="3200" b="1" dirty="0"/>
          </a:p>
          <a:p>
            <a:r>
              <a:rPr lang="cs-CZ" sz="3200" b="1" dirty="0" smtClean="0"/>
              <a:t>na kozím </a:t>
            </a:r>
            <a:r>
              <a:rPr lang="cs-CZ" sz="3200" b="1" dirty="0" err="1" smtClean="0"/>
              <a:t>p</a:t>
            </a:r>
            <a:r>
              <a:rPr lang="cs-CZ" sz="3200" b="1" dirty="0" err="1" smtClean="0">
                <a:solidFill>
                  <a:srgbClr val="FFFF00"/>
                </a:solidFill>
              </a:rPr>
              <a:t>_</a:t>
            </a:r>
            <a:r>
              <a:rPr lang="cs-CZ" sz="3200" b="1" dirty="0" err="1" smtClean="0"/>
              <a:t>sku</a:t>
            </a:r>
            <a:r>
              <a:rPr lang="cs-CZ" sz="3200" b="1" dirty="0" smtClean="0"/>
              <a:t>              hrát si na </a:t>
            </a:r>
            <a:r>
              <a:rPr lang="cs-CZ" sz="3200" b="1" dirty="0" err="1" smtClean="0"/>
              <a:t>p</a:t>
            </a:r>
            <a:r>
              <a:rPr lang="cs-CZ" sz="3200" b="1" dirty="0" err="1" smtClean="0">
                <a:solidFill>
                  <a:srgbClr val="FFFF00"/>
                </a:solidFill>
              </a:rPr>
              <a:t>_</a:t>
            </a:r>
            <a:r>
              <a:rPr lang="cs-CZ" sz="3200" b="1" dirty="0" err="1" smtClean="0"/>
              <a:t>sku</a:t>
            </a:r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 err="1" smtClean="0"/>
              <a:t>op</a:t>
            </a:r>
            <a:r>
              <a:rPr lang="cs-CZ" sz="3200" b="1" dirty="0" err="1" smtClean="0">
                <a:solidFill>
                  <a:srgbClr val="FFFF00"/>
                </a:solidFill>
              </a:rPr>
              <a:t>_</a:t>
            </a:r>
            <a:r>
              <a:rPr lang="cs-CZ" sz="3200" b="1" dirty="0" err="1" smtClean="0"/>
              <a:t>lovat</a:t>
            </a:r>
            <a:r>
              <a:rPr lang="cs-CZ" sz="3200" b="1" dirty="0" smtClean="0"/>
              <a:t>  pilníkem        </a:t>
            </a:r>
            <a:r>
              <a:rPr lang="cs-CZ" sz="3200" b="1" dirty="0" err="1" smtClean="0"/>
              <a:t>op</a:t>
            </a:r>
            <a:r>
              <a:rPr lang="cs-CZ" sz="3200" b="1" dirty="0" err="1" smtClean="0">
                <a:solidFill>
                  <a:srgbClr val="FFFF00"/>
                </a:solidFill>
              </a:rPr>
              <a:t>_</a:t>
            </a:r>
            <a:r>
              <a:rPr lang="cs-CZ" sz="3200" b="1" dirty="0" err="1" smtClean="0"/>
              <a:t>lovat</a:t>
            </a:r>
            <a:r>
              <a:rPr lang="cs-CZ" sz="3200" b="1" dirty="0" smtClean="0"/>
              <a:t>  květy</a:t>
            </a:r>
          </a:p>
          <a:p>
            <a:endParaRPr lang="cs-CZ" sz="3200" b="1" dirty="0"/>
          </a:p>
          <a:p>
            <a:r>
              <a:rPr lang="cs-CZ" sz="3200" b="1" dirty="0" err="1" smtClean="0"/>
              <a:t>slep</a:t>
            </a:r>
            <a:r>
              <a:rPr lang="cs-CZ" sz="3200" b="1" dirty="0" err="1" smtClean="0">
                <a:solidFill>
                  <a:srgbClr val="FFFF00"/>
                </a:solidFill>
              </a:rPr>
              <a:t>_</a:t>
            </a:r>
            <a:r>
              <a:rPr lang="cs-CZ" sz="3200" b="1" dirty="0" err="1" smtClean="0"/>
              <a:t>š</a:t>
            </a:r>
            <a:r>
              <a:rPr lang="cs-CZ" sz="3200" b="1" dirty="0" smtClean="0"/>
              <a:t> se plazí                 </a:t>
            </a:r>
            <a:r>
              <a:rPr lang="cs-CZ" sz="3200" b="1" dirty="0" err="1" smtClean="0"/>
              <a:t>slep</a:t>
            </a:r>
            <a:r>
              <a:rPr lang="cs-CZ" sz="3200" b="1" dirty="0" err="1" smtClean="0">
                <a:solidFill>
                  <a:srgbClr val="FFFF00"/>
                </a:solidFill>
              </a:rPr>
              <a:t>_</a:t>
            </a:r>
            <a:r>
              <a:rPr lang="cs-CZ" sz="3200" b="1" dirty="0" err="1" smtClean="0"/>
              <a:t>š</a:t>
            </a:r>
            <a:r>
              <a:rPr lang="cs-CZ" sz="3200" b="1" dirty="0" smtClean="0"/>
              <a:t> lepidlem </a:t>
            </a:r>
          </a:p>
          <a:p>
            <a:endParaRPr lang="cs-CZ" sz="3200" b="1" dirty="0"/>
          </a:p>
          <a:p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332656"/>
            <a:ext cx="10974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rgbClr val="FFFF00"/>
                </a:solidFill>
              </a:rPr>
              <a:t>Úkol č.5:</a:t>
            </a:r>
            <a:endParaRPr lang="cs-CZ" sz="2000" b="1" i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2013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1470" y="759951"/>
            <a:ext cx="6978642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vlastnost  </a:t>
            </a:r>
            <a:r>
              <a:rPr lang="cs-CZ" sz="3200" b="1" dirty="0" smtClean="0">
                <a:solidFill>
                  <a:srgbClr val="FF0000"/>
                </a:solidFill>
              </a:rPr>
              <a:t>pýcha</a:t>
            </a:r>
            <a:r>
              <a:rPr lang="cs-CZ" sz="3200" b="1" dirty="0" smtClean="0"/>
              <a:t>             kaktus  </a:t>
            </a:r>
            <a:r>
              <a:rPr lang="cs-CZ" sz="3200" b="1" dirty="0" smtClean="0">
                <a:solidFill>
                  <a:srgbClr val="00B050"/>
                </a:solidFill>
              </a:rPr>
              <a:t>píchá</a:t>
            </a:r>
            <a:r>
              <a:rPr lang="cs-CZ" sz="3200" b="1" dirty="0" smtClean="0"/>
              <a:t>   </a:t>
            </a:r>
            <a:r>
              <a:rPr lang="cs-CZ" sz="3200" b="1" dirty="0" smtClean="0">
                <a:solidFill>
                  <a:srgbClr val="FFFF00"/>
                </a:solidFill>
              </a:rPr>
              <a:t> </a:t>
            </a:r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 smtClean="0">
                <a:solidFill>
                  <a:srgbClr val="00B050"/>
                </a:solidFill>
              </a:rPr>
              <a:t>pil</a:t>
            </a:r>
            <a:r>
              <a:rPr lang="cs-CZ" sz="3200" b="1" dirty="0" smtClean="0"/>
              <a:t>  mléko                        </a:t>
            </a:r>
            <a:r>
              <a:rPr lang="cs-CZ" sz="3200" b="1" dirty="0" smtClean="0">
                <a:solidFill>
                  <a:srgbClr val="FF0000"/>
                </a:solidFill>
              </a:rPr>
              <a:t>pyl</a:t>
            </a:r>
            <a:r>
              <a:rPr lang="cs-CZ" sz="3200" b="1" dirty="0" smtClean="0"/>
              <a:t> na květině</a:t>
            </a:r>
          </a:p>
          <a:p>
            <a:endParaRPr lang="cs-CZ" sz="3200" b="1" dirty="0"/>
          </a:p>
          <a:p>
            <a:r>
              <a:rPr lang="cs-CZ" sz="3200" b="1" dirty="0" smtClean="0"/>
              <a:t>na kozím </a:t>
            </a:r>
            <a:r>
              <a:rPr lang="cs-CZ" sz="3200" b="1" dirty="0" smtClean="0">
                <a:solidFill>
                  <a:srgbClr val="FF0000"/>
                </a:solidFill>
              </a:rPr>
              <a:t>pysku</a:t>
            </a:r>
            <a:r>
              <a:rPr lang="cs-CZ" sz="3200" b="1" dirty="0" smtClean="0"/>
              <a:t>              hrát si na </a:t>
            </a:r>
            <a:r>
              <a:rPr lang="cs-CZ" sz="3200" b="1" dirty="0" smtClean="0">
                <a:solidFill>
                  <a:srgbClr val="00B050"/>
                </a:solidFill>
              </a:rPr>
              <a:t>písku</a:t>
            </a:r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 smtClean="0">
                <a:solidFill>
                  <a:srgbClr val="00B050"/>
                </a:solidFill>
              </a:rPr>
              <a:t>opilovat</a:t>
            </a:r>
            <a:r>
              <a:rPr lang="cs-CZ" sz="3200" b="1" dirty="0" smtClean="0"/>
              <a:t>  pilníkem         </a:t>
            </a:r>
            <a:r>
              <a:rPr lang="cs-CZ" sz="3200" b="1" dirty="0" smtClean="0">
                <a:solidFill>
                  <a:srgbClr val="FF0000"/>
                </a:solidFill>
              </a:rPr>
              <a:t>opylovat</a:t>
            </a:r>
            <a:r>
              <a:rPr lang="cs-CZ" sz="3200" b="1" dirty="0" smtClean="0"/>
              <a:t>  květy</a:t>
            </a:r>
          </a:p>
          <a:p>
            <a:endParaRPr lang="cs-CZ" sz="3200" b="1" dirty="0"/>
          </a:p>
          <a:p>
            <a:r>
              <a:rPr lang="cs-CZ" sz="3200" b="1" dirty="0" smtClean="0">
                <a:solidFill>
                  <a:srgbClr val="FF0000"/>
                </a:solidFill>
              </a:rPr>
              <a:t>slepýš </a:t>
            </a:r>
            <a:r>
              <a:rPr lang="cs-CZ" sz="3200" b="1" dirty="0" smtClean="0"/>
              <a:t> se plazí               </a:t>
            </a:r>
            <a:r>
              <a:rPr lang="cs-CZ" sz="3200" b="1" dirty="0" smtClean="0">
                <a:solidFill>
                  <a:srgbClr val="00B050"/>
                </a:solidFill>
              </a:rPr>
              <a:t>slepíš </a:t>
            </a:r>
            <a:r>
              <a:rPr lang="cs-CZ" sz="3200" b="1" dirty="0" smtClean="0"/>
              <a:t> lepidlem </a:t>
            </a:r>
          </a:p>
          <a:p>
            <a:endParaRPr lang="cs-CZ" sz="3200" b="1" dirty="0"/>
          </a:p>
          <a:p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1470" y="342482"/>
            <a:ext cx="10061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ŘEŠENÍ: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7" name="Picture 7" descr="C:\Users\08F8\AppData\Local\Microsoft\Windows\Temporary Internet Files\Content.IE5\1RYRDZYM\MC9004046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725144"/>
            <a:ext cx="1743685" cy="2023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ný popisek 8"/>
          <p:cNvSpPr/>
          <p:nvPr/>
        </p:nvSpPr>
        <p:spPr>
          <a:xfrm rot="8914651">
            <a:off x="4541241" y="5207426"/>
            <a:ext cx="1826704" cy="1516479"/>
          </a:xfrm>
          <a:prstGeom prst="wedgeEllipseCallout">
            <a:avLst>
              <a:gd name="adj1" fmla="val 46909"/>
              <a:gd name="adj2" fmla="val 52871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 rot="20708818">
            <a:off x="4560032" y="5835779"/>
            <a:ext cx="20185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V Ý B O R N Ě !</a:t>
            </a:r>
            <a:endParaRPr lang="cs-CZ" sz="24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6128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2482" y="1663210"/>
            <a:ext cx="62686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86937" y="837873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/Citace 2012-2-5/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6947825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255</TotalTime>
  <Words>342</Words>
  <Application>Microsoft Office PowerPoint</Application>
  <PresentationFormat>Předvádění na obrazovce (4:3)</PresentationFormat>
  <Paragraphs>117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08F8</cp:lastModifiedBy>
  <cp:revision>19</cp:revision>
  <dcterms:created xsi:type="dcterms:W3CDTF">2012-02-03T22:47:30Z</dcterms:created>
  <dcterms:modified xsi:type="dcterms:W3CDTF">2012-12-19T12:47:12Z</dcterms:modified>
</cp:coreProperties>
</file>