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63" r:id="rId5"/>
    <p:sldId id="262" r:id="rId6"/>
    <p:sldId id="266" r:id="rId7"/>
    <p:sldId id="267" r:id="rId8"/>
    <p:sldId id="268" r:id="rId9"/>
    <p:sldId id="269" r:id="rId10"/>
    <p:sldId id="270" r:id="rId11"/>
    <p:sldId id="27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BF33"/>
    <a:srgbClr val="AAEF83"/>
    <a:srgbClr val="B8E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76" autoAdjust="0"/>
    <p:restoredTop sz="94660"/>
  </p:normalViewPr>
  <p:slideViewPr>
    <p:cSldViewPr>
      <p:cViewPr varScale="1">
        <p:scale>
          <a:sx n="70" d="100"/>
          <a:sy n="70" d="100"/>
        </p:scale>
        <p:origin x="-133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 </a:t>
          </a:r>
          <a:r>
            <a:rPr lang="cs-CZ" sz="2000" smtClean="0"/>
            <a:t>VY_32_INOVACE_18_Vyjmen. slova a stavba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Vyjmenovaná slova - S.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99D7FF-958B-4E53-A610-0FA3F61EAC82}" type="presOf" srcId="{4C35D32F-0EAB-4CD7-82EE-45574DC2A586}" destId="{8BEBB6EC-1DAA-4CAC-8A25-BC0FCBD5DBD5}" srcOrd="0" destOrd="0" presId="urn:microsoft.com/office/officeart/2005/8/layout/target3"/>
    <dgm:cxn modelId="{551E4893-C271-4C35-A122-EC193B1898AA}" type="presOf" srcId="{D1D4F407-5343-4D3F-B5B9-D407B03CAEB4}" destId="{D005CE8C-CC26-4C3E-AC11-E15060ECD759}" srcOrd="0" destOrd="0" presId="urn:microsoft.com/office/officeart/2005/8/layout/target3"/>
    <dgm:cxn modelId="{1C7F28BA-71C9-4CC5-98C7-0E78B44645AE}" type="presOf" srcId="{B651F6E3-6281-48DB-9319-2AEAFDAE7572}" destId="{619D679B-A015-4ECF-8348-D1034C574F40}" srcOrd="0" destOrd="0" presId="urn:microsoft.com/office/officeart/2005/8/layout/target3"/>
    <dgm:cxn modelId="{A1BE3045-FB71-452B-9323-229B5EAA3891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B8B2AD2-3B6B-48D0-B4EB-99943B25320B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37C6F3C-F5D3-446D-BD61-C500EDC94C19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F43B106-A8C3-4DD2-A17C-1B1EFDAE90B5}" type="presOf" srcId="{D8197B8C-B260-4A16-BDF4-0947B075E274}" destId="{25B08C86-7E15-44DC-BE7F-FFB55DD49D12}" srcOrd="0" destOrd="0" presId="urn:microsoft.com/office/officeart/2005/8/layout/target3"/>
    <dgm:cxn modelId="{D96AF4C3-9652-4AC6-82B7-01B0E82F6718}" type="presOf" srcId="{4C35D32F-0EAB-4CD7-82EE-45574DC2A586}" destId="{890E4F0B-2866-4A3F-A3C7-2A14B1797930}" srcOrd="1" destOrd="0" presId="urn:microsoft.com/office/officeart/2005/8/layout/target3"/>
    <dgm:cxn modelId="{5B6DE6B4-5BFF-4EA0-B06A-638E7C443F59}" type="presOf" srcId="{D1D4F407-5343-4D3F-B5B9-D407B03CAEB4}" destId="{AED2198E-93D5-4001-81B4-73124B309672}" srcOrd="1" destOrd="0" presId="urn:microsoft.com/office/officeart/2005/8/layout/target3"/>
    <dgm:cxn modelId="{4B774EE9-9EDB-4DD9-9878-49CE7B97B98B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7C5D5667-A7D4-43A4-9FBA-F1ED6E110F9D}" type="presOf" srcId="{B651F6E3-6281-48DB-9319-2AEAFDAE7572}" destId="{6BB5E863-4638-4E1D-BFDE-399D028AC4ED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BC0339B-B161-4355-8A06-FCDFA3CE3553}" type="presParOf" srcId="{333A1088-737F-45CB-B68E-254E46348037}" destId="{F5ABB229-8D3B-4694-996A-96F23CF14429}" srcOrd="0" destOrd="0" presId="urn:microsoft.com/office/officeart/2005/8/layout/target3"/>
    <dgm:cxn modelId="{411C4F0D-0C35-490C-BA44-49C05343AD4A}" type="presParOf" srcId="{333A1088-737F-45CB-B68E-254E46348037}" destId="{F41139FD-01EE-4571-8B17-4FB00FC51163}" srcOrd="1" destOrd="0" presId="urn:microsoft.com/office/officeart/2005/8/layout/target3"/>
    <dgm:cxn modelId="{EB894384-E4A1-465F-A44C-1C0AB1420C01}" type="presParOf" srcId="{333A1088-737F-45CB-B68E-254E46348037}" destId="{D005CE8C-CC26-4C3E-AC11-E15060ECD759}" srcOrd="2" destOrd="0" presId="urn:microsoft.com/office/officeart/2005/8/layout/target3"/>
    <dgm:cxn modelId="{0353DBB8-0719-4BD5-B8CA-6AB21F9EB4B1}" type="presParOf" srcId="{333A1088-737F-45CB-B68E-254E46348037}" destId="{2C702D82-9B77-49B7-9568-BB8EB47C3372}" srcOrd="3" destOrd="0" presId="urn:microsoft.com/office/officeart/2005/8/layout/target3"/>
    <dgm:cxn modelId="{E6E74486-019B-4BC1-8D80-921FCC2F0EF1}" type="presParOf" srcId="{333A1088-737F-45CB-B68E-254E46348037}" destId="{A52A0455-90FF-4808-ABD0-F02540D31D5A}" srcOrd="4" destOrd="0" presId="urn:microsoft.com/office/officeart/2005/8/layout/target3"/>
    <dgm:cxn modelId="{7D678150-79E5-4F97-9F06-446C9EF16A50}" type="presParOf" srcId="{333A1088-737F-45CB-B68E-254E46348037}" destId="{6140AFEC-043D-4C43-A2F9-D0F5331DF3A3}" srcOrd="5" destOrd="0" presId="urn:microsoft.com/office/officeart/2005/8/layout/target3"/>
    <dgm:cxn modelId="{651E9FAC-7BF4-4344-A291-FD52285A0E21}" type="presParOf" srcId="{333A1088-737F-45CB-B68E-254E46348037}" destId="{9358AC05-5D7D-4327-9F80-1AD486AEA664}" srcOrd="6" destOrd="0" presId="urn:microsoft.com/office/officeart/2005/8/layout/target3"/>
    <dgm:cxn modelId="{FF1A263C-E418-49A5-A4EF-F5FF0CD41D2D}" type="presParOf" srcId="{333A1088-737F-45CB-B68E-254E46348037}" destId="{313FC574-E1CD-4FB4-B054-0B805CE0447D}" srcOrd="7" destOrd="0" presId="urn:microsoft.com/office/officeart/2005/8/layout/target3"/>
    <dgm:cxn modelId="{120DB2B2-02A7-4F7A-AAE8-D2F051854983}" type="presParOf" srcId="{333A1088-737F-45CB-B68E-254E46348037}" destId="{619D679B-A015-4ECF-8348-D1034C574F40}" srcOrd="8" destOrd="0" presId="urn:microsoft.com/office/officeart/2005/8/layout/target3"/>
    <dgm:cxn modelId="{F22B4938-7559-43F6-ABD2-5F7AE9E9905B}" type="presParOf" srcId="{333A1088-737F-45CB-B68E-254E46348037}" destId="{322283A8-4A27-4CDA-BAE3-F381106A9174}" srcOrd="9" destOrd="0" presId="urn:microsoft.com/office/officeart/2005/8/layout/target3"/>
    <dgm:cxn modelId="{C85401C0-3553-4F2B-A4EF-6F47A1754EC1}" type="presParOf" srcId="{333A1088-737F-45CB-B68E-254E46348037}" destId="{FFC9F71D-1B4F-4AD9-A4A6-86ADEFC8AF5C}" srcOrd="10" destOrd="0" presId="urn:microsoft.com/office/officeart/2005/8/layout/target3"/>
    <dgm:cxn modelId="{04F8391A-BD50-432C-B090-1F7121D4DABA}" type="presParOf" srcId="{333A1088-737F-45CB-B68E-254E46348037}" destId="{25B08C86-7E15-44DC-BE7F-FFB55DD49D12}" srcOrd="11" destOrd="0" presId="urn:microsoft.com/office/officeart/2005/8/layout/target3"/>
    <dgm:cxn modelId="{8E414F3A-00CC-45B7-B9CC-90B6ECE63ED3}" type="presParOf" srcId="{333A1088-737F-45CB-B68E-254E46348037}" destId="{76644BE8-9D7C-4C09-B250-3D10AF48CBB7}" srcOrd="12" destOrd="0" presId="urn:microsoft.com/office/officeart/2005/8/layout/target3"/>
    <dgm:cxn modelId="{F97B33DA-8B60-422E-B94D-67CD211A77E6}" type="presParOf" srcId="{333A1088-737F-45CB-B68E-254E46348037}" destId="{EE85B701-7295-41C0-BA7A-34D3756A2AE6}" srcOrd="13" destOrd="0" presId="urn:microsoft.com/office/officeart/2005/8/layout/target3"/>
    <dgm:cxn modelId="{CDBE0240-AEC2-413F-B296-E17C87E810B6}" type="presParOf" srcId="{333A1088-737F-45CB-B68E-254E46348037}" destId="{8BEBB6EC-1DAA-4CAC-8A25-BC0FCBD5DBD5}" srcOrd="14" destOrd="0" presId="urn:microsoft.com/office/officeart/2005/8/layout/target3"/>
    <dgm:cxn modelId="{06F7C83D-DE65-41B6-B09D-F6C44BC4B580}" type="presParOf" srcId="{333A1088-737F-45CB-B68E-254E46348037}" destId="{AED2198E-93D5-4001-81B4-73124B309672}" srcOrd="15" destOrd="0" presId="urn:microsoft.com/office/officeart/2005/8/layout/target3"/>
    <dgm:cxn modelId="{825B394E-24AF-46EA-8D53-E527C3AF614F}" type="presParOf" srcId="{333A1088-737F-45CB-B68E-254E46348037}" destId="{2BE915AB-18AA-4053-B92C-3BFC9ED204BB}" srcOrd="16" destOrd="0" presId="urn:microsoft.com/office/officeart/2005/8/layout/target3"/>
    <dgm:cxn modelId="{CC0B2B23-59D8-463D-9746-4FAA6E5B98CC}" type="presParOf" srcId="{333A1088-737F-45CB-B68E-254E46348037}" destId="{6BB5E863-4638-4E1D-BFDE-399D028AC4ED}" srcOrd="17" destOrd="0" presId="urn:microsoft.com/office/officeart/2005/8/layout/target3"/>
    <dgm:cxn modelId="{8BF2ED6B-A626-4BAD-B027-27565EC852C2}" type="presParOf" srcId="{333A1088-737F-45CB-B68E-254E46348037}" destId="{5A5FFA88-C948-4069-8E93-59FA12366E83}" srcOrd="18" destOrd="0" presId="urn:microsoft.com/office/officeart/2005/8/layout/target3"/>
    <dgm:cxn modelId="{A9259B54-7446-44C0-805C-B2BED1F12C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 </a:t>
          </a:r>
          <a:r>
            <a:rPr lang="cs-CZ" sz="2000" kern="1200" smtClean="0"/>
            <a:t>VY_32_INOVACE_18_Vyjmen. slova a stavba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Vyjmenovaná slova - S.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3133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410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8764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899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176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1911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9481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270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938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593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863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AD47B-B30D-442A-B466-0DDA631926E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40A4B-E3F9-4EF8-A86B-9F60728AC43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353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3" Type="http://schemas.openxmlformats.org/officeDocument/2006/relationships/image" Target="../media/image13.wmf"/><Relationship Id="rId7" Type="http://schemas.openxmlformats.org/officeDocument/2006/relationships/image" Target="../media/image16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5" Type="http://schemas.openxmlformats.org/officeDocument/2006/relationships/image" Target="../media/image15.wmf"/><Relationship Id="rId10" Type="http://schemas.openxmlformats.org/officeDocument/2006/relationships/image" Target="../media/image19.wmf"/><Relationship Id="rId4" Type="http://schemas.openxmlformats.org/officeDocument/2006/relationships/image" Target="../media/image14.wmf"/><Relationship Id="rId9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10" Type="http://schemas.openxmlformats.org/officeDocument/2006/relationships/image" Target="../media/image28.wmf"/><Relationship Id="rId4" Type="http://schemas.openxmlformats.org/officeDocument/2006/relationships/image" Target="../media/image22.wmf"/><Relationship Id="rId9" Type="http://schemas.openxmlformats.org/officeDocument/2006/relationships/image" Target="../media/image27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8083544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5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k opakování a upevnění učiva o  vyjmenovaných slovech po S. Úkolem žáků je doplnit i, y po obojetné souhlásce  s, úkolem je také  hledat nebo tvořit slova příbuzná.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53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"/>
          <p:cNvSpPr>
            <a:spLocks noChangeAspect="1" noEditPoints="1" noChangeArrowheads="1"/>
          </p:cNvSpPr>
          <p:nvPr/>
        </p:nvSpPr>
        <p:spPr bwMode="auto">
          <a:xfrm>
            <a:off x="196146" y="759914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93050" y="1053567"/>
            <a:ext cx="684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syn</a:t>
            </a:r>
            <a:endParaRPr lang="cs-CZ" sz="2800" b="1" dirty="0"/>
          </a:p>
        </p:txBody>
      </p:sp>
      <p:sp>
        <p:nvSpPr>
          <p:cNvPr id="8" name="Cloud"/>
          <p:cNvSpPr>
            <a:spLocks noChangeAspect="1" noEditPoints="1" noChangeArrowheads="1"/>
          </p:cNvSpPr>
          <p:nvPr/>
        </p:nvSpPr>
        <p:spPr bwMode="auto">
          <a:xfrm>
            <a:off x="2267744" y="421352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Cloud"/>
          <p:cNvSpPr>
            <a:spLocks noChangeAspect="1" noEditPoints="1" noChangeArrowheads="1"/>
          </p:cNvSpPr>
          <p:nvPr/>
        </p:nvSpPr>
        <p:spPr bwMode="auto">
          <a:xfrm>
            <a:off x="6740152" y="759913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Cloud"/>
          <p:cNvSpPr>
            <a:spLocks noChangeAspect="1" noEditPoints="1" noChangeArrowheads="1"/>
          </p:cNvSpPr>
          <p:nvPr/>
        </p:nvSpPr>
        <p:spPr bwMode="auto">
          <a:xfrm>
            <a:off x="4533922" y="566539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163023" y="2794024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2172588" y="3288857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Cloud"/>
          <p:cNvSpPr>
            <a:spLocks noChangeAspect="1" noEditPoints="1" noChangeArrowheads="1"/>
          </p:cNvSpPr>
          <p:nvPr/>
        </p:nvSpPr>
        <p:spPr bwMode="auto">
          <a:xfrm>
            <a:off x="196146" y="4944543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4" name="Cloud"/>
          <p:cNvSpPr>
            <a:spLocks noChangeAspect="1" noEditPoints="1" noChangeArrowheads="1"/>
          </p:cNvSpPr>
          <p:nvPr/>
        </p:nvSpPr>
        <p:spPr bwMode="auto">
          <a:xfrm>
            <a:off x="2267744" y="5376486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Cloud"/>
          <p:cNvSpPr>
            <a:spLocks noChangeAspect="1" noEditPoints="1" noChangeArrowheads="1"/>
          </p:cNvSpPr>
          <p:nvPr/>
        </p:nvSpPr>
        <p:spPr bwMode="auto">
          <a:xfrm>
            <a:off x="4752020" y="5361259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Cloud"/>
          <p:cNvSpPr>
            <a:spLocks noChangeAspect="1" noEditPoints="1" noChangeArrowheads="1"/>
          </p:cNvSpPr>
          <p:nvPr/>
        </p:nvSpPr>
        <p:spPr bwMode="auto">
          <a:xfrm>
            <a:off x="6979554" y="5023561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Cloud"/>
          <p:cNvSpPr>
            <a:spLocks noChangeAspect="1" noEditPoints="1" noChangeArrowheads="1"/>
          </p:cNvSpPr>
          <p:nvPr/>
        </p:nvSpPr>
        <p:spPr bwMode="auto">
          <a:xfrm>
            <a:off x="6563989" y="2651720"/>
            <a:ext cx="1944216" cy="130289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1" name="Picture 3" descr="C:\Users\08F8\AppData\Local\Microsoft\Windows\Temporary Internet Files\Content.IE5\UW4HNAWA\MC9001134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67" y="1730377"/>
            <a:ext cx="3113445" cy="343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5015280" y="2651720"/>
            <a:ext cx="7088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y - ý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845609" y="791957"/>
            <a:ext cx="788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sytý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34399" y="3126344"/>
            <a:ext cx="1465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sychravý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137519" y="1078608"/>
            <a:ext cx="11494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syrový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483553" y="3678694"/>
            <a:ext cx="13222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usychat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96009" y="899277"/>
            <a:ext cx="62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sýr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6979554" y="3027247"/>
            <a:ext cx="11453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sýkora</a:t>
            </a:r>
            <a:endParaRPr lang="cs-CZ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71290" y="5334380"/>
            <a:ext cx="992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sýček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732630" y="5751096"/>
            <a:ext cx="901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sysel</a:t>
            </a:r>
            <a:endParaRPr lang="cs-CZ" sz="28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04599" y="5738519"/>
            <a:ext cx="941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syčet</a:t>
            </a:r>
            <a:endParaRPr lang="cs-CZ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459764" y="5334380"/>
            <a:ext cx="9837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sypat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47986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5601" y="647400"/>
            <a:ext cx="9246959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  </a:t>
            </a:r>
          </a:p>
          <a:p>
            <a:endParaRPr lang="cs-CZ" sz="2800" b="1" dirty="0"/>
          </a:p>
          <a:p>
            <a:r>
              <a:rPr lang="cs-CZ" sz="3200" b="1" dirty="0" smtClean="0"/>
              <a:t>Zelenina se má jíst                   ________. </a:t>
            </a:r>
          </a:p>
          <a:p>
            <a:endParaRPr lang="cs-CZ" sz="3200" b="1" dirty="0"/>
          </a:p>
          <a:p>
            <a:r>
              <a:rPr lang="cs-CZ" sz="3200" b="1" dirty="0" smtClean="0"/>
              <a:t>Nemocný Pepík užívá proti kašli               ________.  </a:t>
            </a:r>
          </a:p>
          <a:p>
            <a:endParaRPr lang="cs-CZ" sz="2800" b="1" dirty="0"/>
          </a:p>
          <a:p>
            <a:r>
              <a:rPr lang="cs-CZ" sz="3200" b="1" dirty="0" smtClean="0"/>
              <a:t>                                         </a:t>
            </a:r>
          </a:p>
          <a:p>
            <a:r>
              <a:rPr lang="cs-CZ" sz="3200" b="1" dirty="0" smtClean="0"/>
              <a:t>          __________  je  </a:t>
            </a:r>
            <a:r>
              <a:rPr lang="cs-CZ" sz="3200" b="1" dirty="0"/>
              <a:t>užitečný hmyzožravec</a:t>
            </a:r>
            <a:r>
              <a:rPr lang="cs-CZ" sz="3200" b="1" dirty="0" smtClean="0"/>
              <a:t>.</a:t>
            </a:r>
          </a:p>
          <a:p>
            <a:endParaRPr lang="cs-CZ" sz="3200" b="1" dirty="0"/>
          </a:p>
          <a:p>
            <a:r>
              <a:rPr lang="cs-CZ" sz="3200" b="1" dirty="0" smtClean="0"/>
              <a:t>K osévání mouky slouží                  ________. </a:t>
            </a:r>
          </a:p>
          <a:p>
            <a:endParaRPr lang="cs-CZ" sz="3200" b="1" dirty="0"/>
          </a:p>
          <a:p>
            <a:r>
              <a:rPr lang="cs-CZ" sz="3200" b="1" dirty="0" smtClean="0"/>
              <a:t>V lese houká            _________.</a:t>
            </a:r>
          </a:p>
          <a:p>
            <a:endParaRPr lang="cs-CZ" sz="2800" b="1" dirty="0"/>
          </a:p>
          <a:p>
            <a:endParaRPr lang="cs-CZ" sz="2800" b="1" dirty="0"/>
          </a:p>
        </p:txBody>
      </p:sp>
      <p:pic>
        <p:nvPicPr>
          <p:cNvPr id="3" name="Picture 9" descr="C:\Users\08F8\AppData\Local\Microsoft\Windows\Temporary Internet Files\Content.IE5\27JOSSW5\MC900109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16" y="3429000"/>
            <a:ext cx="1176789" cy="141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629970" y="3845819"/>
            <a:ext cx="15470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/>
              <a:t>KORA</a:t>
            </a:r>
            <a:endParaRPr lang="cs-CZ" sz="3200" b="1" dirty="0"/>
          </a:p>
        </p:txBody>
      </p:sp>
      <p:pic>
        <p:nvPicPr>
          <p:cNvPr id="5" name="Picture 2" descr="C:\Users\08F8\AppData\Local\Microsoft\Windows\Temporary Internet Files\Content.IE5\27JOSSW5\MC90034045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110" y="2132856"/>
            <a:ext cx="1176789" cy="153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355009" y="2411556"/>
            <a:ext cx="12041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</a:t>
            </a:r>
            <a:r>
              <a:rPr lang="cs-CZ" sz="3200" b="1" dirty="0" smtClean="0">
                <a:solidFill>
                  <a:srgbClr val="00B050"/>
                </a:solidFill>
              </a:rPr>
              <a:t>I</a:t>
            </a:r>
            <a:r>
              <a:rPr lang="cs-CZ" sz="3200" b="1" dirty="0" smtClean="0"/>
              <a:t>RUP</a:t>
            </a:r>
            <a:endParaRPr lang="cs-CZ" sz="3200" b="1" dirty="0"/>
          </a:p>
        </p:txBody>
      </p:sp>
      <p:pic>
        <p:nvPicPr>
          <p:cNvPr id="8" name="Picture 2" descr="C:\Users\08F8\AppData\Local\Microsoft\Windows\Temporary Internet Files\Content.IE5\7GR4Z720\MC9004418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031349"/>
            <a:ext cx="1642926" cy="144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326473" y="1462501"/>
            <a:ext cx="15497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</a:t>
            </a:r>
            <a:r>
              <a:rPr lang="cs-CZ" sz="3200" b="1" dirty="0" smtClean="0">
                <a:solidFill>
                  <a:srgbClr val="FF0000"/>
                </a:solidFill>
              </a:rPr>
              <a:t>Y</a:t>
            </a:r>
            <a:r>
              <a:rPr lang="cs-CZ" sz="3200" b="1" dirty="0" smtClean="0"/>
              <a:t>ROVÁ</a:t>
            </a:r>
            <a:endParaRPr lang="cs-CZ" sz="3200" b="1" dirty="0"/>
          </a:p>
        </p:txBody>
      </p:sp>
      <p:pic>
        <p:nvPicPr>
          <p:cNvPr id="10" name="Picture 2" descr="C:\Users\08F8\AppData\Local\Microsoft\Windows\Temporary Internet Files\Content.IE5\27JOSSW5\MC90014981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359" y="4725144"/>
            <a:ext cx="1434974" cy="97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407428" y="4764585"/>
            <a:ext cx="9575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</a:t>
            </a:r>
            <a:r>
              <a:rPr lang="cs-CZ" sz="3200" b="1" dirty="0" smtClean="0">
                <a:solidFill>
                  <a:srgbClr val="00B050"/>
                </a:solidFill>
              </a:rPr>
              <a:t>Í</a:t>
            </a:r>
            <a:r>
              <a:rPr lang="cs-CZ" sz="3200" b="1" dirty="0" smtClean="0"/>
              <a:t>TO</a:t>
            </a:r>
            <a:endParaRPr lang="cs-CZ" sz="3200" b="1" dirty="0"/>
          </a:p>
        </p:txBody>
      </p:sp>
      <p:sp>
        <p:nvSpPr>
          <p:cNvPr id="13" name="Obdélník 12"/>
          <p:cNvSpPr/>
          <p:nvPr/>
        </p:nvSpPr>
        <p:spPr>
          <a:xfrm>
            <a:off x="120704" y="164170"/>
            <a:ext cx="64840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Místo obrázků doplň do vět správná slova!</a:t>
            </a:r>
            <a:endParaRPr lang="cs-CZ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" name="Picture 22" descr="C:\Users\08F8\AppData\Local\Microsoft\Windows\Temporary Internet Files\Content.IE5\ZZCTTPO5\MC9000304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678" y="5455671"/>
            <a:ext cx="1150638" cy="137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4000731" y="5718575"/>
            <a:ext cx="12107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</a:t>
            </a:r>
            <a:r>
              <a:rPr lang="cs-CZ" sz="3200" b="1" dirty="0" smtClean="0">
                <a:solidFill>
                  <a:srgbClr val="FF0000"/>
                </a:solidFill>
              </a:rPr>
              <a:t>Ý</a:t>
            </a:r>
            <a:r>
              <a:rPr lang="cs-CZ" sz="3200" b="1" dirty="0" smtClean="0"/>
              <a:t>ČEK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74109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975243"/>
            <a:ext cx="8470909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Maminčin  </a:t>
            </a:r>
            <a:r>
              <a:rPr lang="cs-CZ" sz="2800" b="1" dirty="0" smtClean="0">
                <a:solidFill>
                  <a:srgbClr val="0070C0"/>
                </a:solidFill>
              </a:rPr>
              <a:t>_______ </a:t>
            </a:r>
            <a:r>
              <a:rPr lang="cs-CZ" sz="2800" b="1" dirty="0" smtClean="0"/>
              <a:t> je můj bratr. </a:t>
            </a:r>
          </a:p>
          <a:p>
            <a:r>
              <a:rPr lang="cs-CZ" sz="2800" b="1" dirty="0" smtClean="0"/>
              <a:t> Když se hodně najím, jsem  </a:t>
            </a:r>
            <a:r>
              <a:rPr lang="cs-CZ" sz="2800" b="1" dirty="0" smtClean="0">
                <a:solidFill>
                  <a:srgbClr val="0070C0"/>
                </a:solidFill>
              </a:rPr>
              <a:t>________</a:t>
            </a:r>
            <a:r>
              <a:rPr lang="cs-CZ" sz="2800" b="1" dirty="0" smtClean="0"/>
              <a:t>.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______ </a:t>
            </a:r>
            <a:r>
              <a:rPr lang="cs-CZ" sz="2800" b="1" dirty="0" smtClean="0"/>
              <a:t>  se vyrábí z tvarohu.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__________</a:t>
            </a:r>
            <a:r>
              <a:rPr lang="cs-CZ" sz="2800" b="1" dirty="0" smtClean="0"/>
              <a:t>  salát obsahuje více vitamínů.</a:t>
            </a:r>
          </a:p>
          <a:p>
            <a:r>
              <a:rPr lang="cs-CZ" sz="2800" b="1" dirty="0" smtClean="0"/>
              <a:t>Podzim bývá často  </a:t>
            </a:r>
            <a:r>
              <a:rPr lang="cs-CZ" sz="2800" b="1" dirty="0" smtClean="0">
                <a:solidFill>
                  <a:srgbClr val="0070C0"/>
                </a:solidFill>
              </a:rPr>
              <a:t>______________</a:t>
            </a:r>
            <a:r>
              <a:rPr lang="cs-CZ" sz="2800" b="1" dirty="0" smtClean="0"/>
              <a:t>.</a:t>
            </a:r>
          </a:p>
          <a:p>
            <a:r>
              <a:rPr lang="cs-CZ" sz="2800" b="1" dirty="0" smtClean="0"/>
              <a:t>Rostlina bez vody bude brzy</a:t>
            </a:r>
            <a:r>
              <a:rPr lang="cs-CZ" sz="2800" b="1" dirty="0" smtClean="0">
                <a:solidFill>
                  <a:srgbClr val="0070C0"/>
                </a:solidFill>
              </a:rPr>
              <a:t>____________</a:t>
            </a:r>
            <a:r>
              <a:rPr lang="cs-CZ" sz="2800" b="1" dirty="0" smtClean="0"/>
              <a:t>.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__________</a:t>
            </a:r>
            <a:r>
              <a:rPr lang="cs-CZ" sz="2800" b="1" dirty="0" smtClean="0"/>
              <a:t> je pták, který u nás zůstává i přes zimu.</a:t>
            </a:r>
          </a:p>
          <a:p>
            <a:r>
              <a:rPr lang="cs-CZ" sz="2800" b="1" dirty="0" smtClean="0">
                <a:solidFill>
                  <a:srgbClr val="0070C0"/>
                </a:solidFill>
              </a:rPr>
              <a:t>________</a:t>
            </a:r>
            <a:r>
              <a:rPr lang="cs-CZ" sz="2800" b="1" dirty="0" smtClean="0"/>
              <a:t> je malá sova, která žije v lese.</a:t>
            </a:r>
          </a:p>
          <a:p>
            <a:r>
              <a:rPr lang="cs-CZ" sz="2800" b="1" dirty="0" smtClean="0"/>
              <a:t>Menší hlodavec žijící na poli je </a:t>
            </a:r>
            <a:r>
              <a:rPr lang="cs-CZ" sz="2800" b="1" dirty="0" smtClean="0">
                <a:solidFill>
                  <a:srgbClr val="0070C0"/>
                </a:solidFill>
              </a:rPr>
              <a:t>_________</a:t>
            </a:r>
            <a:r>
              <a:rPr lang="cs-CZ" sz="2800" b="1" dirty="0" smtClean="0"/>
              <a:t>.</a:t>
            </a:r>
          </a:p>
          <a:p>
            <a:r>
              <a:rPr lang="cs-CZ" sz="2800" b="1" dirty="0" smtClean="0"/>
              <a:t>Rozzlobený had začne </a:t>
            </a:r>
            <a:r>
              <a:rPr lang="cs-CZ" sz="2800" b="1" dirty="0" smtClean="0">
                <a:solidFill>
                  <a:srgbClr val="0070C0"/>
                </a:solidFill>
              </a:rPr>
              <a:t>_________</a:t>
            </a:r>
            <a:r>
              <a:rPr lang="cs-CZ" sz="2800" b="1" dirty="0" smtClean="0"/>
              <a:t>.</a:t>
            </a:r>
          </a:p>
          <a:p>
            <a:r>
              <a:rPr lang="cs-CZ" sz="2800" b="1" dirty="0" smtClean="0"/>
              <a:t>V zimě budeme </a:t>
            </a:r>
            <a:r>
              <a:rPr lang="cs-CZ" sz="2800" b="1" dirty="0" smtClean="0">
                <a:solidFill>
                  <a:srgbClr val="0070C0"/>
                </a:solidFill>
              </a:rPr>
              <a:t>________</a:t>
            </a:r>
            <a:r>
              <a:rPr lang="cs-CZ" sz="2800" b="1" dirty="0" smtClean="0"/>
              <a:t> ptákům do krmítek semena.</a:t>
            </a:r>
          </a:p>
          <a:p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180480" y="20522"/>
            <a:ext cx="525502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Doplň vyjmenovaná slova!</a:t>
            </a:r>
          </a:p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 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24596" y="937690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syn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44008" y="1357578"/>
            <a:ext cx="788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sytý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7413" y="1844824"/>
            <a:ext cx="72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Sýr 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0980" y="2242663"/>
            <a:ext cx="1258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Syrový 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2272" y="2636912"/>
            <a:ext cx="1465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sychravý</a:t>
            </a:r>
            <a:endParaRPr lang="cs-CZ" sz="2800" b="1" dirty="0">
              <a:solidFill>
                <a:srgbClr val="00B050"/>
              </a:solidFill>
            </a:endParaRPr>
          </a:p>
        </p:txBody>
      </p:sp>
      <p:pic>
        <p:nvPicPr>
          <p:cNvPr id="9" name="Picture 7" descr="C:\Users\08F8\AppData\Local\Microsoft\Windows\Temporary Internet Files\Content.IE5\27JOSSW5\MC9000882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269" y="782031"/>
            <a:ext cx="1944216" cy="132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810635" y="5200252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sypat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94898" y="4797152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syčet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58211" y="4372891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sysel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86706" y="3929537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   Sýček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18843" y="3523412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Sýkora 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0857" y="3083512"/>
            <a:ext cx="15232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usychat</a:t>
            </a:r>
            <a:endParaRPr lang="cs-CZ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61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EF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268760"/>
            <a:ext cx="2895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Prádlo na sluníčku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47864" y="1037045"/>
            <a:ext cx="1479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</a:t>
            </a:r>
            <a:r>
              <a:rPr lang="cs-CZ" sz="2800" b="1" dirty="0" err="1" smtClean="0"/>
              <a:t>us_chá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47441" y="1530370"/>
            <a:ext cx="15744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   </a:t>
            </a:r>
            <a:r>
              <a:rPr lang="cs-CZ" sz="2800" b="1" dirty="0" err="1" smtClean="0"/>
              <a:t>us_ná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4099" name="Picture 3" descr="C:\Users\08F8\AppData\Local\Microsoft\Windows\Temporary Internet Files\Content.IE5\7GR4Z720\MC9003512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9833" y="131193"/>
            <a:ext cx="1809184" cy="93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2962137"/>
            <a:ext cx="1120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S_ček</a:t>
            </a:r>
            <a:r>
              <a:rPr lang="cs-CZ" sz="2800" b="1" dirty="0" smtClean="0"/>
              <a:t> 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99480" y="3223747"/>
            <a:ext cx="2456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je malá sova. 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645024"/>
            <a:ext cx="14093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S_náček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5229200"/>
            <a:ext cx="3236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Podzimní dny bývají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80598" y="5661248"/>
            <a:ext cx="17505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  </a:t>
            </a:r>
            <a:r>
              <a:rPr lang="cs-CZ" sz="2800" b="1" dirty="0" err="1" smtClean="0"/>
              <a:t>s_chravé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cxnSp>
        <p:nvCxnSpPr>
          <p:cNvPr id="12" name="Přímá spojnice se šipkou 11"/>
          <p:cNvCxnSpPr>
            <a:stCxn id="6" idx="3"/>
            <a:endCxn id="7" idx="1"/>
          </p:cNvCxnSpPr>
          <p:nvPr/>
        </p:nvCxnSpPr>
        <p:spPr>
          <a:xfrm>
            <a:off x="1372340" y="3223747"/>
            <a:ext cx="327140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2" idx="3"/>
          </p:cNvCxnSpPr>
          <p:nvPr/>
        </p:nvCxnSpPr>
        <p:spPr>
          <a:xfrm flipV="1">
            <a:off x="3147441" y="1298655"/>
            <a:ext cx="340093" cy="2317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3347864" y="5490810"/>
            <a:ext cx="288032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3675149" y="4967590"/>
            <a:ext cx="1064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s_lné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852923" y="1030861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29075" y="2981623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ý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802073" y="5661248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377290" y="3223747"/>
            <a:ext cx="2221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Sníh se hustě 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206381" y="3533629"/>
            <a:ext cx="10615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s_pal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206381" y="3008120"/>
            <a:ext cx="10230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s_čel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cxnSp>
        <p:nvCxnSpPr>
          <p:cNvPr id="28" name="Přímá spojnice se šipkou 27"/>
          <p:cNvCxnSpPr/>
          <p:nvPr/>
        </p:nvCxnSpPr>
        <p:spPr>
          <a:xfrm>
            <a:off x="6544969" y="3607912"/>
            <a:ext cx="576064" cy="2062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7357547" y="3531340"/>
            <a:ext cx="3545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00000"/>
                </a:solidFill>
              </a:rPr>
              <a:t>y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76256" y="49675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pic>
        <p:nvPicPr>
          <p:cNvPr id="3078" name="Picture 6" descr="C:\Users\08F8\AppData\Local\Microsoft\Windows\Temporary Internet Files\Content.IE5\OXHXEBM0\MC9003314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128" y="1575171"/>
            <a:ext cx="970230" cy="179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8" descr="C:\Users\08F8\AppData\Local\Microsoft\Windows\Temporary Internet Files\Content.IE5\7GR4Z720\MC90043825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139" y="5310083"/>
            <a:ext cx="1847850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762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10" grpId="0"/>
      <p:bldP spid="20" grpId="0"/>
      <p:bldP spid="21" grpId="0"/>
      <p:bldP spid="24" grpId="0"/>
      <p:bldP spid="25" grpId="0"/>
      <p:bldP spid="23" grpId="0"/>
      <p:bldP spid="26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67066" y="1180891"/>
            <a:ext cx="3111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POSLEDNÍ DEN V ROCE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8017" y="6309320"/>
            <a:ext cx="822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SIRUP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99642" y="2255594"/>
            <a:ext cx="16833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OVOCNÁ ŠŤÁVA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99079" y="167739"/>
            <a:ext cx="335335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/>
                <a:solidFill>
                  <a:srgbClr val="00B0F0"/>
                </a:solidFill>
                <a:effectLst/>
              </a:rPr>
              <a:t>Co nebo kdo je to?</a:t>
            </a:r>
            <a:endParaRPr lang="cs-CZ" sz="3200" b="1" cap="none" spc="0" dirty="0">
              <a:ln/>
              <a:solidFill>
                <a:srgbClr val="00B0F0"/>
              </a:solidFill>
              <a:effectLst/>
            </a:endParaRPr>
          </a:p>
        </p:txBody>
      </p:sp>
      <p:sp>
        <p:nvSpPr>
          <p:cNvPr id="2" name="Rámeček 1"/>
          <p:cNvSpPr/>
          <p:nvPr/>
        </p:nvSpPr>
        <p:spPr>
          <a:xfrm>
            <a:off x="179512" y="919074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Rámeček 13"/>
          <p:cNvSpPr/>
          <p:nvPr/>
        </p:nvSpPr>
        <p:spPr>
          <a:xfrm>
            <a:off x="98017" y="3068960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Rámeček 14"/>
          <p:cNvSpPr/>
          <p:nvPr/>
        </p:nvSpPr>
        <p:spPr>
          <a:xfrm>
            <a:off x="1073522" y="1988840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Rámeček 15"/>
          <p:cNvSpPr/>
          <p:nvPr/>
        </p:nvSpPr>
        <p:spPr>
          <a:xfrm>
            <a:off x="662191" y="5234003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Rámeček 16"/>
          <p:cNvSpPr/>
          <p:nvPr/>
        </p:nvSpPr>
        <p:spPr>
          <a:xfrm>
            <a:off x="1736043" y="4149080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Rámeček 17"/>
          <p:cNvSpPr/>
          <p:nvPr/>
        </p:nvSpPr>
        <p:spPr>
          <a:xfrm>
            <a:off x="6444208" y="949591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Rámeček 18"/>
          <p:cNvSpPr/>
          <p:nvPr/>
        </p:nvSpPr>
        <p:spPr>
          <a:xfrm>
            <a:off x="6444207" y="3068960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Rámeček 19"/>
          <p:cNvSpPr/>
          <p:nvPr/>
        </p:nvSpPr>
        <p:spPr>
          <a:xfrm>
            <a:off x="5724128" y="1980716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Rámeček 20"/>
          <p:cNvSpPr/>
          <p:nvPr/>
        </p:nvSpPr>
        <p:spPr>
          <a:xfrm>
            <a:off x="6410146" y="5234003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Rámeček 21"/>
          <p:cNvSpPr/>
          <p:nvPr/>
        </p:nvSpPr>
        <p:spPr>
          <a:xfrm>
            <a:off x="4716015" y="4133913"/>
            <a:ext cx="2561517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709045" y="2255594"/>
            <a:ext cx="822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SIRUP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817485" y="1191987"/>
            <a:ext cx="1122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SILVESTR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453975" y="6257624"/>
            <a:ext cx="11228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SILVESTR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659534" y="3326105"/>
            <a:ext cx="14268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SYROVINKA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31051" y="3337029"/>
            <a:ext cx="15040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DRUH HOUBY</a:t>
            </a:r>
          </a:p>
          <a:p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569651" y="6566254"/>
            <a:ext cx="14268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SYROVINKA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29607" y="4401982"/>
            <a:ext cx="19743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DOPLNIT SYPÁNÍM</a:t>
            </a:r>
          </a:p>
          <a:p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872938" y="1180891"/>
            <a:ext cx="17040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VÝROBNA SÝRŮ</a:t>
            </a:r>
          </a:p>
          <a:p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67694" y="4391058"/>
            <a:ext cx="11481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DOSYPAT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2741029" y="6509375"/>
            <a:ext cx="11481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DOSYPAT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5124476" y="1206736"/>
            <a:ext cx="1199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SÝRÁRNA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379791" y="2246576"/>
            <a:ext cx="12220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MALÉ SÍTO</a:t>
            </a:r>
          </a:p>
          <a:p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818402" y="3326105"/>
            <a:ext cx="18131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PATŘÍCÍ SÝKORCE</a:t>
            </a:r>
          </a:p>
          <a:p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383720" y="4383272"/>
            <a:ext cx="1226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ČÁST BYTU</a:t>
            </a:r>
          </a:p>
          <a:p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715195" y="5502072"/>
            <a:ext cx="19175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NEVLÍDNÉ POČASÍ</a:t>
            </a:r>
          </a:p>
          <a:p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1109015" y="5492830"/>
            <a:ext cx="14279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ZIMNÍ MĚSÍC</a:t>
            </a:r>
          </a:p>
          <a:p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923972" y="2275164"/>
            <a:ext cx="80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SÍTKO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124475" y="3337029"/>
            <a:ext cx="1077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SÝKORČÍ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370249" y="4401982"/>
            <a:ext cx="11079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PŘEDSÍŇ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124476" y="5502072"/>
            <a:ext cx="1277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SYCHRAVÉ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3332403" y="5491148"/>
            <a:ext cx="12444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PROSINEC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1780487" y="6257624"/>
            <a:ext cx="12444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PROSINEC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531706" y="6438914"/>
            <a:ext cx="80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SÍTKO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5170129" y="6252641"/>
            <a:ext cx="11079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PŘEDSÍŇ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6170946" y="6457890"/>
            <a:ext cx="11993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SÝRÁRNA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7225845" y="6231854"/>
            <a:ext cx="1277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SYCHRAVÉ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8038417" y="6490591"/>
            <a:ext cx="10771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i="1" dirty="0" smtClean="0">
                <a:solidFill>
                  <a:srgbClr val="C00000"/>
                </a:solidFill>
              </a:rPr>
              <a:t>SÝKORČÍ</a:t>
            </a:r>
            <a:endParaRPr lang="cs-CZ" sz="20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28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3" grpId="0"/>
      <p:bldP spid="24" grpId="0"/>
      <p:bldP spid="25" grpId="0"/>
      <p:bldP spid="26" grpId="0"/>
      <p:bldP spid="28" grpId="0"/>
      <p:bldP spid="31" grpId="0"/>
      <p:bldP spid="32" grpId="0"/>
      <p:bldP spid="33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44635" y="2704137"/>
            <a:ext cx="29229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rozhodni, co se může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</a:t>
            </a:r>
            <a:r>
              <a:rPr lang="cs-CZ" sz="3200" b="1" dirty="0" smtClean="0">
                <a:solidFill>
                  <a:srgbClr val="FF0000"/>
                </a:solidFill>
              </a:rPr>
              <a:t>sypat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  <p:pic>
        <p:nvPicPr>
          <p:cNvPr id="3075" name="Picture 3" descr="C:\Users\08F8\AppData\Local\Microsoft\Windows\Temporary Internet Files\Content.IE5\27JOSSW5\MP9004309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24" y="244177"/>
            <a:ext cx="1392597" cy="189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8F8\AppData\Local\Microsoft\Windows\Temporary Internet Files\Content.IE5\7GR4Z720\MC9001130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566" y="726930"/>
            <a:ext cx="1091944" cy="1635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F8\AppData\Local\Microsoft\Windows\Temporary Internet Files\Content.IE5\1RYRDZYM\MC9000134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188" y="4978906"/>
            <a:ext cx="1099109" cy="1308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F8\AppData\Local\Microsoft\Windows\Temporary Internet Files\Content.IE5\7GR4Z720\MC90041190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930" y="1824092"/>
            <a:ext cx="1578406" cy="149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08F8\AppData\Local\Microsoft\Windows\Temporary Internet Files\Content.IE5\ZZCTTPO5\MC90033145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83" y="2455856"/>
            <a:ext cx="970230" cy="1792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08F8\AppData\Local\Microsoft\Windows\Temporary Internet Files\Content.IE5\1RYRDZYM\MC90027935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227" y="3658244"/>
            <a:ext cx="1412748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08F8\AppData\Local\Microsoft\Windows\Temporary Internet Files\Content.IE5\SQNUSMV7\MC90019343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64595" flipH="1">
            <a:off x="938695" y="4972860"/>
            <a:ext cx="2335794" cy="99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F8\AppData\Local\Microsoft\Windows\Temporary Internet Files\Content.IE5\UW4HNAWA\MP90043305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507" y="4025964"/>
            <a:ext cx="1507204" cy="2257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08F8\AppData\Local\Microsoft\Windows\Temporary Internet Files\Content.IE5\SQNUSMV7\MC90033564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815" y="1192329"/>
            <a:ext cx="1930092" cy="126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hnutá šipka dolů 5"/>
          <p:cNvSpPr/>
          <p:nvPr/>
        </p:nvSpPr>
        <p:spPr>
          <a:xfrm rot="895435">
            <a:off x="4520633" y="215708"/>
            <a:ext cx="1765981" cy="693328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1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3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0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0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30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52842">
            <a:off x="6450925" y="787226"/>
            <a:ext cx="185737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C:\Users\08F8\AppData\Local\Microsoft\Windows\Temporary Internet Files\Content.IE5\OXHXEBM0\MC9000839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051" y="4795422"/>
            <a:ext cx="1977057" cy="161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8F8\AppData\Local\Microsoft\Windows\Temporary Internet Files\Content.IE5\UW4HNAWA\MC9003264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91" y="2078171"/>
            <a:ext cx="1223042" cy="1420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08F8\AppData\Local\Microsoft\Windows\Temporary Internet Files\Content.IE5\GFG0512H\MC9003244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889" y="2355376"/>
            <a:ext cx="1223467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08F8\AppData\Local\Microsoft\Windows\Temporary Internet Files\Content.IE5\1RYRDZYM\MC9002958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313" y="4546328"/>
            <a:ext cx="1973655" cy="178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C:\Users\08F8\AppData\Local\Microsoft\Windows\Temporary Internet Files\Content.IE5\27JOSSW5\MC90035214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512" y="442133"/>
            <a:ext cx="1791077" cy="1495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08F8\AppData\Local\Microsoft\Windows\Temporary Internet Files\Content.IE5\OXHXEBM0\MC900436209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8109" y="4795422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08F8\AppData\Local\Microsoft\Windows\Temporary Internet Files\Content.IE5\GFG0512H\MC90029075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27" y="3770332"/>
            <a:ext cx="1894769" cy="1408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6" descr="C:\Users\08F8\AppData\Local\Microsoft\Windows\Temporary Internet Files\Content.IE5\1RYRDZYM\MC90030530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86387">
            <a:off x="3635896" y="562372"/>
            <a:ext cx="1295691" cy="1394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Zahnutá šipka dolů 21"/>
          <p:cNvSpPr/>
          <p:nvPr/>
        </p:nvSpPr>
        <p:spPr>
          <a:xfrm rot="895435">
            <a:off x="4343463" y="215707"/>
            <a:ext cx="1765981" cy="693328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026651" y="2745631"/>
            <a:ext cx="27539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rozhodni, kdo může 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</a:t>
            </a:r>
            <a:r>
              <a:rPr lang="cs-CZ" sz="3200" b="1" dirty="0" smtClean="0">
                <a:solidFill>
                  <a:srgbClr val="FF0000"/>
                </a:solidFill>
              </a:rPr>
              <a:t>syčet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190768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410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41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3" dur="2000" fill="hold"/>
                                        <p:tgtEl>
                                          <p:spTgt spid="41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82777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25280" y="1196752"/>
            <a:ext cx="39533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/>
                <a:solidFill>
                  <a:schemeClr val="accent3"/>
                </a:solidFill>
                <a:effectLst/>
              </a:rPr>
              <a:t>Zdá se, ž</a:t>
            </a:r>
            <a:r>
              <a:rPr lang="cs-CZ" sz="3600" b="1" dirty="0" smtClean="0">
                <a:ln/>
                <a:solidFill>
                  <a:schemeClr val="accent3"/>
                </a:solidFill>
              </a:rPr>
              <a:t>e už ta </a:t>
            </a:r>
          </a:p>
          <a:p>
            <a:pPr algn="ctr"/>
            <a:r>
              <a:rPr lang="cs-CZ" sz="3600" b="1" dirty="0" smtClean="0">
                <a:ln/>
                <a:solidFill>
                  <a:schemeClr val="accent3"/>
                </a:solidFill>
              </a:rPr>
              <a:t>vyjmenovaná slova </a:t>
            </a:r>
          </a:p>
          <a:p>
            <a:pPr algn="ctr"/>
            <a:r>
              <a:rPr lang="cs-CZ" sz="3600" b="1" dirty="0" smtClean="0">
                <a:ln/>
                <a:solidFill>
                  <a:schemeClr val="accent3"/>
                </a:solidFill>
              </a:rPr>
              <a:t>dobře umíš!!</a:t>
            </a:r>
            <a:endParaRPr lang="cs-CZ" sz="36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33801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2012-2-5/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31434465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361</Words>
  <Application>Microsoft Office PowerPoint</Application>
  <PresentationFormat>Předvádění na obrazovce (4:3)</PresentationFormat>
  <Paragraphs>120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56</cp:revision>
  <dcterms:created xsi:type="dcterms:W3CDTF">2012-02-05T17:29:46Z</dcterms:created>
  <dcterms:modified xsi:type="dcterms:W3CDTF">2012-12-19T12:47:40Z</dcterms:modified>
</cp:coreProperties>
</file>