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66" r:id="rId3"/>
    <p:sldId id="256" r:id="rId4"/>
    <p:sldId id="258" r:id="rId5"/>
    <p:sldId id="257" r:id="rId6"/>
    <p:sldId id="259" r:id="rId7"/>
    <p:sldId id="260" r:id="rId8"/>
    <p:sldId id="268" r:id="rId9"/>
    <p:sldId id="262" r:id="rId10"/>
    <p:sldId id="263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EEC4E"/>
    <a:srgbClr val="FF3399"/>
    <a:srgbClr val="F6F979"/>
    <a:srgbClr val="7CBF33"/>
    <a:srgbClr val="1F541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</a:t>
          </a:r>
          <a:r>
            <a:rPr lang="cs-CZ" sz="2000" dirty="0" smtClean="0"/>
            <a:t>VY_32_INOVACE_20_Vyjmen. slova a stavba slova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Marcela </a:t>
          </a:r>
          <a:r>
            <a:rPr lang="cs-CZ" sz="2000" dirty="0" err="1" smtClean="0"/>
            <a:t>Schmiedhamerová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Vyjmenovaná slova - V.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508A475-4486-4095-A17E-BF06B7560693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3C3A29AE-F444-4535-B2D9-BD430F572CB0}" type="presOf" srcId="{B651F6E3-6281-48DB-9319-2AEAFDAE7572}" destId="{619D679B-A015-4ECF-8348-D1034C574F40}" srcOrd="0" destOrd="0" presId="urn:microsoft.com/office/officeart/2005/8/layout/target3"/>
    <dgm:cxn modelId="{6B096331-FFCE-4FB1-A3E3-69A580B2731A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DD4817D-6DCF-4F16-B212-F7AFC7AFBB8F}" type="presOf" srcId="{4C35D32F-0EAB-4CD7-82EE-45574DC2A586}" destId="{890E4F0B-2866-4A3F-A3C7-2A14B1797930}" srcOrd="1" destOrd="0" presId="urn:microsoft.com/office/officeart/2005/8/layout/target3"/>
    <dgm:cxn modelId="{7C049F48-20B1-49A7-BF95-5DE99B397E6C}" type="presOf" srcId="{D1D4F407-5343-4D3F-B5B9-D407B03CAEB4}" destId="{D005CE8C-CC26-4C3E-AC11-E15060ECD759}" srcOrd="0" destOrd="0" presId="urn:microsoft.com/office/officeart/2005/8/layout/target3"/>
    <dgm:cxn modelId="{B8F7C62E-F671-4797-AA40-818ABFBCC5D7}" type="presOf" srcId="{D1B46980-6531-4606-95E6-44980827E919}" destId="{6140AFEC-043D-4C43-A2F9-D0F5331DF3A3}" srcOrd="0" destOrd="0" presId="urn:microsoft.com/office/officeart/2005/8/layout/target3"/>
    <dgm:cxn modelId="{62211958-48FB-4740-8AA6-CC56845C9AD6}" type="presOf" srcId="{B651F6E3-6281-48DB-9319-2AEAFDAE7572}" destId="{6BB5E863-4638-4E1D-BFDE-399D028AC4ED}" srcOrd="1" destOrd="0" presId="urn:microsoft.com/office/officeart/2005/8/layout/target3"/>
    <dgm:cxn modelId="{85BDBE75-2F3B-4B31-976F-5CD288868CBC}" type="presOf" srcId="{D1B46980-6531-4606-95E6-44980827E919}" destId="{2BE915AB-18AA-4053-B92C-3BFC9ED204BB}" srcOrd="1" destOrd="0" presId="urn:microsoft.com/office/officeart/2005/8/layout/target3"/>
    <dgm:cxn modelId="{C2A1C0CE-5DF5-4380-BFC9-95FA737C15BF}" type="presOf" srcId="{D8197B8C-B260-4A16-BDF4-0947B075E274}" destId="{5A5FFA88-C948-4069-8E93-59FA12366E83}" srcOrd="1" destOrd="0" presId="urn:microsoft.com/office/officeart/2005/8/layout/target3"/>
    <dgm:cxn modelId="{8D7527FF-5EA6-4C17-9D60-32E65461C909}" type="presOf" srcId="{757F3AB3-0718-4624-B441-E567A8F0AB56}" destId="{333A1088-737F-45CB-B68E-254E46348037}" srcOrd="0" destOrd="0" presId="urn:microsoft.com/office/officeart/2005/8/layout/target3"/>
    <dgm:cxn modelId="{918D0654-947D-4585-800C-8B2CDF6220B5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D7D77A0-8D19-4E7F-8836-3C0066BC3735}" type="presParOf" srcId="{333A1088-737F-45CB-B68E-254E46348037}" destId="{F5ABB229-8D3B-4694-996A-96F23CF14429}" srcOrd="0" destOrd="0" presId="urn:microsoft.com/office/officeart/2005/8/layout/target3"/>
    <dgm:cxn modelId="{E97D21CF-6E50-469B-A624-B8833FB779A7}" type="presParOf" srcId="{333A1088-737F-45CB-B68E-254E46348037}" destId="{F41139FD-01EE-4571-8B17-4FB00FC51163}" srcOrd="1" destOrd="0" presId="urn:microsoft.com/office/officeart/2005/8/layout/target3"/>
    <dgm:cxn modelId="{345F82DD-3153-44C3-A3D4-3DE215B55729}" type="presParOf" srcId="{333A1088-737F-45CB-B68E-254E46348037}" destId="{D005CE8C-CC26-4C3E-AC11-E15060ECD759}" srcOrd="2" destOrd="0" presId="urn:microsoft.com/office/officeart/2005/8/layout/target3"/>
    <dgm:cxn modelId="{C8AFFA39-6B10-4D74-896A-1EE2DE1DD026}" type="presParOf" srcId="{333A1088-737F-45CB-B68E-254E46348037}" destId="{2C702D82-9B77-49B7-9568-BB8EB47C3372}" srcOrd="3" destOrd="0" presId="urn:microsoft.com/office/officeart/2005/8/layout/target3"/>
    <dgm:cxn modelId="{A98FF322-4252-4132-BAC9-3A4090C3B0E0}" type="presParOf" srcId="{333A1088-737F-45CB-B68E-254E46348037}" destId="{A52A0455-90FF-4808-ABD0-F02540D31D5A}" srcOrd="4" destOrd="0" presId="urn:microsoft.com/office/officeart/2005/8/layout/target3"/>
    <dgm:cxn modelId="{530E041C-0B94-4CF4-9AC2-0220A14A4F95}" type="presParOf" srcId="{333A1088-737F-45CB-B68E-254E46348037}" destId="{6140AFEC-043D-4C43-A2F9-D0F5331DF3A3}" srcOrd="5" destOrd="0" presId="urn:microsoft.com/office/officeart/2005/8/layout/target3"/>
    <dgm:cxn modelId="{1B6BC843-FD2E-49ED-AFB9-A8A101EF3A8A}" type="presParOf" srcId="{333A1088-737F-45CB-B68E-254E46348037}" destId="{9358AC05-5D7D-4327-9F80-1AD486AEA664}" srcOrd="6" destOrd="0" presId="urn:microsoft.com/office/officeart/2005/8/layout/target3"/>
    <dgm:cxn modelId="{A0710581-845C-42F2-A506-CD6FAE541317}" type="presParOf" srcId="{333A1088-737F-45CB-B68E-254E46348037}" destId="{313FC574-E1CD-4FB4-B054-0B805CE0447D}" srcOrd="7" destOrd="0" presId="urn:microsoft.com/office/officeart/2005/8/layout/target3"/>
    <dgm:cxn modelId="{640E4D36-C1DD-490A-A62A-424D59ECCB3E}" type="presParOf" srcId="{333A1088-737F-45CB-B68E-254E46348037}" destId="{619D679B-A015-4ECF-8348-D1034C574F40}" srcOrd="8" destOrd="0" presId="urn:microsoft.com/office/officeart/2005/8/layout/target3"/>
    <dgm:cxn modelId="{00252BDF-86D2-4135-A645-D5AB3E4B8558}" type="presParOf" srcId="{333A1088-737F-45CB-B68E-254E46348037}" destId="{322283A8-4A27-4CDA-BAE3-F381106A9174}" srcOrd="9" destOrd="0" presId="urn:microsoft.com/office/officeart/2005/8/layout/target3"/>
    <dgm:cxn modelId="{0BAC0B54-32B0-4DC3-BE64-EBDA9D8E4B52}" type="presParOf" srcId="{333A1088-737F-45CB-B68E-254E46348037}" destId="{FFC9F71D-1B4F-4AD9-A4A6-86ADEFC8AF5C}" srcOrd="10" destOrd="0" presId="urn:microsoft.com/office/officeart/2005/8/layout/target3"/>
    <dgm:cxn modelId="{85C2BC24-A490-41A6-9133-146C0BF93A2B}" type="presParOf" srcId="{333A1088-737F-45CB-B68E-254E46348037}" destId="{25B08C86-7E15-44DC-BE7F-FFB55DD49D12}" srcOrd="11" destOrd="0" presId="urn:microsoft.com/office/officeart/2005/8/layout/target3"/>
    <dgm:cxn modelId="{2C3AFFF5-69DF-412D-8709-740042CEB199}" type="presParOf" srcId="{333A1088-737F-45CB-B68E-254E46348037}" destId="{76644BE8-9D7C-4C09-B250-3D10AF48CBB7}" srcOrd="12" destOrd="0" presId="urn:microsoft.com/office/officeart/2005/8/layout/target3"/>
    <dgm:cxn modelId="{0CEFB792-5EEC-4290-950A-998199030908}" type="presParOf" srcId="{333A1088-737F-45CB-B68E-254E46348037}" destId="{EE85B701-7295-41C0-BA7A-34D3756A2AE6}" srcOrd="13" destOrd="0" presId="urn:microsoft.com/office/officeart/2005/8/layout/target3"/>
    <dgm:cxn modelId="{731167A1-AFD4-4E2E-B934-38018985A5D4}" type="presParOf" srcId="{333A1088-737F-45CB-B68E-254E46348037}" destId="{8BEBB6EC-1DAA-4CAC-8A25-BC0FCBD5DBD5}" srcOrd="14" destOrd="0" presId="urn:microsoft.com/office/officeart/2005/8/layout/target3"/>
    <dgm:cxn modelId="{34C45464-33F1-4554-A124-C84F3EEF6FE4}" type="presParOf" srcId="{333A1088-737F-45CB-B68E-254E46348037}" destId="{AED2198E-93D5-4001-81B4-73124B309672}" srcOrd="15" destOrd="0" presId="urn:microsoft.com/office/officeart/2005/8/layout/target3"/>
    <dgm:cxn modelId="{FEDCFBB8-BBD0-4453-BB6A-098B369B7CF0}" type="presParOf" srcId="{333A1088-737F-45CB-B68E-254E46348037}" destId="{2BE915AB-18AA-4053-B92C-3BFC9ED204BB}" srcOrd="16" destOrd="0" presId="urn:microsoft.com/office/officeart/2005/8/layout/target3"/>
    <dgm:cxn modelId="{15DC5818-3200-4D1B-95CB-65F98C48F0BE}" type="presParOf" srcId="{333A1088-737F-45CB-B68E-254E46348037}" destId="{6BB5E863-4638-4E1D-BFDE-399D028AC4ED}" srcOrd="17" destOrd="0" presId="urn:microsoft.com/office/officeart/2005/8/layout/target3"/>
    <dgm:cxn modelId="{8AC5F0CB-67FB-4CF1-B845-D71627054762}" type="presParOf" srcId="{333A1088-737F-45CB-B68E-254E46348037}" destId="{5A5FFA88-C948-4069-8E93-59FA12366E83}" srcOrd="18" destOrd="0" presId="urn:microsoft.com/office/officeart/2005/8/layout/target3"/>
    <dgm:cxn modelId="{E037ED4F-2DA7-430C-869D-EAF2C2962F6B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Marcela </a:t>
          </a:r>
          <a:r>
            <a:rPr lang="cs-CZ" sz="2000" kern="1200" dirty="0" err="1" smtClean="0"/>
            <a:t>Schmiedhamerová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</a:t>
          </a:r>
          <a:r>
            <a:rPr lang="cs-CZ" sz="2000" kern="1200" dirty="0" smtClean="0"/>
            <a:t>VY_32_INOVACE_20_Vyjmen. slova a stavba slova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Vyjmenovaná slova - V.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F78423-55F4-4F03-8A88-25CA9C24CFB0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4A1A12-97ED-4C4B-89C7-84698CB74F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39421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F78423-55F4-4F03-8A88-25CA9C24CFB0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4A1A12-97ED-4C4B-89C7-84698CB74F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0182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F78423-55F4-4F03-8A88-25CA9C24CFB0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4A1A12-97ED-4C4B-89C7-84698CB74F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17626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F78423-55F4-4F03-8A88-25CA9C24CFB0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4A1A12-97ED-4C4B-89C7-84698CB74F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96590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F78423-55F4-4F03-8A88-25CA9C24CFB0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4A1A12-97ED-4C4B-89C7-84698CB74F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51848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F78423-55F4-4F03-8A88-25CA9C24CFB0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4A1A12-97ED-4C4B-89C7-84698CB74F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39299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F78423-55F4-4F03-8A88-25CA9C24CFB0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4A1A12-97ED-4C4B-89C7-84698CB74F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7359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F78423-55F4-4F03-8A88-25CA9C24CFB0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4A1A12-97ED-4C4B-89C7-84698CB74F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53086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F78423-55F4-4F03-8A88-25CA9C24CFB0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4A1A12-97ED-4C4B-89C7-84698CB74F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2321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F78423-55F4-4F03-8A88-25CA9C24CFB0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4A1A12-97ED-4C4B-89C7-84698CB74F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94287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F78423-55F4-4F03-8A88-25CA9C24CFB0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4A1A12-97ED-4C4B-89C7-84698CB74F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08538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F78423-55F4-4F03-8A88-25CA9C24CFB0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4A1A12-97ED-4C4B-89C7-84698CB74F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24263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emf"/><Relationship Id="rId2" Type="http://schemas.openxmlformats.org/officeDocument/2006/relationships/image" Target="../media/image10.e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wmf"/><Relationship Id="rId4" Type="http://schemas.openxmlformats.org/officeDocument/2006/relationships/image" Target="../media/image12.em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197796896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4143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-2340768" y="332656"/>
            <a:ext cx="8229600" cy="1143000"/>
          </a:xfrm>
        </p:spPr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je určena k opakování a upevnění učiva o  vyjmenovaných slovech po V. Úkolem žáků je doplnit i, y po obojetné souhlásce  v, úkolem je také  hledat nebo tvořit slova příbuzná.</a:t>
            </a:r>
          </a:p>
          <a:p>
            <a:r>
              <a:rPr lang="cs-CZ" dirty="0" smtClean="0"/>
              <a:t>Žáci mají okamžitou zpětnou vazbu při práci s interaktivní tabulí. Správná odpověď se objeví po kliknutí.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444923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loud"/>
          <p:cNvSpPr>
            <a:spLocks noChangeAspect="1" noEditPoints="1" noChangeArrowheads="1"/>
          </p:cNvSpPr>
          <p:nvPr/>
        </p:nvSpPr>
        <p:spPr bwMode="auto">
          <a:xfrm>
            <a:off x="78046" y="285510"/>
            <a:ext cx="2173215" cy="1456356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rgbClr val="AAEF83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" name="Cloud"/>
          <p:cNvSpPr>
            <a:spLocks noChangeAspect="1" noEditPoints="1" noChangeArrowheads="1"/>
          </p:cNvSpPr>
          <p:nvPr/>
        </p:nvSpPr>
        <p:spPr bwMode="auto">
          <a:xfrm>
            <a:off x="2273478" y="562392"/>
            <a:ext cx="2173215" cy="1456356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rgbClr val="AAEF83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" name="Cloud"/>
          <p:cNvSpPr>
            <a:spLocks noChangeAspect="1" noEditPoints="1" noChangeArrowheads="1"/>
          </p:cNvSpPr>
          <p:nvPr/>
        </p:nvSpPr>
        <p:spPr bwMode="auto">
          <a:xfrm>
            <a:off x="4572000" y="285510"/>
            <a:ext cx="2173215" cy="1456356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rgbClr val="AAEF83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" name="Cloud"/>
          <p:cNvSpPr>
            <a:spLocks noChangeAspect="1" noEditPoints="1" noChangeArrowheads="1"/>
          </p:cNvSpPr>
          <p:nvPr/>
        </p:nvSpPr>
        <p:spPr bwMode="auto">
          <a:xfrm rot="1508886">
            <a:off x="6745215" y="861288"/>
            <a:ext cx="2173215" cy="1456356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rgbClr val="AAEF83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" name="Cloud"/>
          <p:cNvSpPr>
            <a:spLocks noChangeAspect="1" noEditPoints="1" noChangeArrowheads="1"/>
          </p:cNvSpPr>
          <p:nvPr/>
        </p:nvSpPr>
        <p:spPr bwMode="auto">
          <a:xfrm>
            <a:off x="402965" y="2293068"/>
            <a:ext cx="2173215" cy="1456356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rgbClr val="AAEF83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" name="Cloud"/>
          <p:cNvSpPr>
            <a:spLocks noChangeAspect="1" noEditPoints="1" noChangeArrowheads="1"/>
          </p:cNvSpPr>
          <p:nvPr/>
        </p:nvSpPr>
        <p:spPr bwMode="auto">
          <a:xfrm>
            <a:off x="6516216" y="2820079"/>
            <a:ext cx="2173215" cy="1456356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rgbClr val="AAEF83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" name="Cloud"/>
          <p:cNvSpPr>
            <a:spLocks noChangeAspect="1" noEditPoints="1" noChangeArrowheads="1"/>
          </p:cNvSpPr>
          <p:nvPr/>
        </p:nvSpPr>
        <p:spPr bwMode="auto">
          <a:xfrm rot="830130">
            <a:off x="3851921" y="2182169"/>
            <a:ext cx="2173215" cy="1456356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rgbClr val="AAEF83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" name="Cloud"/>
          <p:cNvSpPr>
            <a:spLocks noChangeAspect="1" noEditPoints="1" noChangeArrowheads="1"/>
          </p:cNvSpPr>
          <p:nvPr/>
        </p:nvSpPr>
        <p:spPr bwMode="auto">
          <a:xfrm rot="785790">
            <a:off x="243627" y="3810691"/>
            <a:ext cx="2173215" cy="1456356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rgbClr val="AAEF83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" name="Cloud"/>
          <p:cNvSpPr>
            <a:spLocks noChangeAspect="1" noEditPoints="1" noChangeArrowheads="1"/>
          </p:cNvSpPr>
          <p:nvPr/>
        </p:nvSpPr>
        <p:spPr bwMode="auto">
          <a:xfrm rot="1274007">
            <a:off x="2441218" y="3420325"/>
            <a:ext cx="2173215" cy="1456356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rgbClr val="AAEF83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1" name="Cloud"/>
          <p:cNvSpPr>
            <a:spLocks noChangeAspect="1" noEditPoints="1" noChangeArrowheads="1"/>
          </p:cNvSpPr>
          <p:nvPr/>
        </p:nvSpPr>
        <p:spPr bwMode="auto">
          <a:xfrm rot="21263262">
            <a:off x="6342141" y="4896535"/>
            <a:ext cx="2782739" cy="1864822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rgbClr val="AAEF83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2" name="Cloud"/>
          <p:cNvSpPr>
            <a:spLocks noChangeAspect="1" noEditPoints="1" noChangeArrowheads="1"/>
          </p:cNvSpPr>
          <p:nvPr/>
        </p:nvSpPr>
        <p:spPr bwMode="auto">
          <a:xfrm>
            <a:off x="1757200" y="5205889"/>
            <a:ext cx="2173215" cy="1456356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rgbClr val="AAEF83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3" name="Cloud"/>
          <p:cNvSpPr>
            <a:spLocks noChangeAspect="1" noEditPoints="1" noChangeArrowheads="1"/>
          </p:cNvSpPr>
          <p:nvPr/>
        </p:nvSpPr>
        <p:spPr bwMode="auto">
          <a:xfrm rot="1109302">
            <a:off x="4746832" y="3850369"/>
            <a:ext cx="2173215" cy="1456356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rgbClr val="AAEF83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823038" y="763399"/>
            <a:ext cx="5271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vy</a:t>
            </a:r>
            <a:endParaRPr lang="cs-CZ" sz="28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843808" y="1025009"/>
            <a:ext cx="12028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vysoký</a:t>
            </a:r>
            <a:endParaRPr lang="cs-CZ" sz="28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316526" y="752078"/>
            <a:ext cx="65389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výt</a:t>
            </a:r>
            <a:endParaRPr lang="cs-CZ" sz="2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855963" y="2759636"/>
            <a:ext cx="11355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zvykat</a:t>
            </a:r>
            <a:endParaRPr lang="cs-CZ" sz="28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571985" y="2613579"/>
            <a:ext cx="11355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žvýkat</a:t>
            </a:r>
            <a:endParaRPr lang="cs-CZ" sz="28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385778" y="1268010"/>
            <a:ext cx="11358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výskat</a:t>
            </a:r>
            <a:endParaRPr lang="cs-CZ" sz="28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240048" y="3258191"/>
            <a:ext cx="10137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vydra</a:t>
            </a:r>
            <a:endParaRPr lang="cs-CZ" sz="28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109713" y="3886893"/>
            <a:ext cx="9369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vyžle</a:t>
            </a:r>
            <a:endParaRPr lang="cs-CZ" sz="28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896875" y="4234760"/>
            <a:ext cx="65537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výr</a:t>
            </a:r>
            <a:endParaRPr lang="cs-CZ" sz="28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238739" y="5624710"/>
            <a:ext cx="10929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výheň</a:t>
            </a:r>
            <a:endParaRPr lang="cs-CZ" sz="28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405399" y="4316937"/>
            <a:ext cx="10839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povyk</a:t>
            </a:r>
            <a:endParaRPr lang="cs-CZ" sz="28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771149" y="5136448"/>
            <a:ext cx="1918282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slova s </a:t>
            </a:r>
          </a:p>
          <a:p>
            <a:r>
              <a:rPr lang="cs-CZ" sz="2800" b="1" dirty="0" smtClean="0"/>
              <a:t>předponou </a:t>
            </a:r>
          </a:p>
          <a:p>
            <a:r>
              <a:rPr lang="cs-CZ" sz="2800" b="1" dirty="0" smtClean="0"/>
              <a:t>vy- ,</a:t>
            </a:r>
            <a:r>
              <a:rPr lang="cs-CZ" sz="2800" b="1" dirty="0" err="1" smtClean="0"/>
              <a:t>vý</a:t>
            </a:r>
            <a:r>
              <a:rPr lang="cs-CZ" sz="2800" b="1" dirty="0" smtClean="0"/>
              <a:t>-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2687477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6" grpId="0"/>
      <p:bldP spid="18" grpId="0"/>
      <p:bldP spid="19" grpId="0"/>
      <p:bldP spid="20" grpId="0"/>
      <p:bldP spid="22" grpId="0"/>
      <p:bldP spid="23" grpId="0"/>
      <p:bldP spid="2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127318"/>
            <a:ext cx="1707327" cy="61863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KATVÝS</a:t>
            </a:r>
          </a:p>
          <a:p>
            <a:endParaRPr lang="cs-CZ" sz="3600" b="1" dirty="0"/>
          </a:p>
          <a:p>
            <a:r>
              <a:rPr lang="cs-CZ" sz="3600" b="1" dirty="0" smtClean="0"/>
              <a:t>KATZVY</a:t>
            </a:r>
          </a:p>
          <a:p>
            <a:endParaRPr lang="cs-CZ" sz="3600" b="1" dirty="0"/>
          </a:p>
          <a:p>
            <a:r>
              <a:rPr lang="cs-CZ" sz="3600" b="1" dirty="0" smtClean="0"/>
              <a:t>RAVYD</a:t>
            </a:r>
          </a:p>
          <a:p>
            <a:endParaRPr lang="cs-CZ" sz="3600" b="1" dirty="0"/>
          </a:p>
          <a:p>
            <a:r>
              <a:rPr lang="cs-CZ" sz="3600" b="1" dirty="0" smtClean="0"/>
              <a:t>KÝSOVY</a:t>
            </a:r>
          </a:p>
          <a:p>
            <a:endParaRPr lang="cs-CZ" sz="3600" b="1" dirty="0" smtClean="0"/>
          </a:p>
          <a:p>
            <a:r>
              <a:rPr lang="cs-CZ" sz="3600" b="1" dirty="0" smtClean="0"/>
              <a:t>RÝV</a:t>
            </a:r>
          </a:p>
          <a:p>
            <a:endParaRPr lang="cs-CZ" sz="3600" b="1" dirty="0"/>
          </a:p>
          <a:p>
            <a:endParaRPr lang="cs-CZ" sz="36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517351" y="1196752"/>
            <a:ext cx="1645772" cy="60631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KATŽVÝ</a:t>
            </a:r>
          </a:p>
          <a:p>
            <a:endParaRPr lang="cs-CZ" sz="3600" b="1" dirty="0"/>
          </a:p>
          <a:p>
            <a:r>
              <a:rPr lang="cs-CZ" sz="3600" b="1" dirty="0" smtClean="0"/>
              <a:t>ŽLEVY</a:t>
            </a:r>
          </a:p>
          <a:p>
            <a:endParaRPr lang="cs-CZ" sz="3600" b="1" dirty="0"/>
          </a:p>
          <a:p>
            <a:r>
              <a:rPr lang="cs-CZ" sz="3600" b="1" dirty="0" smtClean="0"/>
              <a:t>VYKPO</a:t>
            </a:r>
          </a:p>
          <a:p>
            <a:endParaRPr lang="cs-CZ" sz="3600" b="1" dirty="0"/>
          </a:p>
          <a:p>
            <a:r>
              <a:rPr lang="cs-CZ" sz="3600" b="1" dirty="0" smtClean="0"/>
              <a:t>TÝV</a:t>
            </a:r>
          </a:p>
          <a:p>
            <a:endParaRPr lang="cs-CZ" sz="3600" b="1" dirty="0"/>
          </a:p>
          <a:p>
            <a:r>
              <a:rPr lang="cs-CZ" sz="3600" b="1" dirty="0" smtClean="0"/>
              <a:t>HEŇVÝ</a:t>
            </a:r>
          </a:p>
          <a:p>
            <a:endParaRPr lang="cs-CZ" sz="3200" b="1" dirty="0"/>
          </a:p>
          <a:p>
            <a:endParaRPr lang="cs-CZ" sz="3200" b="1" dirty="0"/>
          </a:p>
        </p:txBody>
      </p:sp>
      <p:sp>
        <p:nvSpPr>
          <p:cNvPr id="4" name="Obdélník 3"/>
          <p:cNvSpPr/>
          <p:nvPr/>
        </p:nvSpPr>
        <p:spPr>
          <a:xfrm>
            <a:off x="876386" y="307793"/>
            <a:ext cx="7281930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32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SLOŽ  POPLETENÁ VYJMENOVANÁ SLOVA!</a:t>
            </a:r>
            <a:endParaRPr lang="cs-CZ" sz="32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116389" y="1127318"/>
            <a:ext cx="163583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VÝSKAT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125379" y="2204864"/>
            <a:ext cx="164577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ZVYKAT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083560" y="3336603"/>
            <a:ext cx="152958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VYDRA</a:t>
            </a:r>
          </a:p>
          <a:p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083560" y="4402896"/>
            <a:ext cx="171521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VYSOKÝ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116389" y="5554106"/>
            <a:ext cx="95731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VÝR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536553" y="1206239"/>
            <a:ext cx="164577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ŽVÝKAT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536553" y="2276872"/>
            <a:ext cx="133658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VYŽLE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536553" y="3371131"/>
            <a:ext cx="150086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POVYK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555041" y="4505234"/>
            <a:ext cx="92685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VÝT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555041" y="5566722"/>
            <a:ext cx="15183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VÝHEŇ</a:t>
            </a:r>
            <a:endParaRPr lang="cs-CZ" sz="36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00868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Users\08F8\AppData\Local\Microsoft\Windows\Temporary Internet Files\Content.IE5\HE25EWDF\MC9001993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72389" y="1263189"/>
            <a:ext cx="2021096" cy="990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08F8\AppData\Local\Microsoft\Windows\Temporary Internet Files\Content.IE5\HE25EWDF\MC90044141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7303" y="2849024"/>
            <a:ext cx="1130174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08F8\AppData\Local\Microsoft\Windows\Temporary Internet Files\Content.IE5\KHECMITL\MC90036165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101" y="1069976"/>
            <a:ext cx="1478579" cy="13765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08F8\AppData\Local\Microsoft\Windows\Temporary Internet Files\Content.IE5\126HUL5B\MC90025216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75059" y="2975673"/>
            <a:ext cx="1826057" cy="999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8F8\AppData\Local\Microsoft\Windows\Temporary Internet Files\Content.IE5\8Q4HNRXL\MC90019786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095" y="4729732"/>
            <a:ext cx="1723484" cy="1737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6" descr="C:\Users\08F8\AppData\Local\Microsoft\Windows\Temporary Internet Files\Content.IE5\3VKPHBE5\MC90011135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6109" y="4875041"/>
            <a:ext cx="1745007" cy="1588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261645" y="1435062"/>
            <a:ext cx="105670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V</a:t>
            </a:r>
            <a:r>
              <a:rPr lang="cs-CZ" sz="3600" b="1" dirty="0" smtClean="0">
                <a:solidFill>
                  <a:srgbClr val="00B050"/>
                </a:solidFill>
              </a:rPr>
              <a:t>Í</a:t>
            </a:r>
            <a:r>
              <a:rPr lang="cs-CZ" sz="3600" b="1" dirty="0" smtClean="0"/>
              <a:t>LA</a:t>
            </a:r>
            <a:endParaRPr lang="cs-CZ" sz="36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311338" y="3281942"/>
            <a:ext cx="95731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V</a:t>
            </a:r>
            <a:r>
              <a:rPr lang="cs-CZ" sz="3600" b="1" dirty="0" smtClean="0">
                <a:solidFill>
                  <a:srgbClr val="FF0000"/>
                </a:solidFill>
              </a:rPr>
              <a:t>Ý</a:t>
            </a:r>
            <a:r>
              <a:rPr lang="cs-CZ" sz="3600" b="1" dirty="0" smtClean="0"/>
              <a:t>R</a:t>
            </a:r>
            <a:endParaRPr lang="cs-CZ" sz="36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379589" y="5275430"/>
            <a:ext cx="11977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V</a:t>
            </a:r>
            <a:r>
              <a:rPr lang="cs-CZ" sz="3600" b="1" dirty="0" smtClean="0">
                <a:solidFill>
                  <a:srgbClr val="00B050"/>
                </a:solidFill>
              </a:rPr>
              <a:t>Í</a:t>
            </a:r>
            <a:r>
              <a:rPr lang="cs-CZ" sz="3600" b="1" dirty="0" smtClean="0"/>
              <a:t>NO</a:t>
            </a:r>
            <a:endParaRPr lang="cs-CZ" sz="36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762653" y="1465981"/>
            <a:ext cx="222471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ŽV</a:t>
            </a:r>
            <a:r>
              <a:rPr lang="cs-CZ" sz="3600" b="1" dirty="0" smtClean="0">
                <a:solidFill>
                  <a:srgbClr val="FF0000"/>
                </a:solidFill>
              </a:rPr>
              <a:t>Ý</a:t>
            </a:r>
            <a:r>
              <a:rPr lang="cs-CZ" sz="3600" b="1" dirty="0" smtClean="0"/>
              <a:t>KAČKA</a:t>
            </a:r>
            <a:endParaRPr lang="cs-CZ" sz="36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818309" y="3273980"/>
            <a:ext cx="196880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V</a:t>
            </a:r>
            <a:r>
              <a:rPr lang="cs-CZ" sz="3600" b="1" dirty="0" smtClean="0">
                <a:solidFill>
                  <a:srgbClr val="00B050"/>
                </a:solidFill>
              </a:rPr>
              <a:t>I</a:t>
            </a:r>
            <a:r>
              <a:rPr lang="cs-CZ" sz="3600" b="1" dirty="0" smtClean="0"/>
              <a:t>DLIČKA</a:t>
            </a:r>
            <a:endParaRPr lang="cs-CZ" sz="36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845652" y="5345920"/>
            <a:ext cx="152958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V</a:t>
            </a:r>
            <a:r>
              <a:rPr lang="cs-CZ" sz="3600" b="1" dirty="0" smtClean="0">
                <a:solidFill>
                  <a:srgbClr val="FF0000"/>
                </a:solidFill>
              </a:rPr>
              <a:t>Y</a:t>
            </a:r>
            <a:r>
              <a:rPr lang="cs-CZ" sz="3600" b="1" dirty="0" smtClean="0"/>
              <a:t>DRA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7961893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7" grpId="0"/>
      <p:bldP spid="18" grpId="0"/>
      <p:bldP spid="19" grpId="0"/>
      <p:bldP spid="2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836712"/>
            <a:ext cx="8284832" cy="65556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_____</a:t>
            </a:r>
            <a:r>
              <a:rPr lang="cs-CZ" sz="3200" b="1" dirty="0" smtClean="0"/>
              <a:t> si sedněte dopředu.</a:t>
            </a:r>
          </a:p>
          <a:p>
            <a:r>
              <a:rPr lang="cs-CZ" sz="3200" b="1" dirty="0" smtClean="0"/>
              <a:t>Skok </a:t>
            </a:r>
            <a:r>
              <a:rPr lang="cs-CZ" sz="3200" b="1" dirty="0" smtClean="0">
                <a:solidFill>
                  <a:srgbClr val="0070C0"/>
                </a:solidFill>
              </a:rPr>
              <a:t>________ </a:t>
            </a:r>
            <a:r>
              <a:rPr lang="cs-CZ" sz="3200" b="1" dirty="0" smtClean="0"/>
              <a:t> je atletická disciplína.</a:t>
            </a:r>
          </a:p>
          <a:p>
            <a:r>
              <a:rPr lang="cs-CZ" sz="3200" b="1" dirty="0" smtClean="0"/>
              <a:t>Večer často slyším  </a:t>
            </a:r>
            <a:r>
              <a:rPr lang="cs-CZ" sz="3200" b="1" dirty="0" smtClean="0">
                <a:solidFill>
                  <a:srgbClr val="0070C0"/>
                </a:solidFill>
              </a:rPr>
              <a:t>______ </a:t>
            </a:r>
            <a:r>
              <a:rPr lang="cs-CZ" sz="3200" b="1" dirty="0" smtClean="0"/>
              <a:t> sousedova psa.</a:t>
            </a:r>
          </a:p>
          <a:p>
            <a:r>
              <a:rPr lang="cs-CZ" sz="3200" b="1" dirty="0" smtClean="0">
                <a:solidFill>
                  <a:srgbClr val="0070C0"/>
                </a:solidFill>
              </a:rPr>
              <a:t>_______ </a:t>
            </a:r>
            <a:r>
              <a:rPr lang="cs-CZ" sz="3200" b="1" dirty="0" smtClean="0"/>
              <a:t> umí nejlépe malé děti.</a:t>
            </a:r>
          </a:p>
          <a:p>
            <a:r>
              <a:rPr lang="cs-CZ" sz="3200" b="1" dirty="0" smtClean="0"/>
              <a:t>Na podzim si musíme  </a:t>
            </a:r>
            <a:r>
              <a:rPr lang="cs-CZ" sz="3200" b="1" dirty="0" smtClean="0">
                <a:solidFill>
                  <a:srgbClr val="0070C0"/>
                </a:solidFill>
              </a:rPr>
              <a:t>_______ </a:t>
            </a:r>
            <a:r>
              <a:rPr lang="cs-CZ" sz="3200" b="1" dirty="0" smtClean="0"/>
              <a:t> na chlad a déšť.</a:t>
            </a:r>
          </a:p>
          <a:p>
            <a:r>
              <a:rPr lang="cs-CZ" sz="3200" b="1" dirty="0" smtClean="0"/>
              <a:t>Ve vyučování nesmíme </a:t>
            </a:r>
            <a:r>
              <a:rPr lang="cs-CZ" sz="3200" b="1" dirty="0" smtClean="0">
                <a:solidFill>
                  <a:srgbClr val="0070C0"/>
                </a:solidFill>
              </a:rPr>
              <a:t>__________</a:t>
            </a:r>
            <a:r>
              <a:rPr lang="cs-CZ" sz="3200" b="1" dirty="0" smtClean="0"/>
              <a:t>.</a:t>
            </a:r>
          </a:p>
          <a:p>
            <a:r>
              <a:rPr lang="cs-CZ" sz="3200" b="1" dirty="0" smtClean="0">
                <a:solidFill>
                  <a:srgbClr val="0070C0"/>
                </a:solidFill>
              </a:rPr>
              <a:t>_______</a:t>
            </a:r>
            <a:r>
              <a:rPr lang="cs-CZ" sz="3200" b="1" dirty="0" smtClean="0"/>
              <a:t>  je vodní šelma.</a:t>
            </a:r>
          </a:p>
          <a:p>
            <a:r>
              <a:rPr lang="cs-CZ" sz="3200" b="1" dirty="0" smtClean="0">
                <a:solidFill>
                  <a:srgbClr val="0070C0"/>
                </a:solidFill>
              </a:rPr>
              <a:t>_______</a:t>
            </a:r>
            <a:r>
              <a:rPr lang="cs-CZ" sz="3200" b="1" dirty="0" smtClean="0"/>
              <a:t>  patří mezi noční savce.</a:t>
            </a:r>
          </a:p>
          <a:p>
            <a:r>
              <a:rPr lang="cs-CZ" sz="3200" b="1" dirty="0" smtClean="0"/>
              <a:t>Mládě loveckého psa je  </a:t>
            </a:r>
            <a:r>
              <a:rPr lang="cs-CZ" sz="3200" b="1" dirty="0" smtClean="0">
                <a:solidFill>
                  <a:srgbClr val="0070C0"/>
                </a:solidFill>
              </a:rPr>
              <a:t>_________.</a:t>
            </a:r>
          </a:p>
          <a:p>
            <a:r>
              <a:rPr lang="cs-CZ" sz="3200" b="1" dirty="0" smtClean="0"/>
              <a:t>Malé děti dělají často    </a:t>
            </a:r>
            <a:r>
              <a:rPr lang="cs-CZ" sz="3200" b="1" dirty="0" smtClean="0">
                <a:solidFill>
                  <a:srgbClr val="0070C0"/>
                </a:solidFill>
              </a:rPr>
              <a:t>________.             .</a:t>
            </a:r>
          </a:p>
          <a:p>
            <a:r>
              <a:rPr lang="cs-CZ" sz="3200" b="1" dirty="0" smtClean="0">
                <a:solidFill>
                  <a:srgbClr val="0070C0"/>
                </a:solidFill>
              </a:rPr>
              <a:t>________  </a:t>
            </a:r>
            <a:r>
              <a:rPr lang="cs-CZ" sz="3200" b="1" dirty="0" smtClean="0"/>
              <a:t>je otevřený oheň. </a:t>
            </a:r>
          </a:p>
          <a:p>
            <a:endParaRPr lang="cs-CZ" sz="3200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068740" y="140439"/>
            <a:ext cx="5255028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Doplň vyjmenovaná slova!</a:t>
            </a:r>
          </a:p>
          <a:p>
            <a:pPr algn="ctr"/>
            <a:r>
              <a:rPr lang="cs-CZ" sz="36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  </a:t>
            </a:r>
            <a:endParaRPr lang="cs-CZ" sz="36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71600" y="779567"/>
            <a:ext cx="77284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7CBF33"/>
                </a:solidFill>
              </a:rPr>
              <a:t>Vy </a:t>
            </a:r>
            <a:endParaRPr lang="cs-CZ" sz="3600" b="1" dirty="0">
              <a:solidFill>
                <a:srgbClr val="7CBF33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53480" y="1247582"/>
            <a:ext cx="159736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7CBF33"/>
                </a:solidFill>
              </a:rPr>
              <a:t>vysoký </a:t>
            </a:r>
            <a:endParaRPr lang="cs-CZ" sz="3600" b="1" dirty="0">
              <a:solidFill>
                <a:srgbClr val="7CBF33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283968" y="1772816"/>
            <a:ext cx="89082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7CBF33"/>
                </a:solidFill>
              </a:rPr>
              <a:t>výt </a:t>
            </a:r>
            <a:endParaRPr lang="cs-CZ" sz="3600" b="1" dirty="0">
              <a:solidFill>
                <a:srgbClr val="7CBF33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784993" y="2243381"/>
            <a:ext cx="1553439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600" b="1" dirty="0">
                <a:solidFill>
                  <a:srgbClr val="7CBF33"/>
                </a:solidFill>
              </a:rPr>
              <a:t>Výskat 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4572000" y="2708920"/>
            <a:ext cx="150682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7CBF33"/>
                </a:solidFill>
              </a:rPr>
              <a:t>zvykat </a:t>
            </a:r>
            <a:endParaRPr lang="cs-CZ" sz="3600" b="1" dirty="0">
              <a:solidFill>
                <a:srgbClr val="7CBF33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174789" y="3212976"/>
            <a:ext cx="150682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7CBF33"/>
                </a:solidFill>
              </a:rPr>
              <a:t>žvýkat </a:t>
            </a:r>
            <a:endParaRPr lang="cs-CZ" sz="3600" b="1" dirty="0">
              <a:solidFill>
                <a:srgbClr val="7CBF33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863155" y="3672427"/>
            <a:ext cx="139711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7CBF33"/>
                </a:solidFill>
              </a:rPr>
              <a:t>Vydra </a:t>
            </a:r>
            <a:endParaRPr lang="cs-CZ" sz="3600" b="1" dirty="0">
              <a:solidFill>
                <a:srgbClr val="7CBF33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002563" y="4219003"/>
            <a:ext cx="93634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7CBF33"/>
                </a:solidFill>
              </a:rPr>
              <a:t>Výr </a:t>
            </a:r>
            <a:endParaRPr lang="cs-CZ" sz="3600" b="1" dirty="0">
              <a:solidFill>
                <a:srgbClr val="7CBF33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174789" y="4664517"/>
            <a:ext cx="125457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7CBF33"/>
                </a:solidFill>
              </a:rPr>
              <a:t>vyžle </a:t>
            </a:r>
            <a:endParaRPr lang="cs-CZ" sz="3600" b="1" dirty="0">
              <a:solidFill>
                <a:srgbClr val="7CBF33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971600" y="5644066"/>
            <a:ext cx="150220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7CBF33"/>
                </a:solidFill>
              </a:rPr>
              <a:t>Výheň </a:t>
            </a:r>
            <a:endParaRPr lang="cs-CZ" sz="3600" b="1" dirty="0">
              <a:solidFill>
                <a:srgbClr val="7CBF33"/>
              </a:solidFill>
            </a:endParaRPr>
          </a:p>
        </p:txBody>
      </p:sp>
      <p:pic>
        <p:nvPicPr>
          <p:cNvPr id="2051" name="Picture 3" descr="C:\Users\08F8\AppData\Local\Microsoft\Windows\Temporary Internet Files\Content.IE5\KHECMITL\MC9000839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3341" y="3859307"/>
            <a:ext cx="1584176" cy="27656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4984287" y="5157192"/>
            <a:ext cx="144507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7CBF33"/>
                </a:solidFill>
              </a:rPr>
              <a:t>povyk </a:t>
            </a:r>
            <a:endParaRPr lang="cs-CZ" sz="3600" b="1" dirty="0">
              <a:solidFill>
                <a:srgbClr val="7CBF3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4383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9" grpId="0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F97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41254" y="892405"/>
            <a:ext cx="7837915" cy="59093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Pít                                      Lízat </a:t>
            </a:r>
          </a:p>
          <a:p>
            <a:r>
              <a:rPr lang="cs-CZ" sz="3600" b="1" dirty="0" smtClean="0"/>
              <a:t>Hrát                                   Myslet</a:t>
            </a:r>
          </a:p>
          <a:p>
            <a:r>
              <a:rPr lang="cs-CZ" sz="3600" b="1" dirty="0" smtClean="0"/>
              <a:t>Hrabat                               Plavat </a:t>
            </a:r>
          </a:p>
          <a:p>
            <a:r>
              <a:rPr lang="cs-CZ" sz="3600" b="1" dirty="0" smtClean="0"/>
              <a:t>Hodit                                 Stavět </a:t>
            </a:r>
          </a:p>
          <a:p>
            <a:r>
              <a:rPr lang="cs-CZ" sz="3600" b="1" dirty="0" smtClean="0"/>
              <a:t>Česat                                 Děsit                     </a:t>
            </a:r>
          </a:p>
          <a:p>
            <a:r>
              <a:rPr lang="cs-CZ" sz="3600" b="1" dirty="0" smtClean="0"/>
              <a:t>Skočit                                Prát</a:t>
            </a:r>
          </a:p>
          <a:p>
            <a:r>
              <a:rPr lang="cs-CZ" sz="3600" b="1" dirty="0" smtClean="0"/>
              <a:t>Čarovat                             Lézt </a:t>
            </a:r>
          </a:p>
          <a:p>
            <a:r>
              <a:rPr lang="cs-CZ" sz="3600" b="1" dirty="0" smtClean="0"/>
              <a:t>Brousit                              Chovat </a:t>
            </a:r>
          </a:p>
          <a:p>
            <a:r>
              <a:rPr lang="cs-CZ" sz="3600" b="1" dirty="0" smtClean="0"/>
              <a:t>Drhnout                            Klopit   </a:t>
            </a:r>
          </a:p>
          <a:p>
            <a:endParaRPr lang="cs-CZ" sz="3600" b="1" dirty="0" smtClean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728451" y="892405"/>
            <a:ext cx="114666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i="1" dirty="0" smtClean="0">
                <a:solidFill>
                  <a:srgbClr val="C00000"/>
                </a:solidFill>
              </a:rPr>
              <a:t>vy</a:t>
            </a:r>
            <a:r>
              <a:rPr lang="cs-CZ" sz="3600" b="1" dirty="0" smtClean="0">
                <a:solidFill>
                  <a:srgbClr val="7CBF33"/>
                </a:solidFill>
              </a:rPr>
              <a:t>pít</a:t>
            </a:r>
            <a:endParaRPr lang="cs-CZ" sz="3600" b="1" dirty="0">
              <a:solidFill>
                <a:srgbClr val="7CBF33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738429" y="1391991"/>
            <a:ext cx="140634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i="1" dirty="0" smtClean="0">
                <a:solidFill>
                  <a:srgbClr val="C00000"/>
                </a:solidFill>
              </a:rPr>
              <a:t>vy</a:t>
            </a:r>
            <a:r>
              <a:rPr lang="cs-CZ" sz="3600" b="1" dirty="0" smtClean="0">
                <a:solidFill>
                  <a:srgbClr val="7CBF33"/>
                </a:solidFill>
              </a:rPr>
              <a:t>hrát</a:t>
            </a:r>
            <a:endParaRPr lang="cs-CZ" sz="3600" b="1" dirty="0">
              <a:solidFill>
                <a:srgbClr val="7CBF33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695604" y="2489390"/>
            <a:ext cx="164038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i="1" dirty="0" smtClean="0">
                <a:solidFill>
                  <a:srgbClr val="C00000"/>
                </a:solidFill>
              </a:rPr>
              <a:t>vy</a:t>
            </a:r>
            <a:r>
              <a:rPr lang="cs-CZ" sz="3600" b="1" dirty="0" smtClean="0">
                <a:solidFill>
                  <a:srgbClr val="7CBF33"/>
                </a:solidFill>
              </a:rPr>
              <a:t>hodit</a:t>
            </a:r>
            <a:endParaRPr lang="cs-CZ" sz="3600" b="1" dirty="0">
              <a:solidFill>
                <a:srgbClr val="7CBF33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695604" y="1927038"/>
            <a:ext cx="188243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i="1" dirty="0" smtClean="0">
                <a:solidFill>
                  <a:srgbClr val="C00000"/>
                </a:solidFill>
              </a:rPr>
              <a:t>vy</a:t>
            </a:r>
            <a:r>
              <a:rPr lang="cs-CZ" sz="3600" b="1" dirty="0" smtClean="0">
                <a:solidFill>
                  <a:srgbClr val="7CBF33"/>
                </a:solidFill>
              </a:rPr>
              <a:t>hrabat</a:t>
            </a:r>
            <a:endParaRPr lang="cs-CZ" sz="3600" b="1" dirty="0">
              <a:solidFill>
                <a:srgbClr val="7CBF33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127059" y="0"/>
            <a:ext cx="393056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  </a:t>
            </a:r>
            <a:endParaRPr lang="cs-CZ" sz="36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709572" y="3033791"/>
            <a:ext cx="161525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i="1" dirty="0" smtClean="0">
                <a:solidFill>
                  <a:srgbClr val="C00000"/>
                </a:solidFill>
              </a:rPr>
              <a:t>vy</a:t>
            </a:r>
            <a:r>
              <a:rPr lang="cs-CZ" sz="3600" b="1" dirty="0" smtClean="0">
                <a:solidFill>
                  <a:srgbClr val="7CBF33"/>
                </a:solidFill>
              </a:rPr>
              <a:t>česat</a:t>
            </a:r>
            <a:endParaRPr lang="cs-CZ" sz="3600" b="1" dirty="0">
              <a:solidFill>
                <a:srgbClr val="7CBF33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738429" y="3603973"/>
            <a:ext cx="172989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i="1" dirty="0" smtClean="0">
                <a:solidFill>
                  <a:srgbClr val="C00000"/>
                </a:solidFill>
              </a:rPr>
              <a:t>vy</a:t>
            </a:r>
            <a:r>
              <a:rPr lang="cs-CZ" sz="3600" b="1" dirty="0" smtClean="0">
                <a:solidFill>
                  <a:srgbClr val="7CBF33"/>
                </a:solidFill>
              </a:rPr>
              <a:t>skočit</a:t>
            </a:r>
            <a:endParaRPr lang="cs-CZ" sz="3600" b="1" dirty="0">
              <a:solidFill>
                <a:srgbClr val="7CBF33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681929" y="4134051"/>
            <a:ext cx="203966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i="1" dirty="0" smtClean="0">
                <a:solidFill>
                  <a:srgbClr val="C00000"/>
                </a:solidFill>
              </a:rPr>
              <a:t>vy</a:t>
            </a:r>
            <a:r>
              <a:rPr lang="cs-CZ" sz="3600" b="1" dirty="0" smtClean="0">
                <a:solidFill>
                  <a:srgbClr val="7CBF33"/>
                </a:solidFill>
              </a:rPr>
              <a:t>čarovat</a:t>
            </a:r>
            <a:endParaRPr lang="cs-CZ" sz="3600" b="1" dirty="0">
              <a:solidFill>
                <a:srgbClr val="7CBF33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677617" y="4676161"/>
            <a:ext cx="198259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i="1" dirty="0" smtClean="0">
                <a:solidFill>
                  <a:srgbClr val="C00000"/>
                </a:solidFill>
              </a:rPr>
              <a:t>vy</a:t>
            </a:r>
            <a:r>
              <a:rPr lang="cs-CZ" sz="3600" b="1" dirty="0" smtClean="0">
                <a:solidFill>
                  <a:srgbClr val="7CBF33"/>
                </a:solidFill>
              </a:rPr>
              <a:t>brousit</a:t>
            </a:r>
            <a:endParaRPr lang="cs-CZ" sz="3600" b="1" dirty="0">
              <a:solidFill>
                <a:srgbClr val="7CBF33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695604" y="5301207"/>
            <a:ext cx="218700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i="1" dirty="0" smtClean="0">
                <a:solidFill>
                  <a:srgbClr val="C00000"/>
                </a:solidFill>
              </a:rPr>
              <a:t>vy</a:t>
            </a:r>
            <a:r>
              <a:rPr lang="cs-CZ" sz="3600" b="1" dirty="0" smtClean="0">
                <a:solidFill>
                  <a:srgbClr val="7CBF33"/>
                </a:solidFill>
              </a:rPr>
              <a:t>drhnout</a:t>
            </a:r>
            <a:endParaRPr lang="cs-CZ" sz="3600" b="1" dirty="0">
              <a:solidFill>
                <a:srgbClr val="7CBF33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119438" y="892404"/>
            <a:ext cx="140904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i="1" dirty="0" smtClean="0">
                <a:solidFill>
                  <a:srgbClr val="C00000"/>
                </a:solidFill>
              </a:rPr>
              <a:t>vy</a:t>
            </a:r>
            <a:r>
              <a:rPr lang="cs-CZ" sz="3600" b="1" dirty="0" smtClean="0">
                <a:solidFill>
                  <a:srgbClr val="7CBF33"/>
                </a:solidFill>
              </a:rPr>
              <a:t>lízat</a:t>
            </a:r>
            <a:endParaRPr lang="cs-CZ" sz="3600" b="1" dirty="0">
              <a:solidFill>
                <a:srgbClr val="7CBF33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119438" y="1386990"/>
            <a:ext cx="189045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i="1" dirty="0" smtClean="0">
                <a:solidFill>
                  <a:srgbClr val="C00000"/>
                </a:solidFill>
              </a:rPr>
              <a:t>vy</a:t>
            </a:r>
            <a:r>
              <a:rPr lang="cs-CZ" sz="3600" b="1" dirty="0" smtClean="0">
                <a:solidFill>
                  <a:srgbClr val="7CBF33"/>
                </a:solidFill>
              </a:rPr>
              <a:t>myslet</a:t>
            </a:r>
            <a:endParaRPr lang="cs-CZ" sz="3600" b="1" dirty="0">
              <a:solidFill>
                <a:srgbClr val="7CBF33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101281" y="1916830"/>
            <a:ext cx="179914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i="1" dirty="0" smtClean="0">
                <a:solidFill>
                  <a:srgbClr val="C00000"/>
                </a:solidFill>
              </a:rPr>
              <a:t>vy</a:t>
            </a:r>
            <a:r>
              <a:rPr lang="cs-CZ" sz="3600" b="1" dirty="0" smtClean="0">
                <a:solidFill>
                  <a:srgbClr val="7CBF33"/>
                </a:solidFill>
              </a:rPr>
              <a:t>plavat</a:t>
            </a:r>
            <a:endParaRPr lang="cs-CZ" sz="3600" b="1" dirty="0">
              <a:solidFill>
                <a:srgbClr val="7CBF33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095170" y="2470110"/>
            <a:ext cx="17802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i="1" dirty="0" smtClean="0">
                <a:solidFill>
                  <a:srgbClr val="C00000"/>
                </a:solidFill>
              </a:rPr>
              <a:t>vy</a:t>
            </a:r>
            <a:r>
              <a:rPr lang="cs-CZ" sz="3600" b="1" dirty="0" smtClean="0">
                <a:solidFill>
                  <a:srgbClr val="7CBF33"/>
                </a:solidFill>
              </a:rPr>
              <a:t>stavět</a:t>
            </a:r>
            <a:endParaRPr lang="cs-CZ" sz="3600" b="1" dirty="0">
              <a:solidFill>
                <a:srgbClr val="7CBF33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101281" y="3024409"/>
            <a:ext cx="156023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i="1" dirty="0" smtClean="0">
                <a:solidFill>
                  <a:srgbClr val="C00000"/>
                </a:solidFill>
              </a:rPr>
              <a:t>vy</a:t>
            </a:r>
            <a:r>
              <a:rPr lang="cs-CZ" sz="3600" b="1" dirty="0" smtClean="0">
                <a:solidFill>
                  <a:srgbClr val="7CBF33"/>
                </a:solidFill>
              </a:rPr>
              <a:t>děsit</a:t>
            </a:r>
            <a:endParaRPr lang="cs-CZ" sz="3600" b="1" dirty="0">
              <a:solidFill>
                <a:srgbClr val="7CBF33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7095170" y="3600405"/>
            <a:ext cx="140634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i="1" dirty="0" smtClean="0">
                <a:solidFill>
                  <a:srgbClr val="C00000"/>
                </a:solidFill>
              </a:rPr>
              <a:t>vy</a:t>
            </a:r>
            <a:r>
              <a:rPr lang="cs-CZ" sz="3600" b="1" dirty="0" smtClean="0">
                <a:solidFill>
                  <a:srgbClr val="7CBF33"/>
                </a:solidFill>
              </a:rPr>
              <a:t>prat</a:t>
            </a:r>
            <a:endParaRPr lang="cs-CZ" sz="3600" b="1" dirty="0">
              <a:solidFill>
                <a:srgbClr val="7CBF33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7112154" y="4193967"/>
            <a:ext cx="130567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i="1" dirty="0" smtClean="0">
                <a:solidFill>
                  <a:srgbClr val="C00000"/>
                </a:solidFill>
              </a:rPr>
              <a:t>vy</a:t>
            </a:r>
            <a:r>
              <a:rPr lang="cs-CZ" sz="3600" b="1" dirty="0" smtClean="0">
                <a:solidFill>
                  <a:srgbClr val="7CBF33"/>
                </a:solidFill>
              </a:rPr>
              <a:t>lézt</a:t>
            </a:r>
            <a:endParaRPr lang="cs-CZ" sz="3600" b="1" dirty="0">
              <a:solidFill>
                <a:srgbClr val="7CBF33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7084332" y="4781793"/>
            <a:ext cx="190533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i="1" dirty="0" smtClean="0">
                <a:solidFill>
                  <a:srgbClr val="C00000"/>
                </a:solidFill>
              </a:rPr>
              <a:t>vy</a:t>
            </a:r>
            <a:r>
              <a:rPr lang="cs-CZ" sz="3600" b="1" dirty="0" smtClean="0">
                <a:solidFill>
                  <a:srgbClr val="7CBF33"/>
                </a:solidFill>
              </a:rPr>
              <a:t>chovat</a:t>
            </a:r>
            <a:endParaRPr lang="cs-CZ" sz="3600" b="1" dirty="0">
              <a:solidFill>
                <a:srgbClr val="7CBF33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7112154" y="5301208"/>
            <a:ext cx="172694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i="1" dirty="0" smtClean="0">
                <a:solidFill>
                  <a:srgbClr val="C00000"/>
                </a:solidFill>
              </a:rPr>
              <a:t>vy</a:t>
            </a:r>
            <a:r>
              <a:rPr lang="cs-CZ" sz="3600" b="1" dirty="0" smtClean="0">
                <a:solidFill>
                  <a:srgbClr val="7CBF33"/>
                </a:solidFill>
              </a:rPr>
              <a:t>klopit</a:t>
            </a:r>
            <a:endParaRPr lang="cs-CZ" sz="3600" b="1" dirty="0">
              <a:solidFill>
                <a:srgbClr val="7CBF33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930259" y="20894"/>
            <a:ext cx="4429033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0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Doplň předponu vy-</a:t>
            </a:r>
            <a:endParaRPr lang="cs-CZ" sz="4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788844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9" grpId="0"/>
      <p:bldP spid="10" grpId="0"/>
      <p:bldP spid="11" grpId="0"/>
      <p:bldP spid="12" grpId="0"/>
      <p:bldP spid="13" grpId="0"/>
      <p:bldP spid="14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4037" y="100529"/>
            <a:ext cx="9161867" cy="80945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výr * vír</a:t>
            </a:r>
          </a:p>
          <a:p>
            <a:endParaRPr lang="cs-CZ" sz="2400" b="1" dirty="0">
              <a:solidFill>
                <a:srgbClr val="C00000"/>
              </a:solidFill>
            </a:endParaRPr>
          </a:p>
          <a:p>
            <a:r>
              <a:rPr lang="cs-CZ" sz="2400" b="1" dirty="0" smtClean="0">
                <a:solidFill>
                  <a:srgbClr val="C00000"/>
                </a:solidFill>
              </a:rPr>
              <a:t>______ </a:t>
            </a:r>
            <a:r>
              <a:rPr lang="cs-CZ" sz="2400" b="1" dirty="0" smtClean="0"/>
              <a:t>patří mezi sovy.      Vodní </a:t>
            </a:r>
            <a:r>
              <a:rPr lang="cs-CZ" sz="2400" b="1" dirty="0" smtClean="0">
                <a:solidFill>
                  <a:srgbClr val="C00000"/>
                </a:solidFill>
              </a:rPr>
              <a:t>______</a:t>
            </a:r>
            <a:r>
              <a:rPr lang="cs-CZ" sz="2400" b="1" dirty="0" smtClean="0"/>
              <a:t> může být nebezpečný.</a:t>
            </a:r>
          </a:p>
          <a:p>
            <a:endParaRPr lang="cs-CZ" sz="2400" b="1" dirty="0"/>
          </a:p>
          <a:p>
            <a:r>
              <a:rPr lang="cs-CZ" sz="2800" b="1" dirty="0" smtClean="0">
                <a:solidFill>
                  <a:srgbClr val="0070C0"/>
                </a:solidFill>
              </a:rPr>
              <a:t>výška * víska * vížka</a:t>
            </a:r>
          </a:p>
          <a:p>
            <a:endParaRPr lang="cs-CZ" sz="2400" b="1" dirty="0">
              <a:solidFill>
                <a:srgbClr val="0070C0"/>
              </a:solidFill>
            </a:endParaRPr>
          </a:p>
          <a:p>
            <a:r>
              <a:rPr lang="cs-CZ" sz="2400" b="1" dirty="0" smtClean="0">
                <a:solidFill>
                  <a:srgbClr val="0070C0"/>
                </a:solidFill>
              </a:rPr>
              <a:t>______ </a:t>
            </a:r>
            <a:r>
              <a:rPr lang="cs-CZ" sz="2400" b="1" dirty="0" smtClean="0"/>
              <a:t>rozhledny je přes sto metrů.  </a:t>
            </a:r>
            <a:r>
              <a:rPr lang="cs-CZ" sz="2400" b="1" dirty="0" smtClean="0">
                <a:solidFill>
                  <a:srgbClr val="0070C0"/>
                </a:solidFill>
              </a:rPr>
              <a:t>_______</a:t>
            </a:r>
            <a:r>
              <a:rPr lang="cs-CZ" sz="2400" b="1" dirty="0" smtClean="0"/>
              <a:t> kostela zářila jako </a:t>
            </a:r>
          </a:p>
          <a:p>
            <a:endParaRPr lang="cs-CZ" sz="2400" b="1" dirty="0"/>
          </a:p>
          <a:p>
            <a:r>
              <a:rPr lang="cs-CZ" sz="2400" b="1" dirty="0" smtClean="0"/>
              <a:t>zlatá.   Naše </a:t>
            </a:r>
            <a:r>
              <a:rPr lang="cs-CZ" sz="2400" b="1" dirty="0" smtClean="0">
                <a:solidFill>
                  <a:srgbClr val="0070C0"/>
                </a:solidFill>
              </a:rPr>
              <a:t>_______</a:t>
            </a:r>
            <a:r>
              <a:rPr lang="cs-CZ" sz="2400" b="1" dirty="0" smtClean="0"/>
              <a:t> je malá, ale má velikou náves. </a:t>
            </a:r>
          </a:p>
          <a:p>
            <a:endParaRPr lang="cs-CZ" sz="2400" b="1" dirty="0"/>
          </a:p>
          <a:p>
            <a:r>
              <a:rPr lang="cs-CZ" sz="2800" b="1" dirty="0" smtClean="0">
                <a:solidFill>
                  <a:srgbClr val="7CBF33"/>
                </a:solidFill>
              </a:rPr>
              <a:t>výš * víš</a:t>
            </a:r>
          </a:p>
          <a:p>
            <a:endParaRPr lang="cs-CZ" sz="2400" b="1" dirty="0" smtClean="0">
              <a:solidFill>
                <a:srgbClr val="7CBF33"/>
              </a:solidFill>
            </a:endParaRPr>
          </a:p>
          <a:p>
            <a:r>
              <a:rPr lang="cs-CZ" sz="2400" b="1" dirty="0" smtClean="0"/>
              <a:t>Už</a:t>
            </a:r>
            <a:r>
              <a:rPr lang="cs-CZ" sz="2400" b="1" dirty="0" smtClean="0">
                <a:solidFill>
                  <a:srgbClr val="7CBF33"/>
                </a:solidFill>
              </a:rPr>
              <a:t> ______ </a:t>
            </a:r>
            <a:r>
              <a:rPr lang="cs-CZ" sz="2400" b="1" dirty="0" smtClean="0"/>
              <a:t> co je nového?  Horolezci stoupali stále </a:t>
            </a:r>
            <a:r>
              <a:rPr lang="cs-CZ" sz="2400" b="1" dirty="0" smtClean="0">
                <a:solidFill>
                  <a:srgbClr val="7CBF33"/>
                </a:solidFill>
              </a:rPr>
              <a:t>______</a:t>
            </a:r>
            <a:r>
              <a:rPr lang="cs-CZ" sz="2400" b="1" dirty="0" smtClean="0"/>
              <a:t> . </a:t>
            </a:r>
          </a:p>
          <a:p>
            <a:endParaRPr lang="cs-CZ" sz="2400" b="1" dirty="0"/>
          </a:p>
          <a:p>
            <a:r>
              <a:rPr lang="cs-CZ" sz="2800" b="1" dirty="0" smtClean="0">
                <a:solidFill>
                  <a:srgbClr val="FF0000"/>
                </a:solidFill>
              </a:rPr>
              <a:t>vyje * vije</a:t>
            </a:r>
          </a:p>
          <a:p>
            <a:endParaRPr lang="cs-CZ" sz="2400" b="1" dirty="0"/>
          </a:p>
          <a:p>
            <a:r>
              <a:rPr lang="cs-CZ" sz="2400" b="1" dirty="0" smtClean="0"/>
              <a:t>Náš pes Rek často  </a:t>
            </a:r>
            <a:r>
              <a:rPr lang="cs-CZ" sz="2400" b="1" dirty="0" smtClean="0">
                <a:solidFill>
                  <a:srgbClr val="FF0000"/>
                </a:solidFill>
              </a:rPr>
              <a:t>_____</a:t>
            </a:r>
            <a:r>
              <a:rPr lang="cs-CZ" sz="2400" b="1" dirty="0" smtClean="0"/>
              <a:t> na měsíc.  Jana  </a:t>
            </a:r>
            <a:r>
              <a:rPr lang="cs-CZ" sz="2400" b="1" dirty="0" smtClean="0">
                <a:solidFill>
                  <a:srgbClr val="FF0000"/>
                </a:solidFill>
              </a:rPr>
              <a:t>______</a:t>
            </a:r>
            <a:r>
              <a:rPr lang="cs-CZ" sz="2400" b="1" dirty="0" smtClean="0"/>
              <a:t> věnec z pampelišek.  </a:t>
            </a:r>
          </a:p>
          <a:p>
            <a:endParaRPr lang="cs-CZ" sz="2400" b="1" dirty="0"/>
          </a:p>
          <a:p>
            <a:endParaRPr lang="cs-CZ" sz="2400" b="1" dirty="0" smtClean="0"/>
          </a:p>
          <a:p>
            <a:endParaRPr lang="cs-CZ" sz="2400" b="1" dirty="0"/>
          </a:p>
          <a:p>
            <a:r>
              <a:rPr lang="cs-CZ" sz="2400" b="1" dirty="0" smtClean="0">
                <a:solidFill>
                  <a:srgbClr val="C00000"/>
                </a:solidFill>
              </a:rPr>
              <a:t> </a:t>
            </a:r>
            <a:endParaRPr lang="cs-CZ" sz="2400" b="1" dirty="0">
              <a:solidFill>
                <a:srgbClr val="C0000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9495" y="3065602"/>
            <a:ext cx="1821954" cy="2164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23528" y="836712"/>
            <a:ext cx="68685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Výr 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499992" y="836712"/>
            <a:ext cx="5838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vír 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84419" y="2348880"/>
            <a:ext cx="9953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Výška</a:t>
            </a:r>
            <a:r>
              <a:rPr lang="cs-CZ" sz="2400" b="1" dirty="0" smtClean="0">
                <a:solidFill>
                  <a:srgbClr val="C00000"/>
                </a:solidFill>
              </a:rPr>
              <a:t> 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784475" y="3103310"/>
            <a:ext cx="8942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víska</a:t>
            </a:r>
            <a:r>
              <a:rPr lang="cs-CZ" sz="2400" b="1" dirty="0" smtClean="0">
                <a:solidFill>
                  <a:srgbClr val="C00000"/>
                </a:solidFill>
              </a:rPr>
              <a:t> 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854787" y="2367514"/>
            <a:ext cx="92948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Vížka</a:t>
            </a:r>
            <a:r>
              <a:rPr lang="cs-CZ" sz="2400" b="1" dirty="0" smtClean="0">
                <a:solidFill>
                  <a:srgbClr val="C00000"/>
                </a:solidFill>
              </a:rPr>
              <a:t> 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650401" y="4631033"/>
            <a:ext cx="6690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7CBF33"/>
                </a:solidFill>
              </a:rPr>
              <a:t>výš</a:t>
            </a:r>
            <a:r>
              <a:rPr lang="cs-CZ" sz="2400" b="1" dirty="0" smtClean="0">
                <a:solidFill>
                  <a:srgbClr val="C00000"/>
                </a:solidFill>
              </a:rPr>
              <a:t> 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11262" y="4643948"/>
            <a:ext cx="5982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7CBF33"/>
                </a:solidFill>
              </a:rPr>
              <a:t>víš</a:t>
            </a:r>
            <a:r>
              <a:rPr lang="cs-CZ" sz="2400" b="1" dirty="0" smtClean="0">
                <a:solidFill>
                  <a:srgbClr val="C00000"/>
                </a:solidFill>
              </a:rPr>
              <a:t> 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483768" y="6165304"/>
            <a:ext cx="78162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vyje</a:t>
            </a:r>
            <a:r>
              <a:rPr lang="cs-CZ" sz="2400" b="1" dirty="0" smtClean="0">
                <a:solidFill>
                  <a:srgbClr val="C00000"/>
                </a:solidFill>
              </a:rPr>
              <a:t> 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580112" y="6165303"/>
            <a:ext cx="7088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vije</a:t>
            </a:r>
            <a:r>
              <a:rPr lang="cs-CZ" sz="2400" b="1" dirty="0" smtClean="0">
                <a:solidFill>
                  <a:srgbClr val="C00000"/>
                </a:solidFill>
              </a:rPr>
              <a:t> </a:t>
            </a:r>
            <a:endParaRPr lang="cs-CZ" sz="24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969862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F97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333023"/>
            <a:ext cx="7166834" cy="65556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800" b="1" dirty="0">
              <a:solidFill>
                <a:srgbClr val="C00000"/>
              </a:solidFill>
            </a:endParaRPr>
          </a:p>
          <a:p>
            <a:endParaRPr lang="cs-CZ" sz="2800" b="1" dirty="0" smtClean="0">
              <a:solidFill>
                <a:srgbClr val="C00000"/>
              </a:solidFill>
            </a:endParaRPr>
          </a:p>
          <a:p>
            <a:r>
              <a:rPr lang="cs-CZ" sz="2800" b="1" dirty="0" smtClean="0"/>
              <a:t>          Veverka </a:t>
            </a:r>
            <a:r>
              <a:rPr lang="cs-CZ" sz="2800" b="1" dirty="0" err="1" smtClean="0"/>
              <a:t>v_šplhala</a:t>
            </a:r>
            <a:r>
              <a:rPr lang="cs-CZ" sz="2800" b="1" dirty="0" smtClean="0"/>
              <a:t>   </a:t>
            </a:r>
            <a:r>
              <a:rPr lang="cs-CZ" sz="2800" b="1" dirty="0" err="1" smtClean="0"/>
              <a:t>v_soko</a:t>
            </a:r>
            <a:r>
              <a:rPr lang="cs-CZ" sz="2800" b="1" dirty="0" smtClean="0"/>
              <a:t>  do větví.</a:t>
            </a:r>
          </a:p>
          <a:p>
            <a:endParaRPr lang="cs-CZ" sz="2800" b="1" dirty="0"/>
          </a:p>
          <a:p>
            <a:r>
              <a:rPr lang="cs-CZ" sz="2800" b="1" dirty="0" err="1" smtClean="0"/>
              <a:t>V_dra</a:t>
            </a:r>
            <a:r>
              <a:rPr lang="cs-CZ" sz="2800" b="1" dirty="0" smtClean="0"/>
              <a:t> říční velmi dobře plave.</a:t>
            </a:r>
          </a:p>
          <a:p>
            <a:endParaRPr lang="cs-CZ" sz="2800" b="1" dirty="0"/>
          </a:p>
          <a:p>
            <a:r>
              <a:rPr lang="cs-CZ" sz="2800" b="1" dirty="0" smtClean="0"/>
              <a:t>    Malé Janičce se </a:t>
            </a:r>
            <a:r>
              <a:rPr lang="cs-CZ" sz="2800" b="1" dirty="0" err="1" smtClean="0"/>
              <a:t>v_klá</a:t>
            </a:r>
            <a:r>
              <a:rPr lang="cs-CZ" sz="2800" b="1" dirty="0" smtClean="0"/>
              <a:t>  zoubek.</a:t>
            </a:r>
          </a:p>
          <a:p>
            <a:endParaRPr lang="cs-CZ" sz="2800" b="1" dirty="0"/>
          </a:p>
          <a:p>
            <a:r>
              <a:rPr lang="cs-CZ" sz="2800" b="1" dirty="0" err="1" smtClean="0"/>
              <a:t>V_tr</a:t>
            </a:r>
            <a:r>
              <a:rPr lang="cs-CZ" sz="2800" b="1" dirty="0" smtClean="0"/>
              <a:t>  </a:t>
            </a:r>
            <a:r>
              <a:rPr lang="cs-CZ" sz="2800" b="1" dirty="0" err="1" smtClean="0"/>
              <a:t>sv_štěl</a:t>
            </a:r>
            <a:r>
              <a:rPr lang="cs-CZ" sz="2800" b="1" dirty="0" smtClean="0"/>
              <a:t> v korunách stromů.</a:t>
            </a:r>
          </a:p>
          <a:p>
            <a:endParaRPr lang="cs-CZ" sz="2800" b="1" dirty="0"/>
          </a:p>
          <a:p>
            <a:r>
              <a:rPr lang="cs-CZ" sz="2800" b="1" dirty="0" smtClean="0"/>
              <a:t>             Z  </a:t>
            </a:r>
            <a:r>
              <a:rPr lang="cs-CZ" sz="2800" b="1" dirty="0" err="1" smtClean="0"/>
              <a:t>v_sokého</a:t>
            </a:r>
            <a:r>
              <a:rPr lang="cs-CZ" sz="2800" b="1" dirty="0" smtClean="0"/>
              <a:t> kopce byla krásná </a:t>
            </a:r>
            <a:r>
              <a:rPr lang="cs-CZ" sz="2800" b="1" dirty="0" err="1" smtClean="0"/>
              <a:t>v_hlídka</a:t>
            </a:r>
            <a:r>
              <a:rPr lang="cs-CZ" sz="2800" b="1" dirty="0" smtClean="0"/>
              <a:t>.</a:t>
            </a:r>
          </a:p>
          <a:p>
            <a:endParaRPr lang="cs-CZ" sz="2800" b="1" dirty="0"/>
          </a:p>
          <a:p>
            <a:r>
              <a:rPr lang="cs-CZ" sz="2800" b="1" dirty="0" smtClean="0"/>
              <a:t>  Prádlo </a:t>
            </a:r>
            <a:r>
              <a:rPr lang="cs-CZ" sz="2800" b="1" dirty="0" err="1" smtClean="0"/>
              <a:t>v_selo</a:t>
            </a:r>
            <a:r>
              <a:rPr lang="cs-CZ" sz="2800" b="1" dirty="0" smtClean="0"/>
              <a:t> na šňůře.</a:t>
            </a:r>
          </a:p>
          <a:p>
            <a:endParaRPr lang="cs-CZ" sz="2800" b="1" dirty="0"/>
          </a:p>
          <a:p>
            <a:r>
              <a:rPr lang="cs-CZ" sz="2800" b="1" dirty="0" smtClean="0"/>
              <a:t>Věnec se často  v_ je   z pampelišek.</a:t>
            </a:r>
            <a:endParaRPr lang="cs-CZ" sz="2800" b="1" dirty="0"/>
          </a:p>
        </p:txBody>
      </p:sp>
      <p:sp>
        <p:nvSpPr>
          <p:cNvPr id="3" name="Obdélník 2"/>
          <p:cNvSpPr/>
          <p:nvPr/>
        </p:nvSpPr>
        <p:spPr>
          <a:xfrm>
            <a:off x="1968118" y="85568"/>
            <a:ext cx="340029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Doplň   i/y!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723949"/>
            <a:ext cx="1080120" cy="9670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0933" y="2998411"/>
            <a:ext cx="1458331" cy="12248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0098" y="5429980"/>
            <a:ext cx="1197276" cy="13671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3" descr="C:\Users\08F8\AppData\Local\Microsoft\Windows\Temporary Internet Files\Content.IE5\7GR4Z720\MC90035123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603" y="4762428"/>
            <a:ext cx="1293045" cy="667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210830" y="6300560"/>
            <a:ext cx="2728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546191" y="2886921"/>
            <a:ext cx="2728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831702" y="3753674"/>
            <a:ext cx="2728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104534" y="5476400"/>
            <a:ext cx="2728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946994" y="1180586"/>
            <a:ext cx="3545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901578" y="2056922"/>
            <a:ext cx="3545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573245" y="1167747"/>
            <a:ext cx="3545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240950" y="4603829"/>
            <a:ext cx="3545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942454" y="3753674"/>
            <a:ext cx="2728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í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447667" y="4603829"/>
            <a:ext cx="3545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95137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188640"/>
            <a:ext cx="8766862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6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Utvoř slova opačného významu!</a:t>
            </a:r>
            <a:endParaRPr lang="cs-CZ" sz="36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9512" y="1412776"/>
            <a:ext cx="6984776" cy="78483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PROHRA  -                        NÍZKÝ        -                       </a:t>
            </a:r>
          </a:p>
          <a:p>
            <a:endParaRPr lang="cs-CZ" sz="3600" b="1" dirty="0"/>
          </a:p>
          <a:p>
            <a:r>
              <a:rPr lang="cs-CZ" sz="3600" b="1" dirty="0" smtClean="0"/>
              <a:t>NASYPAT -                        OTVÍRAT   -</a:t>
            </a:r>
          </a:p>
          <a:p>
            <a:endParaRPr lang="cs-CZ" sz="3600" b="1" dirty="0"/>
          </a:p>
          <a:p>
            <a:r>
              <a:rPr lang="cs-CZ" sz="3600" b="1" dirty="0" smtClean="0"/>
              <a:t>VCHOD    -                        SLEZL         -</a:t>
            </a:r>
          </a:p>
          <a:p>
            <a:endParaRPr lang="cs-CZ" sz="3600" b="1" dirty="0"/>
          </a:p>
          <a:p>
            <a:r>
              <a:rPr lang="cs-CZ" sz="3600" b="1" dirty="0" smtClean="0"/>
              <a:t>TYKAT      -                        NAPUSTIT -</a:t>
            </a:r>
          </a:p>
          <a:p>
            <a:endParaRPr lang="cs-CZ" sz="3600" b="1" dirty="0"/>
          </a:p>
          <a:p>
            <a:r>
              <a:rPr lang="cs-CZ" sz="3600" b="1" dirty="0" smtClean="0"/>
              <a:t>  </a:t>
            </a:r>
          </a:p>
          <a:p>
            <a:endParaRPr lang="cs-CZ" sz="3600" b="1" dirty="0"/>
          </a:p>
          <a:p>
            <a:endParaRPr lang="cs-CZ" sz="3600" b="1" dirty="0" smtClean="0"/>
          </a:p>
          <a:p>
            <a:endParaRPr lang="cs-CZ" sz="3600" b="1" dirty="0" smtClean="0"/>
          </a:p>
          <a:p>
            <a:endParaRPr lang="cs-CZ" sz="3600" b="1" dirty="0" smtClean="0"/>
          </a:p>
          <a:p>
            <a:endParaRPr lang="cs-CZ" sz="36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339752" y="1409707"/>
            <a:ext cx="152958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3399"/>
                </a:solidFill>
              </a:rPr>
              <a:t>VÝHRA</a:t>
            </a:r>
            <a:endParaRPr lang="cs-CZ" sz="3600" b="1" dirty="0">
              <a:solidFill>
                <a:srgbClr val="FF3399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339752" y="2564904"/>
            <a:ext cx="182812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4EEC4E"/>
                </a:solidFill>
              </a:rPr>
              <a:t>VYSYPAT</a:t>
            </a:r>
            <a:endParaRPr lang="cs-CZ" sz="3600" b="1" dirty="0">
              <a:solidFill>
                <a:srgbClr val="4EEC4E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348537" y="3645024"/>
            <a:ext cx="181934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B0F0"/>
                </a:solidFill>
              </a:rPr>
              <a:t>VÝCHOD</a:t>
            </a:r>
            <a:endParaRPr lang="cs-CZ" sz="3600" b="1" dirty="0">
              <a:solidFill>
                <a:srgbClr val="00B0F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382438" y="4702807"/>
            <a:ext cx="142455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VYKAT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966540" y="1449583"/>
            <a:ext cx="171521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VYSOKÝ</a:t>
            </a:r>
            <a:endParaRPr lang="cs-CZ" sz="3600" b="1" dirty="0">
              <a:solidFill>
                <a:srgbClr val="FFC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952323" y="2561082"/>
            <a:ext cx="178888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ZAVÍRAT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966540" y="3645023"/>
            <a:ext cx="153215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7030A0"/>
                </a:solidFill>
              </a:rPr>
              <a:t>VYLEZL</a:t>
            </a:r>
            <a:endParaRPr lang="cs-CZ" sz="3600" b="1" dirty="0">
              <a:solidFill>
                <a:srgbClr val="7030A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059353" y="4690596"/>
            <a:ext cx="203966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B050"/>
                </a:solidFill>
              </a:rPr>
              <a:t>VYPUSTIT</a:t>
            </a:r>
            <a:endParaRPr lang="cs-CZ" sz="36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91392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2482" y="1663210"/>
            <a:ext cx="62686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Obrázky byly vytvořeny v otevřené galerii Microsoft Office.</a:t>
            </a:r>
          </a:p>
          <a:p>
            <a:r>
              <a:rPr lang="cs-CZ" sz="2000" dirty="0" smtClean="0"/>
              <a:t>Text je vytvořen autorem materiálu.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86937" y="837873"/>
            <a:ext cx="233185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Použité zdroje:</a:t>
            </a:r>
          </a:p>
          <a:p>
            <a:r>
              <a:rPr lang="cs-CZ" sz="2000" dirty="0" smtClean="0"/>
              <a:t>/Citace 2012-3-11/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77415856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585</TotalTime>
  <Words>448</Words>
  <Application>Microsoft Office PowerPoint</Application>
  <PresentationFormat>Předvádění na obrazovce (4:3)</PresentationFormat>
  <Paragraphs>192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Anotace: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08F8</dc:creator>
  <cp:lastModifiedBy>08F8</cp:lastModifiedBy>
  <cp:revision>43</cp:revision>
  <dcterms:created xsi:type="dcterms:W3CDTF">2012-03-11T15:25:59Z</dcterms:created>
  <dcterms:modified xsi:type="dcterms:W3CDTF">2012-12-19T12:48:30Z</dcterms:modified>
</cp:coreProperties>
</file>