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0000CC"/>
    <a:srgbClr val="CC0000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VY_32_INOVACE_01_Slovní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Slova souznačná.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A3559C-85A4-49BF-B331-5D750EF924E1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7A768F3-C9B3-4AD5-84C0-1D7BCCF498E1}" type="presOf" srcId="{D1D4F407-5343-4D3F-B5B9-D407B03CAEB4}" destId="{D005CE8C-CC26-4C3E-AC11-E15060ECD759}" srcOrd="0" destOrd="0" presId="urn:microsoft.com/office/officeart/2005/8/layout/target3"/>
    <dgm:cxn modelId="{8ED47BEA-0EEC-4D8D-B359-A6B54E5F6AA5}" type="presOf" srcId="{D8197B8C-B260-4A16-BDF4-0947B075E274}" destId="{5A5FFA88-C948-4069-8E93-59FA12366E83}" srcOrd="1" destOrd="0" presId="urn:microsoft.com/office/officeart/2005/8/layout/target3"/>
    <dgm:cxn modelId="{632521A9-43FB-470C-A461-8BF98947DC70}" type="presOf" srcId="{B651F6E3-6281-48DB-9319-2AEAFDAE7572}" destId="{6BB5E863-4638-4E1D-BFDE-399D028AC4ED}" srcOrd="1" destOrd="0" presId="urn:microsoft.com/office/officeart/2005/8/layout/target3"/>
    <dgm:cxn modelId="{BF5E1804-8EA8-4305-9F9B-6290B9DB0CF2}" type="presOf" srcId="{D1B46980-6531-4606-95E6-44980827E919}" destId="{2BE915AB-18AA-4053-B92C-3BFC9ED204BB}" srcOrd="1" destOrd="0" presId="urn:microsoft.com/office/officeart/2005/8/layout/target3"/>
    <dgm:cxn modelId="{AF5DB25E-DFE1-42C1-8D7D-A1157311C0BA}" type="presOf" srcId="{757F3AB3-0718-4624-B441-E567A8F0AB56}" destId="{333A1088-737F-45CB-B68E-254E46348037}" srcOrd="0" destOrd="0" presId="urn:microsoft.com/office/officeart/2005/8/layout/target3"/>
    <dgm:cxn modelId="{5B0C48E1-7C24-46DE-A2BC-8D33A52C4609}" type="presOf" srcId="{D1B46980-6531-4606-95E6-44980827E919}" destId="{6140AFEC-043D-4C43-A2F9-D0F5331DF3A3}" srcOrd="0" destOrd="0" presId="urn:microsoft.com/office/officeart/2005/8/layout/target3"/>
    <dgm:cxn modelId="{76B43271-6219-434B-A7CB-A2288CBD897B}" type="presOf" srcId="{B651F6E3-6281-48DB-9319-2AEAFDAE7572}" destId="{619D679B-A015-4ECF-8348-D1034C574F40}" srcOrd="0" destOrd="0" presId="urn:microsoft.com/office/officeart/2005/8/layout/target3"/>
    <dgm:cxn modelId="{B1DCA822-A54E-45AB-AD50-6E434972EBC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7327D6B-512F-4D93-ADB4-141314E569C4}" type="presOf" srcId="{4C35D32F-0EAB-4CD7-82EE-45574DC2A586}" destId="{890E4F0B-2866-4A3F-A3C7-2A14B1797930}" srcOrd="1" destOrd="0" presId="urn:microsoft.com/office/officeart/2005/8/layout/target3"/>
    <dgm:cxn modelId="{8E31C6CD-5DD9-4F1F-B0D9-2ADFA2A375A6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CA05946-E37F-4CEA-BB19-0D34B8EE5854}" type="presParOf" srcId="{333A1088-737F-45CB-B68E-254E46348037}" destId="{F5ABB229-8D3B-4694-996A-96F23CF14429}" srcOrd="0" destOrd="0" presId="urn:microsoft.com/office/officeart/2005/8/layout/target3"/>
    <dgm:cxn modelId="{4193485C-B294-4B29-862E-5910815CF7A7}" type="presParOf" srcId="{333A1088-737F-45CB-B68E-254E46348037}" destId="{F41139FD-01EE-4571-8B17-4FB00FC51163}" srcOrd="1" destOrd="0" presId="urn:microsoft.com/office/officeart/2005/8/layout/target3"/>
    <dgm:cxn modelId="{357CE179-19AB-49F6-BC9C-6B7AFC71BE06}" type="presParOf" srcId="{333A1088-737F-45CB-B68E-254E46348037}" destId="{D005CE8C-CC26-4C3E-AC11-E15060ECD759}" srcOrd="2" destOrd="0" presId="urn:microsoft.com/office/officeart/2005/8/layout/target3"/>
    <dgm:cxn modelId="{4BD14D1A-A16D-4AF0-9009-556400561DBE}" type="presParOf" srcId="{333A1088-737F-45CB-B68E-254E46348037}" destId="{2C702D82-9B77-49B7-9568-BB8EB47C3372}" srcOrd="3" destOrd="0" presId="urn:microsoft.com/office/officeart/2005/8/layout/target3"/>
    <dgm:cxn modelId="{BD6193F3-5EF2-469B-806F-06F18078CB18}" type="presParOf" srcId="{333A1088-737F-45CB-B68E-254E46348037}" destId="{A52A0455-90FF-4808-ABD0-F02540D31D5A}" srcOrd="4" destOrd="0" presId="urn:microsoft.com/office/officeart/2005/8/layout/target3"/>
    <dgm:cxn modelId="{69948034-FCD5-4678-9DF3-1FE88663ECF2}" type="presParOf" srcId="{333A1088-737F-45CB-B68E-254E46348037}" destId="{6140AFEC-043D-4C43-A2F9-D0F5331DF3A3}" srcOrd="5" destOrd="0" presId="urn:microsoft.com/office/officeart/2005/8/layout/target3"/>
    <dgm:cxn modelId="{DEE0EE50-F82F-4D84-A9BC-617B30462B4E}" type="presParOf" srcId="{333A1088-737F-45CB-B68E-254E46348037}" destId="{9358AC05-5D7D-4327-9F80-1AD486AEA664}" srcOrd="6" destOrd="0" presId="urn:microsoft.com/office/officeart/2005/8/layout/target3"/>
    <dgm:cxn modelId="{5C5D490B-643B-49D1-AA81-1E81A7C22705}" type="presParOf" srcId="{333A1088-737F-45CB-B68E-254E46348037}" destId="{313FC574-E1CD-4FB4-B054-0B805CE0447D}" srcOrd="7" destOrd="0" presId="urn:microsoft.com/office/officeart/2005/8/layout/target3"/>
    <dgm:cxn modelId="{B665B185-12F5-42D4-B247-2E6AF8974C2A}" type="presParOf" srcId="{333A1088-737F-45CB-B68E-254E46348037}" destId="{619D679B-A015-4ECF-8348-D1034C574F40}" srcOrd="8" destOrd="0" presId="urn:microsoft.com/office/officeart/2005/8/layout/target3"/>
    <dgm:cxn modelId="{AB72C1C9-BC05-44F4-B795-5315761CADB2}" type="presParOf" srcId="{333A1088-737F-45CB-B68E-254E46348037}" destId="{322283A8-4A27-4CDA-BAE3-F381106A9174}" srcOrd="9" destOrd="0" presId="urn:microsoft.com/office/officeart/2005/8/layout/target3"/>
    <dgm:cxn modelId="{9472798D-0D44-4D47-96FE-824232957A95}" type="presParOf" srcId="{333A1088-737F-45CB-B68E-254E46348037}" destId="{FFC9F71D-1B4F-4AD9-A4A6-86ADEFC8AF5C}" srcOrd="10" destOrd="0" presId="urn:microsoft.com/office/officeart/2005/8/layout/target3"/>
    <dgm:cxn modelId="{172B2F97-FE68-492D-90F5-FE89AB732FB7}" type="presParOf" srcId="{333A1088-737F-45CB-B68E-254E46348037}" destId="{25B08C86-7E15-44DC-BE7F-FFB55DD49D12}" srcOrd="11" destOrd="0" presId="urn:microsoft.com/office/officeart/2005/8/layout/target3"/>
    <dgm:cxn modelId="{70ADFD99-0145-4E7B-8267-2238DC480056}" type="presParOf" srcId="{333A1088-737F-45CB-B68E-254E46348037}" destId="{76644BE8-9D7C-4C09-B250-3D10AF48CBB7}" srcOrd="12" destOrd="0" presId="urn:microsoft.com/office/officeart/2005/8/layout/target3"/>
    <dgm:cxn modelId="{BDCB6B25-51D9-4964-A0D6-542FBFA97FDE}" type="presParOf" srcId="{333A1088-737F-45CB-B68E-254E46348037}" destId="{EE85B701-7295-41C0-BA7A-34D3756A2AE6}" srcOrd="13" destOrd="0" presId="urn:microsoft.com/office/officeart/2005/8/layout/target3"/>
    <dgm:cxn modelId="{E166B795-1A1F-448F-AAAF-762B741241A2}" type="presParOf" srcId="{333A1088-737F-45CB-B68E-254E46348037}" destId="{8BEBB6EC-1DAA-4CAC-8A25-BC0FCBD5DBD5}" srcOrd="14" destOrd="0" presId="urn:microsoft.com/office/officeart/2005/8/layout/target3"/>
    <dgm:cxn modelId="{E44C6317-7964-4901-8356-F895415BC252}" type="presParOf" srcId="{333A1088-737F-45CB-B68E-254E46348037}" destId="{AED2198E-93D5-4001-81B4-73124B309672}" srcOrd="15" destOrd="0" presId="urn:microsoft.com/office/officeart/2005/8/layout/target3"/>
    <dgm:cxn modelId="{856DFA79-C9D3-4412-94FA-2C2977018C93}" type="presParOf" srcId="{333A1088-737F-45CB-B68E-254E46348037}" destId="{2BE915AB-18AA-4053-B92C-3BFC9ED204BB}" srcOrd="16" destOrd="0" presId="urn:microsoft.com/office/officeart/2005/8/layout/target3"/>
    <dgm:cxn modelId="{D177E9D3-1131-4ACF-9D7E-EE9E29F1CD31}" type="presParOf" srcId="{333A1088-737F-45CB-B68E-254E46348037}" destId="{6BB5E863-4638-4E1D-BFDE-399D028AC4ED}" srcOrd="17" destOrd="0" presId="urn:microsoft.com/office/officeart/2005/8/layout/target3"/>
    <dgm:cxn modelId="{6632C043-D213-4DE0-AED1-B1DB3559A67B}" type="presParOf" srcId="{333A1088-737F-45CB-B68E-254E46348037}" destId="{5A5FFA88-C948-4069-8E93-59FA12366E83}" srcOrd="18" destOrd="0" presId="urn:microsoft.com/office/officeart/2005/8/layout/target3"/>
    <dgm:cxn modelId="{41B3C144-8FD7-4463-AF74-37711C2C8FA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VY_32_INOVACE_01_Slovní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Slova souznačná.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10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682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011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22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892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55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182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956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038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675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093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60A13A-D6F1-4C8A-AF14-609797393D4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C4C6F-53B9-49D6-9D41-980EFDBB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959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5.wmf"/><Relationship Id="rId3" Type="http://schemas.openxmlformats.org/officeDocument/2006/relationships/image" Target="../media/image8.gif"/><Relationship Id="rId7" Type="http://schemas.openxmlformats.org/officeDocument/2006/relationships/hyperlink" Target="http://wiki.rvp.cz/@api/deki/files/9495/=vagon1.gif" TargetMode="External"/><Relationship Id="rId12" Type="http://schemas.openxmlformats.org/officeDocument/2006/relationships/image" Target="../media/image14.gif"/><Relationship Id="rId2" Type="http://schemas.openxmlformats.org/officeDocument/2006/relationships/hyperlink" Target="http://www.i-creative.cz/wp-content/uploads/2008/02/dopravni-prostredky-1.gif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emf"/><Relationship Id="rId11" Type="http://schemas.openxmlformats.org/officeDocument/2006/relationships/hyperlink" Target="http://wiki.rvp.cz/@api/deki/files/9503/=vagon5.gif" TargetMode="External"/><Relationship Id="rId5" Type="http://schemas.openxmlformats.org/officeDocument/2006/relationships/image" Target="../media/image10.wmf"/><Relationship Id="rId10" Type="http://schemas.openxmlformats.org/officeDocument/2006/relationships/image" Target="../media/image13.gif"/><Relationship Id="rId4" Type="http://schemas.openxmlformats.org/officeDocument/2006/relationships/image" Target="../media/image9.emf"/><Relationship Id="rId9" Type="http://schemas.openxmlformats.org/officeDocument/2006/relationships/hyperlink" Target="http://wiki.rvp.cz/@api/deki/files/9497/=vagon2.gi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382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787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přispívá k rozšiřování slovní zásoby a je určena k procvičování a upevňování učiva o slovech souznačných.  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49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07324" y="1196752"/>
            <a:ext cx="50632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Slova souznačná.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65331" y="2636912"/>
            <a:ext cx="785881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jsou slova, která mají </a:t>
            </a:r>
            <a:r>
              <a:rPr lang="cs-CZ" sz="2800" b="1" dirty="0" smtClean="0">
                <a:solidFill>
                  <a:srgbClr val="92D050"/>
                </a:solidFill>
              </a:rPr>
              <a:t>stejný </a:t>
            </a:r>
            <a:r>
              <a:rPr lang="cs-CZ" sz="2800" b="1" dirty="0" smtClean="0"/>
              <a:t>nebo </a:t>
            </a:r>
            <a:r>
              <a:rPr lang="cs-CZ" sz="2800" b="1" dirty="0" smtClean="0">
                <a:solidFill>
                  <a:srgbClr val="92D050"/>
                </a:solidFill>
              </a:rPr>
              <a:t>podobný význam.</a:t>
            </a:r>
          </a:p>
          <a:p>
            <a:endParaRPr lang="cs-CZ" sz="2800" b="1" dirty="0">
              <a:solidFill>
                <a:srgbClr val="92D050"/>
              </a:solidFill>
            </a:endParaRPr>
          </a:p>
          <a:p>
            <a:r>
              <a:rPr lang="cs-CZ" sz="2800" b="1" dirty="0" smtClean="0"/>
              <a:t>       chlapec – kluk, psaní – dopis, pěkný - hezký</a:t>
            </a:r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9364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09" y="634181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380109"/>
            <a:ext cx="1138979" cy="1474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600" y="791018"/>
            <a:ext cx="962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4118006"/>
            <a:ext cx="1148654" cy="16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622" y="4472502"/>
            <a:ext cx="1431553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625" y="3003962"/>
            <a:ext cx="1584003" cy="850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70835" y="1495838"/>
            <a:ext cx="1655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dům - obydlí -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1495838"/>
            <a:ext cx="10743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příbytek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6123294"/>
            <a:ext cx="10743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příbytek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56067" y="2917257"/>
            <a:ext cx="15401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pes – hafan -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31625" y="6326062"/>
            <a:ext cx="6097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psík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71028" y="2917257"/>
            <a:ext cx="6097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psík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20727" y="4902447"/>
            <a:ext cx="11039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kopaná -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1678973" y="0"/>
            <a:ext cx="667785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 obrázku přidej slovo souznačné!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24684" y="4902447"/>
            <a:ext cx="8155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fotbal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89226" y="6087226"/>
            <a:ext cx="8155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fotbal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4086" y="1902199"/>
            <a:ext cx="8041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kouř -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28281" y="1907818"/>
            <a:ext cx="6527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dým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77332" y="6323349"/>
            <a:ext cx="6527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dým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92619" y="3331095"/>
            <a:ext cx="8996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dopis -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54652" y="3331095"/>
            <a:ext cx="7508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psaní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49260" y="6287281"/>
            <a:ext cx="7508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psaní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38338" y="4702392"/>
            <a:ext cx="11962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pouzdro -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34628" y="4702392"/>
            <a:ext cx="7793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penál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81144" y="6141365"/>
            <a:ext cx="7793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penál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226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5" grpId="0"/>
      <p:bldP spid="14" grpId="0"/>
      <p:bldP spid="11" grpId="0"/>
      <p:bldP spid="18" grpId="0"/>
      <p:bldP spid="15" grpId="0"/>
      <p:bldP spid="21" grpId="0"/>
      <p:bldP spid="17" grpId="0"/>
      <p:bldP spid="24" grpId="0"/>
      <p:bldP spid="20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144774"/>
            <a:ext cx="721088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Vyhledej dvojice slov se stejným významem! 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18196" y="1052736"/>
            <a:ext cx="2681596" cy="151216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2 4"/>
          <p:cNvSpPr/>
          <p:nvPr/>
        </p:nvSpPr>
        <p:spPr>
          <a:xfrm>
            <a:off x="6432967" y="903767"/>
            <a:ext cx="2681596" cy="1512168"/>
          </a:xfrm>
          <a:prstGeom prst="irregularSeal2">
            <a:avLst/>
          </a:prstGeom>
          <a:scene3d>
            <a:camera prst="orthographicFront">
              <a:rot lat="0" lon="0" rev="8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659851"/>
            <a:ext cx="7639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běžet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1459796"/>
            <a:ext cx="805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utíkat</a:t>
            </a:r>
            <a:endParaRPr lang="cs-CZ" sz="2000" b="1" dirty="0"/>
          </a:p>
        </p:txBody>
      </p:sp>
      <p:sp>
        <p:nvSpPr>
          <p:cNvPr id="8" name="Výbuch 2 7"/>
          <p:cNvSpPr/>
          <p:nvPr/>
        </p:nvSpPr>
        <p:spPr>
          <a:xfrm>
            <a:off x="1454759" y="2035752"/>
            <a:ext cx="2681596" cy="151216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>
            <a:off x="87892" y="3125920"/>
            <a:ext cx="2681596" cy="1512168"/>
          </a:xfrm>
          <a:prstGeom prst="irregularSeal2">
            <a:avLst/>
          </a:prstGeom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2 9"/>
          <p:cNvSpPr/>
          <p:nvPr/>
        </p:nvSpPr>
        <p:spPr>
          <a:xfrm>
            <a:off x="3092228" y="739114"/>
            <a:ext cx="2681596" cy="1512168"/>
          </a:xfrm>
          <a:prstGeom prst="irregularSeal2">
            <a:avLst/>
          </a:prstGeom>
          <a:scene3d>
            <a:camera prst="orthographicFront">
              <a:rot lat="0" lon="0" rev="96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ýbuch 2 10"/>
          <p:cNvSpPr/>
          <p:nvPr/>
        </p:nvSpPr>
        <p:spPr>
          <a:xfrm>
            <a:off x="6432967" y="3284984"/>
            <a:ext cx="2681596" cy="1512168"/>
          </a:xfrm>
          <a:prstGeom prst="irregularSeal2">
            <a:avLst/>
          </a:prstGeom>
          <a:scene3d>
            <a:camera prst="orthographicFront">
              <a:rot lat="0" lon="0" rev="8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2 11"/>
          <p:cNvSpPr/>
          <p:nvPr/>
        </p:nvSpPr>
        <p:spPr>
          <a:xfrm>
            <a:off x="2796281" y="3066917"/>
            <a:ext cx="2681596" cy="1512168"/>
          </a:xfrm>
          <a:prstGeom prst="irregularSeal2">
            <a:avLst/>
          </a:prstGeom>
          <a:scene3d>
            <a:camera prst="orthographicFront">
              <a:rot lat="0" lon="0" rev="96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2 12"/>
          <p:cNvSpPr/>
          <p:nvPr/>
        </p:nvSpPr>
        <p:spPr>
          <a:xfrm>
            <a:off x="4959394" y="2007560"/>
            <a:ext cx="2681596" cy="151216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2 13"/>
          <p:cNvSpPr/>
          <p:nvPr/>
        </p:nvSpPr>
        <p:spPr>
          <a:xfrm>
            <a:off x="4842732" y="4151272"/>
            <a:ext cx="2681596" cy="151216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33436" y="5907327"/>
            <a:ext cx="805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běžet</a:t>
            </a:r>
          </a:p>
          <a:p>
            <a:r>
              <a:rPr lang="cs-CZ" sz="2000" b="1" dirty="0" smtClean="0"/>
              <a:t>utíkat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2591781"/>
            <a:ext cx="7537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dívka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29966" y="5907327"/>
            <a:ext cx="7698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holka</a:t>
            </a:r>
          </a:p>
          <a:p>
            <a:r>
              <a:rPr lang="cs-CZ" sz="2000" b="1" dirty="0" smtClean="0"/>
              <a:t>dívka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63141" y="4689212"/>
            <a:ext cx="7698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holka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47466" y="3562728"/>
            <a:ext cx="7777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mluví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98553" y="5907327"/>
            <a:ext cx="9084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povídá</a:t>
            </a:r>
          </a:p>
          <a:p>
            <a:r>
              <a:rPr lang="cs-CZ" sz="2000" b="1" dirty="0" smtClean="0"/>
              <a:t>mluví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29303" y="2563589"/>
            <a:ext cx="9084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povídá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94856" y="3883132"/>
            <a:ext cx="11578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nečistota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78694" y="3690628"/>
            <a:ext cx="7521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špína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675123" y="5884825"/>
            <a:ext cx="11578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nečistota</a:t>
            </a:r>
          </a:p>
          <a:p>
            <a:r>
              <a:rPr lang="cs-CZ" sz="2000" b="1" dirty="0" smtClean="0"/>
              <a:t>špína</a:t>
            </a:r>
            <a:endParaRPr lang="cs-CZ" sz="2000" b="1" dirty="0"/>
          </a:p>
        </p:txBody>
      </p:sp>
      <p:sp>
        <p:nvSpPr>
          <p:cNvPr id="28" name="Výbuch 2 27"/>
          <p:cNvSpPr/>
          <p:nvPr/>
        </p:nvSpPr>
        <p:spPr>
          <a:xfrm>
            <a:off x="1894942" y="4365104"/>
            <a:ext cx="2681596" cy="151216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24328" y="5877272"/>
            <a:ext cx="8499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silnice</a:t>
            </a:r>
          </a:p>
          <a:p>
            <a:r>
              <a:rPr lang="cs-CZ" sz="2000" b="1" dirty="0" smtClean="0"/>
              <a:t>cesta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52780" y="1295143"/>
            <a:ext cx="8499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silnice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99792" y="4891870"/>
            <a:ext cx="7339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cesta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09466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9" grpId="0"/>
      <p:bldP spid="22" grpId="0"/>
      <p:bldP spid="26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dopravni-prostredky-1.gif">
            <a:hlinkClick r:id="rId2" tooltip="dopravni-prostredky-1.gif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49" y="1697280"/>
            <a:ext cx="1560569" cy="1170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21" y="2996939"/>
            <a:ext cx="1130424" cy="1024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08F8\AppData\Local\Microsoft\Windows\Temporary Internet Files\Content.IE5\XLAA7YL1\MC9003505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18" y="4298684"/>
            <a:ext cx="1250720" cy="82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1" y="5445224"/>
            <a:ext cx="1235337" cy="9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253" y="1077876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253" y="2420888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vagon5.gif">
            <a:hlinkClick r:id="rId11" tooltip="/@api/deki/files/9503/=vagon5.gif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253" y="3449886"/>
            <a:ext cx="1238669" cy="46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810" y="4830187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665" y="5881862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43227" y="684287"/>
            <a:ext cx="6345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ústa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720479" y="4667295"/>
            <a:ext cx="8034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smích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56423" y="3031522"/>
            <a:ext cx="9426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stavení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2567980"/>
            <a:ext cx="45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78375" y="2020778"/>
            <a:ext cx="9220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domek</a:t>
            </a:r>
            <a:endParaRPr lang="cs-CZ" sz="2000" b="1" dirty="0">
              <a:solidFill>
                <a:srgbClr val="FF99CC"/>
              </a:solidFill>
            </a:endParaRPr>
          </a:p>
        </p:txBody>
      </p:sp>
      <p:pic>
        <p:nvPicPr>
          <p:cNvPr id="23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067" y="1084397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685551" y="2020778"/>
            <a:ext cx="8422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kreslit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86895" y="2596829"/>
            <a:ext cx="10497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malovat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05487" y="5132475"/>
            <a:ext cx="5629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míč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56423" y="4430077"/>
            <a:ext cx="7873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balón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44243" y="3282027"/>
            <a:ext cx="6896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pusa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102729" y="1497225"/>
            <a:ext cx="818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zpívat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pic>
        <p:nvPicPr>
          <p:cNvPr id="32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010" y="2420887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3" descr="vagon5.gif">
            <a:hlinkClick r:id="rId11" tooltip="/@api/deki/files/9503/=vagon5.gif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922" y="3463101"/>
            <a:ext cx="1238669" cy="46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009" y="4830187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937" y="5904519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1667141" y="5468219"/>
            <a:ext cx="7153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lékař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023413" y="4021386"/>
            <a:ext cx="8974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doktor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019761" y="684287"/>
            <a:ext cx="6896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pusa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823983" y="2020778"/>
            <a:ext cx="10497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malovat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875535" y="3049776"/>
            <a:ext cx="9220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domek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019761" y="4421496"/>
            <a:ext cx="5629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míč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900157" y="5468219"/>
            <a:ext cx="8974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doktor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11700" y="222622"/>
            <a:ext cx="3963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C0000"/>
                </a:solidFill>
              </a:rPr>
              <a:t>Doplň synonymum do vláčku!</a:t>
            </a:r>
            <a:endParaRPr lang="cs-CZ" sz="2400" b="1" dirty="0">
              <a:solidFill>
                <a:srgbClr val="CC0000"/>
              </a:solidFill>
            </a:endParaRPr>
          </a:p>
        </p:txBody>
      </p:sp>
      <p:pic>
        <p:nvPicPr>
          <p:cNvPr id="1028" name="Picture 4" descr="C:\Users\08F8\AppData\Local\Microsoft\Windows\Temporary Internet Files\Content.IE5\1RYRDZYM\MC90041349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81" y="624339"/>
            <a:ext cx="1176665" cy="1053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985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2" grpId="0"/>
      <p:bldP spid="13" grpId="0"/>
      <p:bldP spid="22" grpId="0"/>
      <p:bldP spid="38" grpId="0"/>
      <p:bldP spid="39" grpId="0"/>
      <p:bldP spid="40" grpId="0"/>
      <p:bldP spid="41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03742" y="1170792"/>
            <a:ext cx="1976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modrá obloha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26974" y="1953801"/>
            <a:ext cx="14667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starý dům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3789040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67374" y="5589240"/>
            <a:ext cx="2363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nejlepší kamarád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59382" y="4907200"/>
            <a:ext cx="2088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legrační příběh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67374" y="4093055"/>
            <a:ext cx="15309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kaluž vody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94999" y="472904"/>
            <a:ext cx="1953292" cy="710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rychle utíkat</a:t>
            </a:r>
          </a:p>
          <a:p>
            <a:endParaRPr lang="cs-CZ" sz="2400" b="1" dirty="0"/>
          </a:p>
          <a:p>
            <a:r>
              <a:rPr lang="cs-CZ" sz="2400" b="1" dirty="0" smtClean="0"/>
              <a:t>modré nebe</a:t>
            </a:r>
          </a:p>
          <a:p>
            <a:endParaRPr lang="cs-CZ" sz="2400" b="1" dirty="0"/>
          </a:p>
          <a:p>
            <a:r>
              <a:rPr lang="cs-CZ" sz="2400" b="1" dirty="0" smtClean="0"/>
              <a:t>starý příbytek</a:t>
            </a:r>
          </a:p>
          <a:p>
            <a:endParaRPr lang="cs-CZ" sz="2400" b="1" dirty="0"/>
          </a:p>
          <a:p>
            <a:r>
              <a:rPr lang="cs-CZ" sz="2400" b="1" dirty="0" smtClean="0"/>
              <a:t>moudrá sova</a:t>
            </a:r>
          </a:p>
          <a:p>
            <a:endParaRPr lang="cs-CZ" sz="2400" b="1" dirty="0"/>
          </a:p>
          <a:p>
            <a:r>
              <a:rPr lang="cs-CZ" sz="2400" b="1" dirty="0" smtClean="0"/>
              <a:t>vítr fouká</a:t>
            </a:r>
          </a:p>
          <a:p>
            <a:endParaRPr lang="cs-CZ" sz="2400" b="1" dirty="0"/>
          </a:p>
          <a:p>
            <a:r>
              <a:rPr lang="cs-CZ" sz="2400" b="1" dirty="0" smtClean="0"/>
              <a:t>louže vody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veselý příběh</a:t>
            </a:r>
          </a:p>
          <a:p>
            <a:endParaRPr lang="cs-CZ" sz="2400" b="1" dirty="0"/>
          </a:p>
          <a:p>
            <a:r>
              <a:rPr lang="cs-CZ" sz="2400" b="1" dirty="0" smtClean="0"/>
              <a:t>nejlepší přítel</a:t>
            </a:r>
          </a:p>
          <a:p>
            <a:endParaRPr lang="cs-CZ" sz="2400" b="1" dirty="0"/>
          </a:p>
          <a:p>
            <a:r>
              <a:rPr lang="cs-CZ" sz="2400" b="1" dirty="0" smtClean="0"/>
              <a:t>barevný míč</a:t>
            </a:r>
          </a:p>
          <a:p>
            <a:endParaRPr lang="cs-CZ" sz="2400" b="1" dirty="0"/>
          </a:p>
          <a:p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61565" y="2648882"/>
            <a:ext cx="1631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chytrá sova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83621" y="3386609"/>
            <a:ext cx="13054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vítr vane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526975" y="487705"/>
            <a:ext cx="17935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rychle  běžet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48921" y="71601"/>
            <a:ext cx="298613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Utvoř dvojice!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83621" y="6296856"/>
            <a:ext cx="2004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99CC"/>
                </a:solidFill>
              </a:rPr>
              <a:t>barevný balón</a:t>
            </a:r>
            <a:endParaRPr lang="cs-CZ" sz="2400" b="1" dirty="0">
              <a:solidFill>
                <a:srgbClr val="FF99CC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882" y="1471109"/>
            <a:ext cx="13620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429" y="4554720"/>
            <a:ext cx="133350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66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1" grpId="0"/>
      <p:bldP spid="14" grpId="0"/>
      <p:bldP spid="15" grpId="0"/>
      <p:bldP spid="18" grpId="0"/>
      <p:bldP spid="19" grpId="0"/>
      <p:bldP spid="2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08876" y="107555"/>
            <a:ext cx="711707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každém řádku najdi slova stejného významu.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2420" y="1412776"/>
            <a:ext cx="13194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holka, 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1412775"/>
            <a:ext cx="11991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dívka,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434042"/>
            <a:ext cx="2890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teta, sestřenice,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1443568"/>
            <a:ext cx="1670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holčička,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81323" y="1443568"/>
            <a:ext cx="11763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děvče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8738" y="2700209"/>
            <a:ext cx="12867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utíkat,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74015" y="2700208"/>
            <a:ext cx="2371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chodit, ležet,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1279" y="2700209"/>
            <a:ext cx="1215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běžet,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72115" y="2717130"/>
            <a:ext cx="1312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klusat,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03372" y="2700207"/>
            <a:ext cx="1917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sprintovat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00786" y="3961246"/>
            <a:ext cx="14241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krásný,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71820" y="3961245"/>
            <a:ext cx="1295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pěkný,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17681" y="3964763"/>
            <a:ext cx="23283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milý, hodný, 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28333" y="3961244"/>
            <a:ext cx="1885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nádherný,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64288" y="3964763"/>
            <a:ext cx="11616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hezký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71454" y="5074340"/>
            <a:ext cx="1097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řízek,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93146" y="5087401"/>
            <a:ext cx="11244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 jídlo,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19465" y="5069597"/>
            <a:ext cx="1407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pokrm,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85594" y="5069597"/>
            <a:ext cx="948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talíř,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28611" y="5087401"/>
            <a:ext cx="13149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strava,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78029" y="5083135"/>
            <a:ext cx="14910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potrava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38600" y="5087401"/>
            <a:ext cx="796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,tác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674506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9" grpId="0"/>
      <p:bldP spid="20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601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2011- 11-12 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8394" y="2804563"/>
            <a:ext cx="70441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8758" y="1041739"/>
            <a:ext cx="10647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Vagony :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913537" y="1068892"/>
            <a:ext cx="62281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Dopravní prostředky. PILAŘOVÁ, Hana. </a:t>
            </a:r>
            <a:r>
              <a:rPr lang="cs-CZ" i="1" dirty="0"/>
              <a:t>Http://wiki.rvp.cz/Kabinet/0.0.0.Kliparty/Doprava/Dopravn%c3%ad_prost%c5%99edky</a:t>
            </a:r>
            <a:r>
              <a:rPr lang="cs-CZ" dirty="0"/>
              <a:t> [online]. [cit. </a:t>
            </a:r>
            <a:r>
              <a:rPr lang="cs-CZ" dirty="0" smtClean="0"/>
              <a:t>2011-11-12]. </a:t>
            </a:r>
            <a:r>
              <a:rPr lang="cs-CZ" dirty="0"/>
              <a:t>Dostupné z: http://wiki.rvp.cz/Kabinet/0.0.0.Kliparty/Doprava/Dopravn%c3%ad_prost%c5%99edky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7839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540</TotalTime>
  <Words>316</Words>
  <Application>Microsoft Office PowerPoint</Application>
  <PresentationFormat>Předvádění na obrazovce (4:3)</PresentationFormat>
  <Paragraphs>128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41</cp:revision>
  <dcterms:created xsi:type="dcterms:W3CDTF">2011-11-09T08:31:44Z</dcterms:created>
  <dcterms:modified xsi:type="dcterms:W3CDTF">2012-12-19T12:54:42Z</dcterms:modified>
</cp:coreProperties>
</file>