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5" r:id="rId3"/>
    <p:sldId id="258" r:id="rId4"/>
    <p:sldId id="263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00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VY_32_INOVACE_02_Slovní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Slova protikladná.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8F3638C-2F59-457C-A8A2-415AE44D4ACB}" type="presOf" srcId="{D1B46980-6531-4606-95E6-44980827E919}" destId="{2BE915AB-18AA-4053-B92C-3BFC9ED204BB}" srcOrd="1" destOrd="0" presId="urn:microsoft.com/office/officeart/2005/8/layout/target3"/>
    <dgm:cxn modelId="{64B61CB0-2D73-4FA2-A38C-5F6CDC1BE8EC}" type="presOf" srcId="{D1D4F407-5343-4D3F-B5B9-D407B03CAEB4}" destId="{D005CE8C-CC26-4C3E-AC11-E15060ECD759}" srcOrd="0" destOrd="0" presId="urn:microsoft.com/office/officeart/2005/8/layout/target3"/>
    <dgm:cxn modelId="{0EA61073-5102-43F8-A9B7-F66F30D32477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63871E9-BCB3-40E0-801C-E0D128B11784}" type="presOf" srcId="{4C35D32F-0EAB-4CD7-82EE-45574DC2A586}" destId="{890E4F0B-2866-4A3F-A3C7-2A14B1797930}" srcOrd="1" destOrd="0" presId="urn:microsoft.com/office/officeart/2005/8/layout/target3"/>
    <dgm:cxn modelId="{42615A9F-150A-4A57-8169-35E3ECBDEAAA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9B4F129-2936-42FB-A829-E16CA05A4C6A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CD3BAA-B62C-44B0-B1EC-68A554CDD935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4BEC0A8-4EF8-4217-8A19-E7AAA68EEEFD}" type="presOf" srcId="{D8197B8C-B260-4A16-BDF4-0947B075E274}" destId="{5A5FFA88-C948-4069-8E93-59FA12366E83}" srcOrd="1" destOrd="0" presId="urn:microsoft.com/office/officeart/2005/8/layout/target3"/>
    <dgm:cxn modelId="{21D29868-E4BF-4B6C-B89A-EDD2ABCD6E0A}" type="presOf" srcId="{757F3AB3-0718-4624-B441-E567A8F0AB56}" destId="{333A1088-737F-45CB-B68E-254E46348037}" srcOrd="0" destOrd="0" presId="urn:microsoft.com/office/officeart/2005/8/layout/target3"/>
    <dgm:cxn modelId="{4AB03ADD-1763-4340-9269-925A80F37548}" type="presOf" srcId="{D8197B8C-B260-4A16-BDF4-0947B075E274}" destId="{25B08C86-7E15-44DC-BE7F-FFB55DD49D12}" srcOrd="0" destOrd="0" presId="urn:microsoft.com/office/officeart/2005/8/layout/target3"/>
    <dgm:cxn modelId="{601E891E-DA7F-4F3C-992D-BAF1624C56C0}" type="presOf" srcId="{D1D4F407-5343-4D3F-B5B9-D407B03CAEB4}" destId="{AED2198E-93D5-4001-81B4-73124B309672}" srcOrd="1" destOrd="0" presId="urn:microsoft.com/office/officeart/2005/8/layout/target3"/>
    <dgm:cxn modelId="{015E59FE-EB3A-4B2F-9FFD-670378EA0E07}" type="presParOf" srcId="{333A1088-737F-45CB-B68E-254E46348037}" destId="{F5ABB229-8D3B-4694-996A-96F23CF14429}" srcOrd="0" destOrd="0" presId="urn:microsoft.com/office/officeart/2005/8/layout/target3"/>
    <dgm:cxn modelId="{E8715825-9F4B-42BE-9B0D-28C0D70BA414}" type="presParOf" srcId="{333A1088-737F-45CB-B68E-254E46348037}" destId="{F41139FD-01EE-4571-8B17-4FB00FC51163}" srcOrd="1" destOrd="0" presId="urn:microsoft.com/office/officeart/2005/8/layout/target3"/>
    <dgm:cxn modelId="{F38D09A3-4C4B-4489-AE21-569A386127B4}" type="presParOf" srcId="{333A1088-737F-45CB-B68E-254E46348037}" destId="{D005CE8C-CC26-4C3E-AC11-E15060ECD759}" srcOrd="2" destOrd="0" presId="urn:microsoft.com/office/officeart/2005/8/layout/target3"/>
    <dgm:cxn modelId="{3B09FC9E-79B2-4AA6-9701-7F8FD2861C70}" type="presParOf" srcId="{333A1088-737F-45CB-B68E-254E46348037}" destId="{2C702D82-9B77-49B7-9568-BB8EB47C3372}" srcOrd="3" destOrd="0" presId="urn:microsoft.com/office/officeart/2005/8/layout/target3"/>
    <dgm:cxn modelId="{EF189BFF-F286-472B-903E-A6FADB4B3A2D}" type="presParOf" srcId="{333A1088-737F-45CB-B68E-254E46348037}" destId="{A52A0455-90FF-4808-ABD0-F02540D31D5A}" srcOrd="4" destOrd="0" presId="urn:microsoft.com/office/officeart/2005/8/layout/target3"/>
    <dgm:cxn modelId="{A0A288BC-E689-43F3-9EE0-08C671D2A6EF}" type="presParOf" srcId="{333A1088-737F-45CB-B68E-254E46348037}" destId="{6140AFEC-043D-4C43-A2F9-D0F5331DF3A3}" srcOrd="5" destOrd="0" presId="urn:microsoft.com/office/officeart/2005/8/layout/target3"/>
    <dgm:cxn modelId="{DD95DDB1-5913-4921-81AD-117C6BE77D19}" type="presParOf" srcId="{333A1088-737F-45CB-B68E-254E46348037}" destId="{9358AC05-5D7D-4327-9F80-1AD486AEA664}" srcOrd="6" destOrd="0" presId="urn:microsoft.com/office/officeart/2005/8/layout/target3"/>
    <dgm:cxn modelId="{E2F3EC68-6457-47BA-872F-29DDF88EDC34}" type="presParOf" srcId="{333A1088-737F-45CB-B68E-254E46348037}" destId="{313FC574-E1CD-4FB4-B054-0B805CE0447D}" srcOrd="7" destOrd="0" presId="urn:microsoft.com/office/officeart/2005/8/layout/target3"/>
    <dgm:cxn modelId="{51D6E9AF-39B1-4051-95C9-37D93425D2AB}" type="presParOf" srcId="{333A1088-737F-45CB-B68E-254E46348037}" destId="{619D679B-A015-4ECF-8348-D1034C574F40}" srcOrd="8" destOrd="0" presId="urn:microsoft.com/office/officeart/2005/8/layout/target3"/>
    <dgm:cxn modelId="{10CE7553-912C-47DF-B79B-C9E7542FFD1E}" type="presParOf" srcId="{333A1088-737F-45CB-B68E-254E46348037}" destId="{322283A8-4A27-4CDA-BAE3-F381106A9174}" srcOrd="9" destOrd="0" presId="urn:microsoft.com/office/officeart/2005/8/layout/target3"/>
    <dgm:cxn modelId="{6B1FD325-DF39-4647-B0DE-10167B91CB48}" type="presParOf" srcId="{333A1088-737F-45CB-B68E-254E46348037}" destId="{FFC9F71D-1B4F-4AD9-A4A6-86ADEFC8AF5C}" srcOrd="10" destOrd="0" presId="urn:microsoft.com/office/officeart/2005/8/layout/target3"/>
    <dgm:cxn modelId="{29AC5775-E48B-4F2E-BE21-90F2BE36C89B}" type="presParOf" srcId="{333A1088-737F-45CB-B68E-254E46348037}" destId="{25B08C86-7E15-44DC-BE7F-FFB55DD49D12}" srcOrd="11" destOrd="0" presId="urn:microsoft.com/office/officeart/2005/8/layout/target3"/>
    <dgm:cxn modelId="{35023756-F70B-4A06-B2EF-53CFAF17655A}" type="presParOf" srcId="{333A1088-737F-45CB-B68E-254E46348037}" destId="{76644BE8-9D7C-4C09-B250-3D10AF48CBB7}" srcOrd="12" destOrd="0" presId="urn:microsoft.com/office/officeart/2005/8/layout/target3"/>
    <dgm:cxn modelId="{A1368C13-6BA9-4C29-BE3D-E98D281A31A1}" type="presParOf" srcId="{333A1088-737F-45CB-B68E-254E46348037}" destId="{EE85B701-7295-41C0-BA7A-34D3756A2AE6}" srcOrd="13" destOrd="0" presId="urn:microsoft.com/office/officeart/2005/8/layout/target3"/>
    <dgm:cxn modelId="{D2776C77-5073-40FC-820E-6AFBC3F09AF3}" type="presParOf" srcId="{333A1088-737F-45CB-B68E-254E46348037}" destId="{8BEBB6EC-1DAA-4CAC-8A25-BC0FCBD5DBD5}" srcOrd="14" destOrd="0" presId="urn:microsoft.com/office/officeart/2005/8/layout/target3"/>
    <dgm:cxn modelId="{ABF47CEB-9800-410C-8C8E-C0145B5D07AD}" type="presParOf" srcId="{333A1088-737F-45CB-B68E-254E46348037}" destId="{AED2198E-93D5-4001-81B4-73124B309672}" srcOrd="15" destOrd="0" presId="urn:microsoft.com/office/officeart/2005/8/layout/target3"/>
    <dgm:cxn modelId="{3F4DBB5B-CF9E-41D0-A41A-8412A88F464A}" type="presParOf" srcId="{333A1088-737F-45CB-B68E-254E46348037}" destId="{2BE915AB-18AA-4053-B92C-3BFC9ED204BB}" srcOrd="16" destOrd="0" presId="urn:microsoft.com/office/officeart/2005/8/layout/target3"/>
    <dgm:cxn modelId="{2D3B2362-BB82-4AD1-AAE3-33EAE9A7472B}" type="presParOf" srcId="{333A1088-737F-45CB-B68E-254E46348037}" destId="{6BB5E863-4638-4E1D-BFDE-399D028AC4ED}" srcOrd="17" destOrd="0" presId="urn:microsoft.com/office/officeart/2005/8/layout/target3"/>
    <dgm:cxn modelId="{0F362DB9-F4D5-4B3E-B954-319BE8A85204}" type="presParOf" srcId="{333A1088-737F-45CB-B68E-254E46348037}" destId="{5A5FFA88-C948-4069-8E93-59FA12366E83}" srcOrd="18" destOrd="0" presId="urn:microsoft.com/office/officeart/2005/8/layout/target3"/>
    <dgm:cxn modelId="{CAA9FD08-1B47-421F-B3E2-C4004476E61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VY_32_INOVACE_02_Slovní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Slova protikladná.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EABDB-82ED-4F50-BBA7-CF3F0277500B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45343-E71B-4419-95FC-EFDB4C0354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713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5343-E71B-4419-95FC-EFDB4C0354F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3829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8578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7090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4229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6512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8959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493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0673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4602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5768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436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3967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F597-0D48-4F1A-AEA3-08655A4C1B1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4E03F-28BB-4F2F-80BC-BEB3B87BA1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9943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hyperlink" Target="http://www.i-creative.cz/wp-content/uploads/2008/02/ovoce-6.gif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iki.rvp.cz/@api/deki/files/16949/=ko%c3%83%c2%84%c3%82%c2%8dka.jpg" TargetMode="External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4498423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790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přispívá k rozšiřování slovní zásoby a je určena k procvičování a upevňování učiva o slovech protikladných.  </a:t>
            </a:r>
          </a:p>
          <a:p>
            <a:r>
              <a:rPr lang="cs-CZ" dirty="0" smtClean="0"/>
              <a:t>Žáci mají okamžitou zpětnou vazbu při práci </a:t>
            </a:r>
            <a:r>
              <a:rPr lang="cs-CZ" dirty="0" smtClean="0"/>
              <a:t>             s </a:t>
            </a:r>
            <a:r>
              <a:rPr lang="cs-CZ" dirty="0" smtClean="0"/>
              <a:t>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206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2652" y="1129499"/>
            <a:ext cx="4896544" cy="5636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ovoce-6.gif">
            <a:hlinkClick r:id="rId4" tooltip="ovoce-6.gif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0648"/>
            <a:ext cx="2316933" cy="173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3" descr="ovoce-6.gif">
            <a:hlinkClick r:id="rId4" tooltip="ovoce-6.gif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88501"/>
            <a:ext cx="2316933" cy="1737702"/>
          </a:xfrm>
          <a:prstGeom prst="rect">
            <a:avLst/>
          </a:prstGeom>
          <a:noFill/>
          <a:scene3d>
            <a:camera prst="orthographicFront">
              <a:rot lat="0" lon="0" rev="30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ovoce-6.gif">
            <a:hlinkClick r:id="rId4" tooltip="ovoce-6.gif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4588" y="2292879"/>
            <a:ext cx="2303997" cy="1728000"/>
          </a:xfrm>
          <a:prstGeom prst="rect">
            <a:avLst/>
          </a:prstGeom>
          <a:noFill/>
          <a:scene3d>
            <a:camera prst="orthographicFront">
              <a:rot lat="0" lon="0" rev="186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3" descr="ovoce-6.gif">
            <a:hlinkClick r:id="rId4" tooltip="ovoce-6.gif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898" y="548680"/>
            <a:ext cx="2316933" cy="173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ovoce-6.gif">
            <a:hlinkClick r:id="rId4" tooltip="ovoce-6.gif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852936"/>
            <a:ext cx="2316933" cy="1737702"/>
          </a:xfrm>
          <a:prstGeom prst="rect">
            <a:avLst/>
          </a:prstGeom>
          <a:noFill/>
          <a:scene3d>
            <a:camera prst="orthographicFront">
              <a:rot lat="0" lon="0" rev="48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86459" y="3333374"/>
            <a:ext cx="6527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dole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73419" y="2651052"/>
            <a:ext cx="9432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nahoře</a:t>
            </a:r>
            <a:endParaRPr lang="cs-CZ" sz="2000" b="1" dirty="0">
              <a:solidFill>
                <a:srgbClr val="92D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842652" y="1257297"/>
            <a:ext cx="590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den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30234" y="1798295"/>
            <a:ext cx="567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noc</a:t>
            </a:r>
            <a:endParaRPr lang="cs-CZ" sz="2000" b="1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1057242"/>
            <a:ext cx="5870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ano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18298" y="1217476"/>
            <a:ext cx="4523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ne</a:t>
            </a:r>
            <a:endParaRPr lang="cs-CZ" sz="2000" b="1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1411658"/>
            <a:ext cx="6463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hluk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23173" y="1475990"/>
            <a:ext cx="7184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ticho</a:t>
            </a:r>
            <a:endParaRPr lang="cs-CZ" sz="2000" b="1" dirty="0">
              <a:solidFill>
                <a:srgbClr val="92D05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-14709" y="0"/>
            <a:ext cx="31926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accent3"/>
                </a:solidFill>
                <a:effectLst/>
              </a:rPr>
              <a:t>Najdi protiklad!</a:t>
            </a:r>
            <a:endParaRPr lang="cs-CZ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27034" y="4020879"/>
            <a:ext cx="6078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tma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04206" y="3321677"/>
            <a:ext cx="8198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světlo</a:t>
            </a:r>
            <a:endParaRPr lang="cs-CZ" sz="20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44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5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76324"/>
            <a:ext cx="1182442" cy="11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68312"/>
            <a:ext cx="1398466" cy="1398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78972" y="1114670"/>
            <a:ext cx="1346448" cy="1346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4788" y="3284984"/>
            <a:ext cx="2513713" cy="251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6768" y="4643121"/>
            <a:ext cx="1155576" cy="115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1976" y="4192045"/>
            <a:ext cx="1309142" cy="1553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1273" y="4192045"/>
            <a:ext cx="1440160" cy="160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292039" y="116631"/>
            <a:ext cx="65064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Doplň dvojice protikladných slov!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50753" y="2636912"/>
            <a:ext cx="1537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DEN - NOC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38827" y="2652408"/>
            <a:ext cx="1784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BÍLÝ - ČERNÝ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892" y="6006479"/>
            <a:ext cx="1927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VELKÝ - MALÝ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12462" y="6006479"/>
            <a:ext cx="2299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PLNÝ - PRÁZDNÝ</a:t>
            </a:r>
            <a:endParaRPr lang="cs-CZ" sz="2400" b="1" dirty="0"/>
          </a:p>
        </p:txBody>
      </p:sp>
      <p:pic>
        <p:nvPicPr>
          <p:cNvPr id="6160" name="Picture 16" descr="kočka.jpg">
            <a:hlinkClick r:id="rId8" tooltip="http://wiki.rvp.cz/@api/deki/files/16949/=koÄka.jpg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1273" y="1176324"/>
            <a:ext cx="1226082" cy="122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8223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44939" y="1196752"/>
            <a:ext cx="43847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Kdo           </a:t>
            </a:r>
            <a:r>
              <a:rPr lang="cs-CZ" sz="3600" b="1" dirty="0" smtClean="0"/>
              <a:t>  , má </a:t>
            </a:r>
            <a:r>
              <a:rPr lang="cs-CZ" sz="3600" b="1" dirty="0" smtClean="0"/>
              <a:t>za tři. 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62419" y="724386"/>
            <a:ext cx="9416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šetří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91680" y="1227529"/>
            <a:ext cx="1158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utrácí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87274" y="2603985"/>
            <a:ext cx="3408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ptáče  dál doskáče.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5796" y="2611513"/>
            <a:ext cx="15502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Večerní 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5580" y="2148329"/>
            <a:ext cx="1250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Ranní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227529"/>
            <a:ext cx="2053817" cy="146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803744" y="3861048"/>
            <a:ext cx="3863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Lež má                 nohy.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63700" y="3861047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dlouhé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5306" y="5157192"/>
            <a:ext cx="2941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Každý začátek je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65010" y="5157191"/>
            <a:ext cx="11871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lehký.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116631"/>
            <a:ext cx="2680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Oprav přísloví!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223813" y="3309227"/>
            <a:ext cx="1252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krátké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18710" y="4591141"/>
            <a:ext cx="1079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těžký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655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3" grpId="0"/>
      <p:bldP spid="16" grpId="0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66634" y="6777"/>
            <a:ext cx="3689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3300"/>
                </a:solidFill>
              </a:rPr>
              <a:t> Tvoř slova protikladná!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764704"/>
            <a:ext cx="1666418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Hloupý  </a:t>
            </a:r>
          </a:p>
          <a:p>
            <a:r>
              <a:rPr lang="cs-CZ" sz="3200" b="1" dirty="0" smtClean="0"/>
              <a:t>Malý     </a:t>
            </a:r>
          </a:p>
          <a:p>
            <a:r>
              <a:rPr lang="cs-CZ" sz="3200" b="1" dirty="0" smtClean="0"/>
              <a:t>Tlustý   </a:t>
            </a:r>
          </a:p>
          <a:p>
            <a:r>
              <a:rPr lang="cs-CZ" sz="3200" b="1" dirty="0" smtClean="0"/>
              <a:t>Studený </a:t>
            </a:r>
          </a:p>
          <a:p>
            <a:r>
              <a:rPr lang="cs-CZ" sz="3200" b="1" dirty="0" smtClean="0"/>
              <a:t>Pomalý</a:t>
            </a:r>
          </a:p>
          <a:p>
            <a:r>
              <a:rPr lang="cs-CZ" sz="3200" b="1" dirty="0" smtClean="0"/>
              <a:t>Sytý</a:t>
            </a:r>
          </a:p>
          <a:p>
            <a:r>
              <a:rPr lang="cs-CZ" sz="3200" b="1" dirty="0" smtClean="0"/>
              <a:t>Měkký</a:t>
            </a:r>
          </a:p>
          <a:p>
            <a:r>
              <a:rPr lang="cs-CZ" sz="3200" b="1" dirty="0" smtClean="0"/>
              <a:t>Sladký</a:t>
            </a:r>
          </a:p>
          <a:p>
            <a:r>
              <a:rPr lang="cs-CZ" sz="3200" b="1" dirty="0" smtClean="0"/>
              <a:t>Ošklivý</a:t>
            </a:r>
          </a:p>
          <a:p>
            <a:r>
              <a:rPr lang="cs-CZ" sz="3200" b="1" dirty="0" smtClean="0"/>
              <a:t>Prázdný</a:t>
            </a:r>
          </a:p>
          <a:p>
            <a:r>
              <a:rPr lang="cs-CZ" sz="3200" b="1" dirty="0" smtClean="0"/>
              <a:t>Čistý</a:t>
            </a:r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870282" y="764704"/>
            <a:ext cx="1388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Chytrý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14460" y="1221941"/>
            <a:ext cx="11975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Velký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97552" y="1707041"/>
            <a:ext cx="15894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Hubený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97552" y="2187504"/>
            <a:ext cx="1167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Teplý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9958" y="2691497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Rychlý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0785" y="3221923"/>
            <a:ext cx="1670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Hladový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914" y="3717032"/>
            <a:ext cx="1216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Tvrdý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Obláček 11"/>
          <p:cNvSpPr/>
          <p:nvPr/>
        </p:nvSpPr>
        <p:spPr>
          <a:xfrm rot="20387374">
            <a:off x="5684532" y="1250942"/>
            <a:ext cx="1839062" cy="1314484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98128" y="1626478"/>
            <a:ext cx="12118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Znáš </a:t>
            </a:r>
          </a:p>
          <a:p>
            <a:r>
              <a:rPr lang="cs-CZ" b="1" dirty="0" smtClean="0"/>
              <a:t>vlastnosti?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0785" y="4211801"/>
            <a:ext cx="1180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Slaný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24648" y="4670118"/>
            <a:ext cx="1406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Krásný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26950" y="5157192"/>
            <a:ext cx="10043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Plný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859041" y="5603590"/>
            <a:ext cx="15059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Špinavý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30086" y="980147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30086" y="14235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130086" y="19224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130086" y="240510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130086" y="28719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130086" y="33923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136071" y="382475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136071" y="435309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42056" y="48855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142056" y="529834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142056" y="57239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*</a:t>
            </a:r>
            <a:endParaRPr lang="cs-CZ" dirty="0"/>
          </a:p>
        </p:txBody>
      </p:sp>
      <p:pic>
        <p:nvPicPr>
          <p:cNvPr id="30" name="Picture 2" descr="C:\Users\08F8\AppData\Local\Microsoft\Windows\Temporary Internet Files\Content.IE5\27JOSSW5\MC9004345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4309" y="2319470"/>
            <a:ext cx="2520280" cy="141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114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02460"/>
            <a:ext cx="7847533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Náš Pepík</a:t>
            </a:r>
          </a:p>
          <a:p>
            <a:r>
              <a:rPr lang="cs-CZ" sz="2800" b="1" dirty="0" smtClean="0"/>
              <a:t>Pepík je zlobivý chlapec. Nerad chodí do školy.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Je nemocný, protože se často otužuje. Večer se vždy</a:t>
            </a:r>
          </a:p>
          <a:p>
            <a:endParaRPr lang="cs-CZ" sz="2800" b="1" dirty="0"/>
          </a:p>
          <a:p>
            <a:r>
              <a:rPr lang="cs-CZ" sz="2800" b="1" dirty="0" smtClean="0"/>
              <a:t>umývá teplou vodou. K snídani jí nejraději studené </a:t>
            </a:r>
          </a:p>
          <a:p>
            <a:endParaRPr lang="cs-CZ" sz="2800" b="1" dirty="0"/>
          </a:p>
          <a:p>
            <a:r>
              <a:rPr lang="cs-CZ" sz="2800" b="1" dirty="0" smtClean="0"/>
              <a:t>mléko s lupínky. Do školy se vždy loudá. Neumí číst,</a:t>
            </a:r>
          </a:p>
          <a:p>
            <a:endParaRPr lang="cs-CZ" sz="2800" b="1" dirty="0"/>
          </a:p>
          <a:p>
            <a:r>
              <a:rPr lang="cs-CZ" sz="2800" b="1" dirty="0" smtClean="0"/>
              <a:t>špatně počítá, ošklivě píše a škaredě kreslí.</a:t>
            </a:r>
          </a:p>
          <a:p>
            <a:endParaRPr lang="cs-CZ" sz="2800" b="1" dirty="0"/>
          </a:p>
          <a:p>
            <a:r>
              <a:rPr lang="cs-CZ" sz="2800" b="1" dirty="0" smtClean="0"/>
              <a:t>Je špatný kamarád a chová se pyšně.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79912" y="87015"/>
            <a:ext cx="4380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Co myslíš, jaký je opravdu Pepík?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1383" y="4653136"/>
            <a:ext cx="11620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39752" y="908720"/>
            <a:ext cx="85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hodný</a:t>
            </a:r>
            <a:endParaRPr lang="cs-CZ" sz="2000" b="1" dirty="0">
              <a:solidFill>
                <a:srgbClr val="FF000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2123728" y="1412776"/>
            <a:ext cx="936104" cy="0"/>
          </a:xfrm>
          <a:prstGeom prst="line">
            <a:avLst/>
          </a:prstGeom>
          <a:ln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644008" y="1412776"/>
            <a:ext cx="7920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403648" y="2276872"/>
            <a:ext cx="11881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772607" y="908720"/>
            <a:ext cx="534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rád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560415" y="1772816"/>
            <a:ext cx="874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zdravý</a:t>
            </a:r>
            <a:endParaRPr lang="cs-CZ" sz="20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6588224" y="2276872"/>
            <a:ext cx="6480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563548" y="1772816"/>
            <a:ext cx="6727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ráno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22"/>
          <p:cNvCxnSpPr/>
          <p:nvPr/>
        </p:nvCxnSpPr>
        <p:spPr>
          <a:xfrm>
            <a:off x="1997714" y="3140968"/>
            <a:ext cx="76869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7236296" y="3140968"/>
            <a:ext cx="122413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796136" y="3933056"/>
            <a:ext cx="7920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6899922" y="3933056"/>
            <a:ext cx="76842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1" name="Přímá spojnice 5120"/>
          <p:cNvCxnSpPr/>
          <p:nvPr/>
        </p:nvCxnSpPr>
        <p:spPr>
          <a:xfrm>
            <a:off x="827584" y="4797152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4" name="Přímá spojnice 5123"/>
          <p:cNvCxnSpPr/>
          <p:nvPr/>
        </p:nvCxnSpPr>
        <p:spPr>
          <a:xfrm>
            <a:off x="3193063" y="4797152"/>
            <a:ext cx="80287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6" name="Přímá spojnice 5125"/>
          <p:cNvCxnSpPr/>
          <p:nvPr/>
        </p:nvCxnSpPr>
        <p:spPr>
          <a:xfrm>
            <a:off x="5148064" y="4797152"/>
            <a:ext cx="104411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4" name="Přímá spojnice 5133"/>
          <p:cNvCxnSpPr/>
          <p:nvPr/>
        </p:nvCxnSpPr>
        <p:spPr>
          <a:xfrm>
            <a:off x="5436096" y="5661248"/>
            <a:ext cx="75608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6" name="Přímá spojnice 5135"/>
          <p:cNvCxnSpPr/>
          <p:nvPr/>
        </p:nvCxnSpPr>
        <p:spPr>
          <a:xfrm>
            <a:off x="1295636" y="5661248"/>
            <a:ext cx="82809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7" name="TextovéPole 5136"/>
          <p:cNvSpPr txBox="1"/>
          <p:nvPr/>
        </p:nvSpPr>
        <p:spPr>
          <a:xfrm>
            <a:off x="1894742" y="2564904"/>
            <a:ext cx="1191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studenou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38" name="TextovéPole 5137"/>
          <p:cNvSpPr txBox="1"/>
          <p:nvPr/>
        </p:nvSpPr>
        <p:spPr>
          <a:xfrm>
            <a:off x="7430590" y="2564904"/>
            <a:ext cx="7297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teplé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39" name="TextovéPole 5138"/>
          <p:cNvSpPr txBox="1"/>
          <p:nvPr/>
        </p:nvSpPr>
        <p:spPr>
          <a:xfrm>
            <a:off x="5624556" y="3365674"/>
            <a:ext cx="11352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pospíchá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40" name="TextovéPole 5139"/>
          <p:cNvSpPr txBox="1"/>
          <p:nvPr/>
        </p:nvSpPr>
        <p:spPr>
          <a:xfrm>
            <a:off x="7074912" y="3377433"/>
            <a:ext cx="593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umí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42" name="TextovéPole 5141"/>
          <p:cNvSpPr txBox="1"/>
          <p:nvPr/>
        </p:nvSpPr>
        <p:spPr>
          <a:xfrm>
            <a:off x="995363" y="4276888"/>
            <a:ext cx="816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dobře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43" name="TextovéPole 5142"/>
          <p:cNvSpPr txBox="1"/>
          <p:nvPr/>
        </p:nvSpPr>
        <p:spPr>
          <a:xfrm>
            <a:off x="3193063" y="4274865"/>
            <a:ext cx="8435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pěkně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44" name="TextovéPole 5143"/>
          <p:cNvSpPr txBox="1"/>
          <p:nvPr/>
        </p:nvSpPr>
        <p:spPr>
          <a:xfrm>
            <a:off x="5301422" y="4284282"/>
            <a:ext cx="8907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krásně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45" name="TextovéPole 5144"/>
          <p:cNvSpPr txBox="1"/>
          <p:nvPr/>
        </p:nvSpPr>
        <p:spPr>
          <a:xfrm>
            <a:off x="1311133" y="5167426"/>
            <a:ext cx="8125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dobrý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146" name="TextovéPole 5145"/>
          <p:cNvSpPr txBox="1"/>
          <p:nvPr/>
        </p:nvSpPr>
        <p:spPr>
          <a:xfrm>
            <a:off x="5190365" y="5167426"/>
            <a:ext cx="1112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skromně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32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7" grpId="0"/>
      <p:bldP spid="5137" grpId="0"/>
      <p:bldP spid="5138" grpId="0"/>
      <p:bldP spid="5139" grpId="0"/>
      <p:bldP spid="5140" grpId="0"/>
      <p:bldP spid="5142" grpId="0"/>
      <p:bldP spid="5143" grpId="0"/>
      <p:bldP spid="5144" grpId="0"/>
      <p:bldP spid="5145" grpId="0"/>
      <p:bldP spid="51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láček 2"/>
          <p:cNvSpPr/>
          <p:nvPr/>
        </p:nvSpPr>
        <p:spPr>
          <a:xfrm>
            <a:off x="1259632" y="1340768"/>
            <a:ext cx="2376264" cy="2016224"/>
          </a:xfrm>
          <a:prstGeom prst="cloudCallou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>
              <a:rot lat="0" lon="0" rev="1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2164372"/>
            <a:ext cx="2084801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solidFill>
                  <a:srgbClr val="FFC000"/>
                </a:solidFill>
              </a:rPr>
              <a:t>UŽ TI TO JDE SKVĚLE!</a:t>
            </a:r>
            <a:endParaRPr lang="cs-CZ" sz="1700" b="1" dirty="0">
              <a:solidFill>
                <a:srgbClr val="FFC000"/>
              </a:solidFill>
            </a:endParaRPr>
          </a:p>
        </p:txBody>
      </p:sp>
      <p:pic>
        <p:nvPicPr>
          <p:cNvPr id="5" name="Picture 4" descr="C:\Users\08F8\AppData\Local\Microsoft\Windows\Temporary Internet Files\Content.IE5\1RYRDZYM\MC9003295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624488"/>
            <a:ext cx="5227746" cy="280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774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4432" y="188640"/>
            <a:ext cx="23601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2011- 11-12 /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3133" y="2459238"/>
            <a:ext cx="70441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Ostatní obrázky byly vytvořeny v otevřené galerii Microsoft Office.</a:t>
            </a:r>
          </a:p>
          <a:p>
            <a:r>
              <a:rPr lang="cs-CZ" sz="2000" dirty="0" smtClean="0"/>
              <a:t>Text je vytvořen  autorem materiálu.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5150" y="1196752"/>
            <a:ext cx="942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Švestka: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57909" y="1196751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Omalovánky ovoce. </a:t>
            </a:r>
            <a:r>
              <a:rPr lang="pl-PL" i="1" dirty="0"/>
              <a:t>Http://www.i-creative.cz/2008/02/21/ovoce/#more-683</a:t>
            </a:r>
            <a:r>
              <a:rPr lang="pl-PL" dirty="0"/>
              <a:t> [online]. [cit. </a:t>
            </a:r>
            <a:r>
              <a:rPr lang="pl-PL" dirty="0" smtClean="0"/>
              <a:t>2011-11-12]. </a:t>
            </a:r>
            <a:r>
              <a:rPr lang="pl-PL" dirty="0"/>
              <a:t>Dostupné z: http://www.i-creative.cz/2008/02/21/ovoce/#more-683</a:t>
            </a:r>
          </a:p>
          <a:p>
            <a:r>
              <a:rPr lang="pl-PL" dirty="0"/>
              <a:t/>
            </a:r>
            <a:br>
              <a:rPr lang="pl-PL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6687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281</Words>
  <Application>Microsoft Office PowerPoint</Application>
  <PresentationFormat>Předvádění na obrazovce (4:3)</PresentationFormat>
  <Paragraphs>110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Dum</cp:lastModifiedBy>
  <cp:revision>40</cp:revision>
  <dcterms:created xsi:type="dcterms:W3CDTF">2011-11-10T19:03:15Z</dcterms:created>
  <dcterms:modified xsi:type="dcterms:W3CDTF">2013-02-03T12:09:41Z</dcterms:modified>
</cp:coreProperties>
</file>