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110F6"/>
    <a:srgbClr val="99CCFF"/>
    <a:srgbClr val="33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VY_32_INOVACE_03_Slovní druhy a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Slova příbuzná.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D03A10-5BF7-42F4-9912-ACC4447E8537}" type="presOf" srcId="{B651F6E3-6281-48DB-9319-2AEAFDAE7572}" destId="{6BB5E863-4638-4E1D-BFDE-399D028AC4ED}" srcOrd="1" destOrd="0" presId="urn:microsoft.com/office/officeart/2005/8/layout/target3"/>
    <dgm:cxn modelId="{B16005E4-3E1D-4CBA-B084-DE926103FCD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213EA9A-1865-4D0E-A328-87C23D65BD5E}" type="presOf" srcId="{D8197B8C-B260-4A16-BDF4-0947B075E274}" destId="{5A5FFA88-C948-4069-8E93-59FA12366E83}" srcOrd="1" destOrd="0" presId="urn:microsoft.com/office/officeart/2005/8/layout/target3"/>
    <dgm:cxn modelId="{5AFAAD22-30CB-4E52-A777-802A0AF0254A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110553-698A-4AE2-8EF9-A7C63BC48117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ABB0D94-AC1E-4BF1-BDC1-0E81947359D1}" type="presOf" srcId="{4C35D32F-0EAB-4CD7-82EE-45574DC2A586}" destId="{890E4F0B-2866-4A3F-A3C7-2A14B1797930}" srcOrd="1" destOrd="0" presId="urn:microsoft.com/office/officeart/2005/8/layout/target3"/>
    <dgm:cxn modelId="{5AFEE0B8-458C-4CCF-BF29-41B9EFAAC63B}" type="presOf" srcId="{4C35D32F-0EAB-4CD7-82EE-45574DC2A586}" destId="{8BEBB6EC-1DAA-4CAC-8A25-BC0FCBD5DBD5}" srcOrd="0" destOrd="0" presId="urn:microsoft.com/office/officeart/2005/8/layout/target3"/>
    <dgm:cxn modelId="{CA223141-7C2B-411E-A84F-31DC008BB006}" type="presOf" srcId="{D1D4F407-5343-4D3F-B5B9-D407B03CAEB4}" destId="{AED2198E-93D5-4001-81B4-73124B309672}" srcOrd="1" destOrd="0" presId="urn:microsoft.com/office/officeart/2005/8/layout/target3"/>
    <dgm:cxn modelId="{08FCA6F1-08A1-49D7-AE52-B8D19297F488}" type="presOf" srcId="{757F3AB3-0718-4624-B441-E567A8F0AB56}" destId="{333A1088-737F-45CB-B68E-254E46348037}" srcOrd="0" destOrd="0" presId="urn:microsoft.com/office/officeart/2005/8/layout/target3"/>
    <dgm:cxn modelId="{C99D7406-EC2A-4D6E-B765-763BE6861969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753BDC-E480-4AA3-897F-262BC62B9322}" type="presOf" srcId="{D1D4F407-5343-4D3F-B5B9-D407B03CAEB4}" destId="{D005CE8C-CC26-4C3E-AC11-E15060ECD759}" srcOrd="0" destOrd="0" presId="urn:microsoft.com/office/officeart/2005/8/layout/target3"/>
    <dgm:cxn modelId="{8CDF0FA0-EF98-4FAC-ACB6-8CFDBF81477A}" type="presParOf" srcId="{333A1088-737F-45CB-B68E-254E46348037}" destId="{F5ABB229-8D3B-4694-996A-96F23CF14429}" srcOrd="0" destOrd="0" presId="urn:microsoft.com/office/officeart/2005/8/layout/target3"/>
    <dgm:cxn modelId="{6E228D25-561B-49B6-83E5-2B4CC11664A1}" type="presParOf" srcId="{333A1088-737F-45CB-B68E-254E46348037}" destId="{F41139FD-01EE-4571-8B17-4FB00FC51163}" srcOrd="1" destOrd="0" presId="urn:microsoft.com/office/officeart/2005/8/layout/target3"/>
    <dgm:cxn modelId="{114756CE-F508-42A6-BE18-712EF35465A0}" type="presParOf" srcId="{333A1088-737F-45CB-B68E-254E46348037}" destId="{D005CE8C-CC26-4C3E-AC11-E15060ECD759}" srcOrd="2" destOrd="0" presId="urn:microsoft.com/office/officeart/2005/8/layout/target3"/>
    <dgm:cxn modelId="{67F10FE4-0742-49C4-8238-D3AA275BD66B}" type="presParOf" srcId="{333A1088-737F-45CB-B68E-254E46348037}" destId="{2C702D82-9B77-49B7-9568-BB8EB47C3372}" srcOrd="3" destOrd="0" presId="urn:microsoft.com/office/officeart/2005/8/layout/target3"/>
    <dgm:cxn modelId="{C7C4FE30-5E6A-4F86-85C6-3BAA756B7BD0}" type="presParOf" srcId="{333A1088-737F-45CB-B68E-254E46348037}" destId="{A52A0455-90FF-4808-ABD0-F02540D31D5A}" srcOrd="4" destOrd="0" presId="urn:microsoft.com/office/officeart/2005/8/layout/target3"/>
    <dgm:cxn modelId="{EC0D53FA-C42F-429F-9D95-FC75CE4F5C32}" type="presParOf" srcId="{333A1088-737F-45CB-B68E-254E46348037}" destId="{6140AFEC-043D-4C43-A2F9-D0F5331DF3A3}" srcOrd="5" destOrd="0" presId="urn:microsoft.com/office/officeart/2005/8/layout/target3"/>
    <dgm:cxn modelId="{74C5EDCF-ACB8-417F-9366-ECEC797EF177}" type="presParOf" srcId="{333A1088-737F-45CB-B68E-254E46348037}" destId="{9358AC05-5D7D-4327-9F80-1AD486AEA664}" srcOrd="6" destOrd="0" presId="urn:microsoft.com/office/officeart/2005/8/layout/target3"/>
    <dgm:cxn modelId="{05D61306-642D-4371-B7FE-C522759995D3}" type="presParOf" srcId="{333A1088-737F-45CB-B68E-254E46348037}" destId="{313FC574-E1CD-4FB4-B054-0B805CE0447D}" srcOrd="7" destOrd="0" presId="urn:microsoft.com/office/officeart/2005/8/layout/target3"/>
    <dgm:cxn modelId="{EFEEC5AE-E866-48CF-850F-BF7A17ED57FD}" type="presParOf" srcId="{333A1088-737F-45CB-B68E-254E46348037}" destId="{619D679B-A015-4ECF-8348-D1034C574F40}" srcOrd="8" destOrd="0" presId="urn:microsoft.com/office/officeart/2005/8/layout/target3"/>
    <dgm:cxn modelId="{35084683-5D69-4CAF-96DF-4ED8396644B8}" type="presParOf" srcId="{333A1088-737F-45CB-B68E-254E46348037}" destId="{322283A8-4A27-4CDA-BAE3-F381106A9174}" srcOrd="9" destOrd="0" presId="urn:microsoft.com/office/officeart/2005/8/layout/target3"/>
    <dgm:cxn modelId="{D3A32B45-65A4-4D05-AD38-8D32C961944F}" type="presParOf" srcId="{333A1088-737F-45CB-B68E-254E46348037}" destId="{FFC9F71D-1B4F-4AD9-A4A6-86ADEFC8AF5C}" srcOrd="10" destOrd="0" presId="urn:microsoft.com/office/officeart/2005/8/layout/target3"/>
    <dgm:cxn modelId="{6810CDBB-5047-42F4-9812-563C6296A332}" type="presParOf" srcId="{333A1088-737F-45CB-B68E-254E46348037}" destId="{25B08C86-7E15-44DC-BE7F-FFB55DD49D12}" srcOrd="11" destOrd="0" presId="urn:microsoft.com/office/officeart/2005/8/layout/target3"/>
    <dgm:cxn modelId="{F108ADD5-6614-4817-BA52-9266C4DD8AFE}" type="presParOf" srcId="{333A1088-737F-45CB-B68E-254E46348037}" destId="{76644BE8-9D7C-4C09-B250-3D10AF48CBB7}" srcOrd="12" destOrd="0" presId="urn:microsoft.com/office/officeart/2005/8/layout/target3"/>
    <dgm:cxn modelId="{9E6FA9B9-12AF-4B37-82A2-219A49824768}" type="presParOf" srcId="{333A1088-737F-45CB-B68E-254E46348037}" destId="{EE85B701-7295-41C0-BA7A-34D3756A2AE6}" srcOrd="13" destOrd="0" presId="urn:microsoft.com/office/officeart/2005/8/layout/target3"/>
    <dgm:cxn modelId="{3197A278-14D7-4A9B-AA49-A92CA94B7654}" type="presParOf" srcId="{333A1088-737F-45CB-B68E-254E46348037}" destId="{8BEBB6EC-1DAA-4CAC-8A25-BC0FCBD5DBD5}" srcOrd="14" destOrd="0" presId="urn:microsoft.com/office/officeart/2005/8/layout/target3"/>
    <dgm:cxn modelId="{9E4B5016-70ED-4142-9C45-1A83E585B831}" type="presParOf" srcId="{333A1088-737F-45CB-B68E-254E46348037}" destId="{AED2198E-93D5-4001-81B4-73124B309672}" srcOrd="15" destOrd="0" presId="urn:microsoft.com/office/officeart/2005/8/layout/target3"/>
    <dgm:cxn modelId="{7D63D3F5-52DF-425D-8DDC-2BD8A2BD5AEC}" type="presParOf" srcId="{333A1088-737F-45CB-B68E-254E46348037}" destId="{2BE915AB-18AA-4053-B92C-3BFC9ED204BB}" srcOrd="16" destOrd="0" presId="urn:microsoft.com/office/officeart/2005/8/layout/target3"/>
    <dgm:cxn modelId="{C8044832-87E1-4ACB-8C4F-B8CEE12C1D71}" type="presParOf" srcId="{333A1088-737F-45CB-B68E-254E46348037}" destId="{6BB5E863-4638-4E1D-BFDE-399D028AC4ED}" srcOrd="17" destOrd="0" presId="urn:microsoft.com/office/officeart/2005/8/layout/target3"/>
    <dgm:cxn modelId="{1DD58E1D-1C48-4CD6-B3B2-BC4D9875B518}" type="presParOf" srcId="{333A1088-737F-45CB-B68E-254E46348037}" destId="{5A5FFA88-C948-4069-8E93-59FA12366E83}" srcOrd="18" destOrd="0" presId="urn:microsoft.com/office/officeart/2005/8/layout/target3"/>
    <dgm:cxn modelId="{8D353200-60B1-41EF-9F26-DE0C0B80F4C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VY_32_INOVACE_03_Slovní druhy a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Slova příbuzná.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0EE5A-6A32-45EC-8477-66638812D91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0C8F6-1B61-4210-9265-7EB8FE186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38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0EE5A-6A32-45EC-8477-66638812D91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0C8F6-1B61-4210-9265-7EB8FE186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031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0EE5A-6A32-45EC-8477-66638812D91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0C8F6-1B61-4210-9265-7EB8FE186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522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0EE5A-6A32-45EC-8477-66638812D91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0C8F6-1B61-4210-9265-7EB8FE186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933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0EE5A-6A32-45EC-8477-66638812D91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0C8F6-1B61-4210-9265-7EB8FE186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61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0EE5A-6A32-45EC-8477-66638812D91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0C8F6-1B61-4210-9265-7EB8FE186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190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0EE5A-6A32-45EC-8477-66638812D91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0C8F6-1B61-4210-9265-7EB8FE186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455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0EE5A-6A32-45EC-8477-66638812D91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0C8F6-1B61-4210-9265-7EB8FE186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382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0EE5A-6A32-45EC-8477-66638812D91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0C8F6-1B61-4210-9265-7EB8FE186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978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0EE5A-6A32-45EC-8477-66638812D91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0C8F6-1B61-4210-9265-7EB8FE186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75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0EE5A-6A32-45EC-8477-66638812D91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0C8F6-1B61-4210-9265-7EB8FE186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206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E0EE5A-6A32-45EC-8477-66638812D91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D0C8F6-1B61-4210-9265-7EB8FE186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348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600387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80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přispívá k rozšiřování slovní zásoby a je určena k procvičování a upevňování učiva o slovech příbuzných.  </a:t>
            </a:r>
          </a:p>
          <a:p>
            <a:r>
              <a:rPr lang="cs-CZ" dirty="0" smtClean="0"/>
              <a:t>Prezentace slouží také k opakování učiva o stavbě slova - předpona, kořen</a:t>
            </a:r>
            <a:r>
              <a:rPr lang="cs-CZ" smtClean="0"/>
              <a:t>, přípona.</a:t>
            </a:r>
            <a:endParaRPr lang="cs-CZ" dirty="0" smtClean="0"/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0572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36220" y="1772816"/>
            <a:ext cx="554946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Slova příbuzná.</a:t>
            </a:r>
            <a:endParaRPr lang="cs-CZ" sz="6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3050" y="3085003"/>
            <a:ext cx="884633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Jsou slova, která mají společnou část – </a:t>
            </a:r>
            <a:r>
              <a:rPr lang="cs-CZ" sz="3600" b="1" dirty="0" smtClean="0">
                <a:solidFill>
                  <a:srgbClr val="FF0000"/>
                </a:solidFill>
              </a:rPr>
              <a:t>kořen.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Významy</a:t>
            </a:r>
            <a:r>
              <a:rPr lang="cs-CZ" sz="3600" b="1" dirty="0" smtClean="0"/>
              <a:t> příbuzných slov spolu </a:t>
            </a:r>
            <a:r>
              <a:rPr lang="cs-CZ" sz="3600" b="1" dirty="0" smtClean="0">
                <a:solidFill>
                  <a:srgbClr val="FF0000"/>
                </a:solidFill>
              </a:rPr>
              <a:t>souvisí.</a:t>
            </a:r>
          </a:p>
          <a:p>
            <a:endParaRPr lang="cs-CZ" sz="3600" b="1" dirty="0">
              <a:solidFill>
                <a:srgbClr val="FF0000"/>
              </a:solidFill>
            </a:endParaRP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vod</a:t>
            </a:r>
            <a:r>
              <a:rPr lang="cs-CZ" sz="3600" b="1" dirty="0" smtClean="0"/>
              <a:t>a -  </a:t>
            </a:r>
            <a:r>
              <a:rPr lang="cs-CZ" sz="3600" b="1" dirty="0" smtClean="0">
                <a:solidFill>
                  <a:srgbClr val="FF0000"/>
                </a:solidFill>
              </a:rPr>
              <a:t>vod</a:t>
            </a:r>
            <a:r>
              <a:rPr lang="cs-CZ" sz="3600" b="1" dirty="0" smtClean="0"/>
              <a:t>ník  -  </a:t>
            </a:r>
            <a:r>
              <a:rPr lang="cs-CZ" sz="3600" b="1" dirty="0" smtClean="0">
                <a:solidFill>
                  <a:srgbClr val="FF0000"/>
                </a:solidFill>
              </a:rPr>
              <a:t>vod</a:t>
            </a:r>
            <a:r>
              <a:rPr lang="cs-CZ" sz="3600" b="1" dirty="0" smtClean="0"/>
              <a:t>ovod -  po</a:t>
            </a:r>
            <a:r>
              <a:rPr lang="cs-CZ" sz="3600" b="1" dirty="0" smtClean="0">
                <a:solidFill>
                  <a:srgbClr val="FF0000"/>
                </a:solidFill>
              </a:rPr>
              <a:t>vod</a:t>
            </a:r>
            <a:r>
              <a:rPr lang="cs-CZ" sz="3600" b="1" dirty="0" smtClean="0"/>
              <a:t>eň-  </a:t>
            </a:r>
            <a:r>
              <a:rPr lang="cs-CZ" sz="3600" b="1" dirty="0" smtClean="0">
                <a:solidFill>
                  <a:srgbClr val="FF0000"/>
                </a:solidFill>
              </a:rPr>
              <a:t>vod</a:t>
            </a:r>
            <a:r>
              <a:rPr lang="cs-CZ" sz="3600" b="1" dirty="0" smtClean="0"/>
              <a:t>ní 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916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491880" y="2636912"/>
            <a:ext cx="1800200" cy="15841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se šipkou 3"/>
          <p:cNvCxnSpPr>
            <a:stCxn id="2" idx="0"/>
          </p:cNvCxnSpPr>
          <p:nvPr/>
        </p:nvCxnSpPr>
        <p:spPr>
          <a:xfrm flipV="1">
            <a:off x="4391980" y="1196752"/>
            <a:ext cx="0" cy="144016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5028447" y="1844608"/>
            <a:ext cx="1273459" cy="1060089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2" idx="1"/>
          </p:cNvCxnSpPr>
          <p:nvPr/>
        </p:nvCxnSpPr>
        <p:spPr>
          <a:xfrm flipH="1" flipV="1">
            <a:off x="2627784" y="1916832"/>
            <a:ext cx="1127729" cy="9520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2" idx="4"/>
          </p:cNvCxnSpPr>
          <p:nvPr/>
        </p:nvCxnSpPr>
        <p:spPr>
          <a:xfrm>
            <a:off x="4391980" y="4221088"/>
            <a:ext cx="0" cy="1296144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2" idx="5"/>
          </p:cNvCxnSpPr>
          <p:nvPr/>
        </p:nvCxnSpPr>
        <p:spPr>
          <a:xfrm>
            <a:off x="5028447" y="3989091"/>
            <a:ext cx="1177543" cy="1116185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2" idx="2"/>
          </p:cNvCxnSpPr>
          <p:nvPr/>
        </p:nvCxnSpPr>
        <p:spPr>
          <a:xfrm flipH="1">
            <a:off x="2051720" y="3429000"/>
            <a:ext cx="1440160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2" idx="3"/>
          </p:cNvCxnSpPr>
          <p:nvPr/>
        </p:nvCxnSpPr>
        <p:spPr>
          <a:xfrm flipH="1">
            <a:off x="2771800" y="3989091"/>
            <a:ext cx="983713" cy="808061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3699554" y="1659942"/>
            <a:ext cx="683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-</a:t>
            </a:r>
            <a:r>
              <a:rPr lang="cs-CZ" b="1" dirty="0" err="1" smtClean="0"/>
              <a:t>uška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855070" y="620687"/>
            <a:ext cx="1105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letuška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124157" y="1958446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-</a:t>
            </a:r>
            <a:r>
              <a:rPr lang="cs-CZ" b="1" dirty="0" err="1" smtClean="0"/>
              <a:t>adlo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954960" y="1316228"/>
            <a:ext cx="10756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letadlo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867349" y="3042322"/>
            <a:ext cx="468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-</a:t>
            </a:r>
            <a:r>
              <a:rPr lang="cs-CZ" b="1" dirty="0" err="1" smtClean="0"/>
              <a:t>ec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964441" y="3180821"/>
            <a:ext cx="800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letec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539332" y="2300698"/>
            <a:ext cx="474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vý</a:t>
            </a:r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953498" y="1455167"/>
            <a:ext cx="8147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výlet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49358" y="2957365"/>
            <a:ext cx="9167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let</a:t>
            </a:r>
            <a:endParaRPr lang="cs-CZ" sz="5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421351" y="3511363"/>
            <a:ext cx="5928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-</a:t>
            </a:r>
            <a:r>
              <a:rPr lang="cs-CZ" b="1" dirty="0" err="1" smtClean="0"/>
              <a:t>iště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076517" y="3188196"/>
            <a:ext cx="9752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letiště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975392" y="4499664"/>
            <a:ext cx="516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pří-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847540" y="4710335"/>
            <a:ext cx="8702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přílet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906879" y="5517232"/>
            <a:ext cx="10016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letíme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440479" y="4735944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-</a:t>
            </a:r>
            <a:r>
              <a:rPr lang="cs-CZ" b="1" dirty="0" err="1" smtClean="0"/>
              <a:t>íme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113439" y="4943196"/>
            <a:ext cx="851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odlet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703929" y="4217201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od-</a:t>
            </a:r>
            <a:endParaRPr lang="cs-CZ" b="1" dirty="0"/>
          </a:p>
        </p:txBody>
      </p:sp>
      <p:cxnSp>
        <p:nvCxnSpPr>
          <p:cNvPr id="54" name="Přímá spojnice se šipkou 53"/>
          <p:cNvCxnSpPr>
            <a:stCxn id="2" idx="6"/>
            <a:endCxn id="37" idx="1"/>
          </p:cNvCxnSpPr>
          <p:nvPr/>
        </p:nvCxnSpPr>
        <p:spPr>
          <a:xfrm flipV="1">
            <a:off x="5292080" y="3411654"/>
            <a:ext cx="1672361" cy="17346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3459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5" grpId="0"/>
      <p:bldP spid="37" grpId="0"/>
      <p:bldP spid="39" grpId="0"/>
      <p:bldP spid="43" grpId="0"/>
      <p:bldP spid="46" grpId="0"/>
      <p:bldP spid="47" grpId="0"/>
      <p:bldP spid="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72" y="534818"/>
            <a:ext cx="4826077" cy="5976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12160" y="1124743"/>
            <a:ext cx="81439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les</a:t>
            </a:r>
          </a:p>
          <a:p>
            <a:endParaRPr lang="cs-CZ" sz="2400" b="1" dirty="0"/>
          </a:p>
          <a:p>
            <a:r>
              <a:rPr lang="cs-CZ" sz="2400" b="1" dirty="0" err="1" smtClean="0"/>
              <a:t>pis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kov</a:t>
            </a:r>
          </a:p>
          <a:p>
            <a:endParaRPr lang="cs-CZ" sz="2400" b="1" dirty="0"/>
          </a:p>
          <a:p>
            <a:r>
              <a:rPr lang="cs-CZ" sz="2400" b="1" dirty="0" smtClean="0"/>
              <a:t>mast</a:t>
            </a:r>
          </a:p>
          <a:p>
            <a:endParaRPr lang="cs-CZ" sz="2400" b="1" dirty="0"/>
          </a:p>
          <a:p>
            <a:r>
              <a:rPr lang="cs-CZ" sz="2400" b="1" dirty="0" smtClean="0"/>
              <a:t>ryb</a:t>
            </a:r>
          </a:p>
          <a:p>
            <a:endParaRPr lang="cs-CZ" sz="2400" b="1" dirty="0"/>
          </a:p>
          <a:p>
            <a:r>
              <a:rPr lang="cs-CZ" sz="2400" b="1" dirty="0" smtClean="0"/>
              <a:t>led</a:t>
            </a:r>
          </a:p>
          <a:p>
            <a:endParaRPr lang="cs-CZ" sz="2400" b="1" dirty="0"/>
          </a:p>
          <a:p>
            <a:r>
              <a:rPr lang="cs-CZ" sz="2400" b="1" dirty="0" smtClean="0"/>
              <a:t>stroj</a:t>
            </a:r>
          </a:p>
          <a:p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89687" y="1124744"/>
            <a:ext cx="1045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les</a:t>
            </a:r>
            <a:r>
              <a:rPr lang="cs-CZ" sz="2400" b="1" dirty="0" smtClean="0">
                <a:solidFill>
                  <a:srgbClr val="FF0000"/>
                </a:solidFill>
              </a:rPr>
              <a:t>íček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27182" y="416858"/>
            <a:ext cx="140346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kořen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3284984"/>
            <a:ext cx="7857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-íček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47546" y="4766520"/>
            <a:ext cx="596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ná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04374" y="4017780"/>
            <a:ext cx="993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ryb</a:t>
            </a:r>
            <a:r>
              <a:rPr lang="cs-CZ" sz="2400" b="1" dirty="0" smtClean="0">
                <a:solidFill>
                  <a:srgbClr val="FF0000"/>
                </a:solidFill>
              </a:rPr>
              <a:t>ník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04374" y="1916830"/>
            <a:ext cx="8787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</a:t>
            </a:r>
            <a:r>
              <a:rPr lang="cs-CZ" sz="2400" b="1" dirty="0" smtClean="0"/>
              <a:t>pis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89687" y="2564904"/>
            <a:ext cx="11608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kov</a:t>
            </a:r>
            <a:r>
              <a:rPr lang="cs-CZ" sz="2400" b="1" dirty="0" smtClean="0">
                <a:solidFill>
                  <a:srgbClr val="FF0000"/>
                </a:solidFill>
              </a:rPr>
              <a:t>ář</a:t>
            </a:r>
            <a:r>
              <a:rPr lang="cs-CZ" dirty="0" smtClean="0"/>
              <a:t>	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33301" y="3450195"/>
            <a:ext cx="5405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ář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34722" y="2830653"/>
            <a:ext cx="609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do-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89687" y="4766522"/>
            <a:ext cx="1171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led</a:t>
            </a:r>
            <a:r>
              <a:rPr lang="cs-CZ" sz="2400" b="1" dirty="0" smtClean="0">
                <a:solidFill>
                  <a:srgbClr val="FF0000"/>
                </a:solidFill>
              </a:rPr>
              <a:t>ovec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89687" y="5517232"/>
            <a:ext cx="1078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ná</a:t>
            </a:r>
            <a:r>
              <a:rPr lang="cs-CZ" sz="2400" b="1" dirty="0" smtClean="0"/>
              <a:t>stroj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78168" y="3292318"/>
            <a:ext cx="1313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mast</a:t>
            </a:r>
            <a:r>
              <a:rPr lang="cs-CZ" sz="2400" b="1" dirty="0" smtClean="0">
                <a:solidFill>
                  <a:srgbClr val="FF0000"/>
                </a:solidFill>
              </a:rPr>
              <a:t>ička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45733" y="4766521"/>
            <a:ext cx="778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ička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24536" y="4005064"/>
            <a:ext cx="870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ovec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26377" y="4173593"/>
            <a:ext cx="6671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ník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419872" y="72562"/>
            <a:ext cx="203312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/>
                <a:solidFill>
                  <a:schemeClr val="accent3"/>
                </a:solidFill>
                <a:effectLst/>
              </a:rPr>
              <a:t>Tvoř slova!</a:t>
            </a:r>
            <a:endParaRPr lang="cs-CZ" sz="32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64758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1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484784"/>
            <a:ext cx="8257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vodovod, voda, vodník,                vodní, vodopád           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6821" y="978490"/>
            <a:ext cx="8573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VOD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2780928"/>
            <a:ext cx="5468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vařit, uvařit, vařečka, vařič, zavařit, 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15192" y="2802194"/>
            <a:ext cx="10294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hrnec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6925" y="2420888"/>
            <a:ext cx="7971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VAŘ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7339" y="4096236"/>
            <a:ext cx="79928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cukrář, cukr,             cukrář, cukrovinka, cukrárna         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01453" y="4096236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dort,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1210" y="3717032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CUKR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5342" y="5536874"/>
            <a:ext cx="76196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lovit, ulovit, výlov, úlovek, rybolov,                lovec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15192" y="5536874"/>
            <a:ext cx="1195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plavat,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1140" y="5064357"/>
            <a:ext cx="778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LOV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44692" y="1484784"/>
            <a:ext cx="12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rybník,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1140" y="404664"/>
            <a:ext cx="70514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4110F6"/>
                </a:solidFill>
              </a:rPr>
              <a:t>Najdi slovo, které svým významem  na řádek nepatří! Urči kořen!</a:t>
            </a:r>
            <a:endParaRPr lang="cs-CZ" sz="2000" b="1" dirty="0">
              <a:solidFill>
                <a:srgbClr val="4110F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270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3" grpId="0"/>
      <p:bldP spid="16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624879"/>
            <a:ext cx="1962150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1781175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25301" y="5561423"/>
            <a:ext cx="928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ryba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97917" y="2572561"/>
            <a:ext cx="10715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rybář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55156" y="5479200"/>
            <a:ext cx="12286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rybník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58065" y="5954385"/>
            <a:ext cx="14432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rybolov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31169" y="5492832"/>
            <a:ext cx="15592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porybný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825" y="5858775"/>
            <a:ext cx="1638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rybářství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48642" y="5499264"/>
            <a:ext cx="1415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lékárna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09444" y="6201790"/>
            <a:ext cx="10016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lékař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68899" y="6331528"/>
            <a:ext cx="16893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lékárnice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53075" y="6331528"/>
            <a:ext cx="1526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lékařský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68899" y="2585962"/>
            <a:ext cx="854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léky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-74808" y="6317818"/>
            <a:ext cx="18618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lékárnička</a:t>
            </a:r>
            <a:endParaRPr lang="cs-CZ" sz="3200" dirty="0"/>
          </a:p>
        </p:txBody>
      </p:sp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911" y="374361"/>
            <a:ext cx="2603529" cy="2603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835523" y="2539219"/>
            <a:ext cx="108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dopis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8218" y="5916062"/>
            <a:ext cx="12809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pisatel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23515" y="6317817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nadpis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83457" y="6331528"/>
            <a:ext cx="13997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dopisní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77210" y="5849538"/>
            <a:ext cx="2108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dopisovatel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989723" y="5954385"/>
            <a:ext cx="19389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přepisovat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7679" y="38696"/>
            <a:ext cx="6392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Najdi příbuzná slova! Urči kořen příbuzných slov!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10220" y="3123995"/>
            <a:ext cx="15592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porybný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944468" y="3595177"/>
            <a:ext cx="14432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rybolov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987150" y="4077072"/>
            <a:ext cx="928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ryba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49706" y="4590255"/>
            <a:ext cx="1638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rybářství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987150" y="5083571"/>
            <a:ext cx="12286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rybník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42557" y="2120305"/>
            <a:ext cx="9959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-ryb-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930359" y="3123994"/>
            <a:ext cx="18618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lékárnička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30359" y="3704619"/>
            <a:ext cx="10016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lékař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30359" y="4204086"/>
            <a:ext cx="16893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lékárnice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30359" y="4661847"/>
            <a:ext cx="1415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lékárna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946004" y="5083570"/>
            <a:ext cx="1526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lékařský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35332" y="2120305"/>
            <a:ext cx="939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-lék-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835523" y="3104871"/>
            <a:ext cx="13997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dopisní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679146" y="3704618"/>
            <a:ext cx="19389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přepisovat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796614" y="4204085"/>
            <a:ext cx="2108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dopisovatel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639430" y="4667069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nadpis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204513" y="5083569"/>
            <a:ext cx="12809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pisatel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64487" y="2146339"/>
            <a:ext cx="9188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-</a:t>
            </a:r>
            <a:r>
              <a:rPr lang="cs-CZ" sz="3200" b="1" dirty="0" err="1" smtClean="0">
                <a:solidFill>
                  <a:srgbClr val="FF0000"/>
                </a:solidFill>
              </a:rPr>
              <a:t>pis</a:t>
            </a:r>
            <a:r>
              <a:rPr lang="cs-CZ" sz="3200" b="1" dirty="0" smtClean="0">
                <a:solidFill>
                  <a:srgbClr val="FF0000"/>
                </a:solidFill>
              </a:rPr>
              <a:t>-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532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8" grpId="0"/>
      <p:bldP spid="10" grpId="0"/>
      <p:bldP spid="11" grpId="0"/>
      <p:bldP spid="12" grpId="0"/>
      <p:bldP spid="13" grpId="0"/>
      <p:bldP spid="15" grpId="0"/>
      <p:bldP spid="18" grpId="0"/>
      <p:bldP spid="19" grpId="0"/>
      <p:bldP spid="20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9" grpId="0"/>
      <p:bldP spid="30" grpId="0"/>
      <p:bldP spid="31" grpId="0"/>
      <p:bldP spid="32" grpId="0"/>
      <p:bldP spid="33" grpId="0"/>
      <p:bldP spid="34" grpId="0"/>
      <p:bldP spid="16" grpId="0"/>
      <p:bldP spid="36" grpId="0"/>
      <p:bldP spid="37" grpId="0"/>
      <p:bldP spid="38" grpId="0"/>
      <p:bldP spid="39" grpId="0"/>
      <p:bldP spid="4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914294" cy="256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2708920"/>
            <a:ext cx="821032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Středověký            byl postaven z kamene.</a:t>
            </a:r>
          </a:p>
          <a:p>
            <a:r>
              <a:rPr lang="cs-CZ" sz="3600" b="1" dirty="0" smtClean="0"/>
              <a:t>Strmá stráň pod                    a              příkop</a:t>
            </a:r>
          </a:p>
          <a:p>
            <a:r>
              <a:rPr lang="cs-CZ" sz="3600" b="1" dirty="0" smtClean="0"/>
              <a:t>bránily hrad proti nepřátelům.</a:t>
            </a:r>
          </a:p>
          <a:p>
            <a:r>
              <a:rPr lang="cs-CZ" sz="3600" b="1" dirty="0" smtClean="0"/>
              <a:t>V                   byly domky pro služebnictvo,</a:t>
            </a:r>
          </a:p>
          <a:p>
            <a:r>
              <a:rPr lang="cs-CZ" sz="3600" b="1" dirty="0" smtClean="0"/>
              <a:t>stáje a                pro dobytek.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1242337"/>
            <a:ext cx="1167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HRAD -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08304" y="1351500"/>
            <a:ext cx="1422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400" dirty="0" smtClean="0"/>
              <a:t>- O</a:t>
            </a:r>
            <a:r>
              <a:rPr lang="cs-CZ" sz="2400" dirty="0" smtClean="0">
                <a:solidFill>
                  <a:srgbClr val="FF0000"/>
                </a:solidFill>
              </a:rPr>
              <a:t>HRAD</a:t>
            </a:r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1344006"/>
            <a:ext cx="16612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HRAD</a:t>
            </a:r>
            <a:r>
              <a:rPr lang="cs-CZ" sz="2400" dirty="0" smtClean="0"/>
              <a:t>BAMI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1344007"/>
            <a:ext cx="1350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- HRAD</a:t>
            </a:r>
            <a:r>
              <a:rPr lang="cs-CZ" sz="2400" dirty="0" smtClean="0"/>
              <a:t>NÍ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44118" y="1341002"/>
            <a:ext cx="17027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-</a:t>
            </a:r>
            <a:r>
              <a:rPr lang="cs-CZ" sz="2400" dirty="0" smtClean="0"/>
              <a:t> POD</a:t>
            </a:r>
            <a:r>
              <a:rPr lang="cs-CZ" sz="2400" dirty="0" smtClean="0">
                <a:solidFill>
                  <a:srgbClr val="FF0000"/>
                </a:solidFill>
              </a:rPr>
              <a:t>HRAD</a:t>
            </a:r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43889" y="2710189"/>
            <a:ext cx="10625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hrad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69109" y="3256743"/>
            <a:ext cx="22359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hradbami  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40662" y="3256743"/>
            <a:ext cx="15290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hradní 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4365104"/>
            <a:ext cx="22343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podhradí   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23287" y="4924911"/>
            <a:ext cx="15290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ohrady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69391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4432" y="188640"/>
            <a:ext cx="23601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2011- 11-20 /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4432" y="1019637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10672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333</Words>
  <Application>Microsoft Office PowerPoint</Application>
  <PresentationFormat>Předvádění na obrazovce (4:3)</PresentationFormat>
  <Paragraphs>130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30</cp:revision>
  <dcterms:created xsi:type="dcterms:W3CDTF">2011-11-20T12:14:54Z</dcterms:created>
  <dcterms:modified xsi:type="dcterms:W3CDTF">2012-12-19T12:55:28Z</dcterms:modified>
</cp:coreProperties>
</file>