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6" r:id="rId3"/>
    <p:sldId id="256" r:id="rId4"/>
    <p:sldId id="257" r:id="rId5"/>
    <p:sldId id="264" r:id="rId6"/>
    <p:sldId id="258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CE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VY_32_INOVACE_04_Slovní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Podstatná jména.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88C5592-FDAA-4C8F-8252-4CDEC96A814E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FBDC2F-6B55-480E-BCF6-B2E11DA81E08}" type="presOf" srcId="{D8197B8C-B260-4A16-BDF4-0947B075E274}" destId="{5A5FFA88-C948-4069-8E93-59FA12366E83}" srcOrd="1" destOrd="0" presId="urn:microsoft.com/office/officeart/2005/8/layout/target3"/>
    <dgm:cxn modelId="{BC5B1136-96DF-4C5A-8E15-C1CF66BB9A0B}" type="presOf" srcId="{D1D4F407-5343-4D3F-B5B9-D407B03CAEB4}" destId="{D005CE8C-CC26-4C3E-AC11-E15060ECD759}" srcOrd="0" destOrd="0" presId="urn:microsoft.com/office/officeart/2005/8/layout/target3"/>
    <dgm:cxn modelId="{F86451BA-9948-4E1F-A613-3D87EE908E80}" type="presOf" srcId="{B651F6E3-6281-48DB-9319-2AEAFDAE7572}" destId="{619D679B-A015-4ECF-8348-D1034C574F40}" srcOrd="0" destOrd="0" presId="urn:microsoft.com/office/officeart/2005/8/layout/target3"/>
    <dgm:cxn modelId="{5359E431-C823-4812-8D94-796A4392E4A9}" type="presOf" srcId="{4C35D32F-0EAB-4CD7-82EE-45574DC2A586}" destId="{8BEBB6EC-1DAA-4CAC-8A25-BC0FCBD5DBD5}" srcOrd="0" destOrd="0" presId="urn:microsoft.com/office/officeart/2005/8/layout/target3"/>
    <dgm:cxn modelId="{BF63A025-F679-4B39-A3AD-4B6DEC034430}" type="presOf" srcId="{D1D4F407-5343-4D3F-B5B9-D407B03CAEB4}" destId="{AED2198E-93D5-4001-81B4-73124B309672}" srcOrd="1" destOrd="0" presId="urn:microsoft.com/office/officeart/2005/8/layout/target3"/>
    <dgm:cxn modelId="{73D11E09-0E8B-464D-9008-34D21C9ED4C7}" type="presOf" srcId="{B651F6E3-6281-48DB-9319-2AEAFDAE7572}" destId="{6BB5E863-4638-4E1D-BFDE-399D028AC4ED}" srcOrd="1" destOrd="0" presId="urn:microsoft.com/office/officeart/2005/8/layout/target3"/>
    <dgm:cxn modelId="{239465D8-CD57-4A3C-BEC3-0BAA4728A1B4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2A847EB-1904-4AB4-ACD6-3F1D9FCE3E0C}" type="presOf" srcId="{4C35D32F-0EAB-4CD7-82EE-45574DC2A586}" destId="{890E4F0B-2866-4A3F-A3C7-2A14B1797930}" srcOrd="1" destOrd="0" presId="urn:microsoft.com/office/officeart/2005/8/layout/target3"/>
    <dgm:cxn modelId="{68A6AEAB-8265-4151-B858-F9380BC34CBA}" type="presOf" srcId="{D1B46980-6531-4606-95E6-44980827E919}" destId="{2BE915AB-18AA-4053-B92C-3BFC9ED204BB}" srcOrd="1" destOrd="0" presId="urn:microsoft.com/office/officeart/2005/8/layout/target3"/>
    <dgm:cxn modelId="{4B6CD23D-753F-472F-BFC7-E520C54677B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33BDA8E-2629-437B-9A2A-B289368B7A6D}" type="presParOf" srcId="{333A1088-737F-45CB-B68E-254E46348037}" destId="{F5ABB229-8D3B-4694-996A-96F23CF14429}" srcOrd="0" destOrd="0" presId="urn:microsoft.com/office/officeart/2005/8/layout/target3"/>
    <dgm:cxn modelId="{8B5000FD-851C-4FA0-BFEB-D2A12205098A}" type="presParOf" srcId="{333A1088-737F-45CB-B68E-254E46348037}" destId="{F41139FD-01EE-4571-8B17-4FB00FC51163}" srcOrd="1" destOrd="0" presId="urn:microsoft.com/office/officeart/2005/8/layout/target3"/>
    <dgm:cxn modelId="{89AE93B2-5F2B-4D2F-9E90-4D70B1278A86}" type="presParOf" srcId="{333A1088-737F-45CB-B68E-254E46348037}" destId="{D005CE8C-CC26-4C3E-AC11-E15060ECD759}" srcOrd="2" destOrd="0" presId="urn:microsoft.com/office/officeart/2005/8/layout/target3"/>
    <dgm:cxn modelId="{FEE31D13-A7E1-4034-9753-4E95EF2102D1}" type="presParOf" srcId="{333A1088-737F-45CB-B68E-254E46348037}" destId="{2C702D82-9B77-49B7-9568-BB8EB47C3372}" srcOrd="3" destOrd="0" presId="urn:microsoft.com/office/officeart/2005/8/layout/target3"/>
    <dgm:cxn modelId="{543950BB-E9F7-4984-96C2-214CFFAD6622}" type="presParOf" srcId="{333A1088-737F-45CB-B68E-254E46348037}" destId="{A52A0455-90FF-4808-ABD0-F02540D31D5A}" srcOrd="4" destOrd="0" presId="urn:microsoft.com/office/officeart/2005/8/layout/target3"/>
    <dgm:cxn modelId="{1E753676-8D47-4B44-8F9F-FF61F40E98C9}" type="presParOf" srcId="{333A1088-737F-45CB-B68E-254E46348037}" destId="{6140AFEC-043D-4C43-A2F9-D0F5331DF3A3}" srcOrd="5" destOrd="0" presId="urn:microsoft.com/office/officeart/2005/8/layout/target3"/>
    <dgm:cxn modelId="{BAF29CAB-1D3F-4BE2-98F8-05497BB5604F}" type="presParOf" srcId="{333A1088-737F-45CB-B68E-254E46348037}" destId="{9358AC05-5D7D-4327-9F80-1AD486AEA664}" srcOrd="6" destOrd="0" presId="urn:microsoft.com/office/officeart/2005/8/layout/target3"/>
    <dgm:cxn modelId="{FB132C37-2CC8-46C1-ADD3-5F537795F6F0}" type="presParOf" srcId="{333A1088-737F-45CB-B68E-254E46348037}" destId="{313FC574-E1CD-4FB4-B054-0B805CE0447D}" srcOrd="7" destOrd="0" presId="urn:microsoft.com/office/officeart/2005/8/layout/target3"/>
    <dgm:cxn modelId="{D02A87FF-6FB3-495B-ADB5-43433A2BC90C}" type="presParOf" srcId="{333A1088-737F-45CB-B68E-254E46348037}" destId="{619D679B-A015-4ECF-8348-D1034C574F40}" srcOrd="8" destOrd="0" presId="urn:microsoft.com/office/officeart/2005/8/layout/target3"/>
    <dgm:cxn modelId="{19A50B83-3A2A-475E-ACDB-A744BE83F203}" type="presParOf" srcId="{333A1088-737F-45CB-B68E-254E46348037}" destId="{322283A8-4A27-4CDA-BAE3-F381106A9174}" srcOrd="9" destOrd="0" presId="urn:microsoft.com/office/officeart/2005/8/layout/target3"/>
    <dgm:cxn modelId="{BB66769B-7A09-4659-BFB1-DBE31B9CA205}" type="presParOf" srcId="{333A1088-737F-45CB-B68E-254E46348037}" destId="{FFC9F71D-1B4F-4AD9-A4A6-86ADEFC8AF5C}" srcOrd="10" destOrd="0" presId="urn:microsoft.com/office/officeart/2005/8/layout/target3"/>
    <dgm:cxn modelId="{F544A346-5422-41B2-BEAA-B162C2B9EDF4}" type="presParOf" srcId="{333A1088-737F-45CB-B68E-254E46348037}" destId="{25B08C86-7E15-44DC-BE7F-FFB55DD49D12}" srcOrd="11" destOrd="0" presId="urn:microsoft.com/office/officeart/2005/8/layout/target3"/>
    <dgm:cxn modelId="{C66CE788-5B19-4EA2-8581-242060E05E33}" type="presParOf" srcId="{333A1088-737F-45CB-B68E-254E46348037}" destId="{76644BE8-9D7C-4C09-B250-3D10AF48CBB7}" srcOrd="12" destOrd="0" presId="urn:microsoft.com/office/officeart/2005/8/layout/target3"/>
    <dgm:cxn modelId="{2D478D66-97E5-4A04-BD4E-A4009B014E1A}" type="presParOf" srcId="{333A1088-737F-45CB-B68E-254E46348037}" destId="{EE85B701-7295-41C0-BA7A-34D3756A2AE6}" srcOrd="13" destOrd="0" presId="urn:microsoft.com/office/officeart/2005/8/layout/target3"/>
    <dgm:cxn modelId="{8B574605-C1C8-4C3C-9DA8-6D03EEB20E53}" type="presParOf" srcId="{333A1088-737F-45CB-B68E-254E46348037}" destId="{8BEBB6EC-1DAA-4CAC-8A25-BC0FCBD5DBD5}" srcOrd="14" destOrd="0" presId="urn:microsoft.com/office/officeart/2005/8/layout/target3"/>
    <dgm:cxn modelId="{F6AB35F3-E61E-463D-97D1-357C2D4C009B}" type="presParOf" srcId="{333A1088-737F-45CB-B68E-254E46348037}" destId="{AED2198E-93D5-4001-81B4-73124B309672}" srcOrd="15" destOrd="0" presId="urn:microsoft.com/office/officeart/2005/8/layout/target3"/>
    <dgm:cxn modelId="{7BAB1A68-2C3F-4958-829A-B919FDA566BC}" type="presParOf" srcId="{333A1088-737F-45CB-B68E-254E46348037}" destId="{2BE915AB-18AA-4053-B92C-3BFC9ED204BB}" srcOrd="16" destOrd="0" presId="urn:microsoft.com/office/officeart/2005/8/layout/target3"/>
    <dgm:cxn modelId="{9C85756C-A05B-47B2-837F-0AB77E071C90}" type="presParOf" srcId="{333A1088-737F-45CB-B68E-254E46348037}" destId="{6BB5E863-4638-4E1D-BFDE-399D028AC4ED}" srcOrd="17" destOrd="0" presId="urn:microsoft.com/office/officeart/2005/8/layout/target3"/>
    <dgm:cxn modelId="{EE61A9E8-EB64-4681-B476-314A6059E73D}" type="presParOf" srcId="{333A1088-737F-45CB-B68E-254E46348037}" destId="{5A5FFA88-C948-4069-8E93-59FA12366E83}" srcOrd="18" destOrd="0" presId="urn:microsoft.com/office/officeart/2005/8/layout/target3"/>
    <dgm:cxn modelId="{20AD76D6-D77A-4D02-8AC3-597ED88CDA5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VY_32_INOVACE_04_Slovní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Podstatná jména.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0FF8C-C86B-4517-83CF-BBFE332001EB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92C6C1-56F7-4FDB-AB4B-AC1C7F6C90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0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92C6C1-56F7-4FDB-AB4B-AC1C7F6C903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593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92C6C1-56F7-4FDB-AB4B-AC1C7F6C903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439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13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080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234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695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637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261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7489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41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167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273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877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41FB0-C92C-4950-9E46-DF1E77F717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308F7-A72A-42B3-9D05-3CCE91E81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099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13" Type="http://schemas.openxmlformats.org/officeDocument/2006/relationships/image" Target="../media/image15.e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17" Type="http://schemas.openxmlformats.org/officeDocument/2006/relationships/image" Target="../media/image19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png"/><Relationship Id="rId10" Type="http://schemas.openxmlformats.org/officeDocument/2006/relationships/image" Target="../media/image12.wmf"/><Relationship Id="rId4" Type="http://schemas.openxmlformats.org/officeDocument/2006/relationships/image" Target="../media/image6.emf"/><Relationship Id="rId9" Type="http://schemas.openxmlformats.org/officeDocument/2006/relationships/image" Target="../media/image11.wmf"/><Relationship Id="rId1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9.wmf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10" Type="http://schemas.openxmlformats.org/officeDocument/2006/relationships/image" Target="../media/image25.wmf"/><Relationship Id="rId4" Type="http://schemas.openxmlformats.org/officeDocument/2006/relationships/image" Target="../media/image20.png"/><Relationship Id="rId9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0.png"/><Relationship Id="rId7" Type="http://schemas.openxmlformats.org/officeDocument/2006/relationships/image" Target="../media/image30.wmf"/><Relationship Id="rId12" Type="http://schemas.openxmlformats.org/officeDocument/2006/relationships/image" Target="../media/image35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wmf"/><Relationship Id="rId5" Type="http://schemas.openxmlformats.org/officeDocument/2006/relationships/image" Target="../media/image28.wmf"/><Relationship Id="rId10" Type="http://schemas.openxmlformats.org/officeDocument/2006/relationships/image" Target="../media/image33.wmf"/><Relationship Id="rId4" Type="http://schemas.openxmlformats.org/officeDocument/2006/relationships/image" Target="../media/image27.png"/><Relationship Id="rId9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55188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902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k opakování a upevnění učiva o  podstatných jménech. Žáci vyhledávají v textu podstatná jména a označují je. Doplňují vhodná podstatná jména do vět. Odlišují podstatná jména od jiných slov. Rozšiřují si slovní zásobu.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36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764704"/>
            <a:ext cx="858991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PODSTATNÁ JMÉNA</a:t>
            </a:r>
            <a:endParaRPr lang="cs-CZ" sz="8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424904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b="1" dirty="0" smtClean="0"/>
              <a:t>jsou názvy OSOB</a:t>
            </a:r>
          </a:p>
          <a:p>
            <a:pPr marL="571500" indent="-571500">
              <a:buFontTx/>
              <a:buChar char="-"/>
            </a:pPr>
            <a:endParaRPr lang="cs-CZ" sz="3600" b="1" dirty="0"/>
          </a:p>
          <a:p>
            <a:pPr marL="571500" indent="-571500">
              <a:buFontTx/>
              <a:buChar char="-"/>
            </a:pPr>
            <a:r>
              <a:rPr lang="cs-CZ" sz="3600" b="1" dirty="0" smtClean="0"/>
              <a:t>jsou názvy ZVÍŘAT</a:t>
            </a:r>
          </a:p>
          <a:p>
            <a:pPr marL="571500" indent="-571500">
              <a:buFontTx/>
              <a:buChar char="-"/>
            </a:pPr>
            <a:endParaRPr lang="cs-CZ" sz="3600" b="1" dirty="0"/>
          </a:p>
          <a:p>
            <a:pPr marL="571500" indent="-571500">
              <a:buFontTx/>
              <a:buChar char="-"/>
            </a:pPr>
            <a:r>
              <a:rPr lang="cs-CZ" sz="3600" b="1" dirty="0" smtClean="0"/>
              <a:t>jsou názvy  VĚCÍ </a:t>
            </a:r>
            <a:endParaRPr lang="cs-CZ" sz="36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648" y="1908699"/>
            <a:ext cx="1185723" cy="1376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Users\08F8\AppData\Local\Microsoft\Windows\Temporary Internet Files\Content.IE5\7N1VN3QZ\MC9003264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01008"/>
            <a:ext cx="1246379" cy="1017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08F8\AppData\Local\Microsoft\Windows\Temporary Internet Files\Content.IE5\YUEV3VKK\MC9004417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925" y="4762183"/>
            <a:ext cx="851456" cy="85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865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08F8\AppData\Local\Microsoft\Windows\Temporary Internet Files\Content.IE5\3GFB6NAJ\MC900251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062668" cy="135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32" y="2897645"/>
            <a:ext cx="864096" cy="1383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08F8\AppData\Local\Microsoft\Windows\Temporary Internet Files\Content.IE5\YUEV3VKK\MM90036529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11" y="1732133"/>
            <a:ext cx="1035157" cy="1035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F8\AppData\Local\Microsoft\Windows\Temporary Internet Files\Content.IE5\3VKPHBE5\MC9001571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84" y="5568556"/>
            <a:ext cx="949627" cy="1269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9" descr="C:\Users\08F8\AppData\Local\Microsoft\Windows\Temporary Internet Files\Content.IE5\3VKPHBE5\MC9000840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440" y="558983"/>
            <a:ext cx="1277602" cy="898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181" y="1742146"/>
            <a:ext cx="1080120" cy="967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5" descr="C:\Users\08F8\AppData\Local\Microsoft\Windows\Temporary Internet Files\Content.IE5\8Q4HNRXL\MC9003264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976" y="3181533"/>
            <a:ext cx="1122757" cy="5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F8\AppData\Local\Microsoft\Windows\Temporary Internet Files\Content.IE5\HE25EWDF\MC90003851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811" y="4071477"/>
            <a:ext cx="928859" cy="133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F8\AppData\Local\Microsoft\Windows\Temporary Internet Files\Content.IE5\3GFB6NAJ\MM900185571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7483" y="5193718"/>
            <a:ext cx="1744210" cy="1466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F8\AppData\Local\Microsoft\Windows\Temporary Internet Files\Content.IE5\8Q4HNRXL\MC90035237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222" y="474455"/>
            <a:ext cx="864095" cy="117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431" y="2803873"/>
            <a:ext cx="1351664" cy="1351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 descr="C:\Users\08F8\AppData\Local\Microsoft\Windows\Temporary Internet Files\Content.IE5\3I2BFFCA\MC9003540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589" y="4071477"/>
            <a:ext cx="962685" cy="151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08F8\AppData\Local\Microsoft\Windows\Temporary Internet Files\Content.IE5\3VKPHBE5\MC900441708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126" y="1840878"/>
            <a:ext cx="1056767" cy="105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847514"/>
            <a:ext cx="12137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HASIČ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763688" y="2076873"/>
            <a:ext cx="955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DÍTĚ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465585" y="3297236"/>
            <a:ext cx="16285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KUCHAŘ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645822" y="845307"/>
            <a:ext cx="1401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MOTÝL</a:t>
            </a:r>
            <a:endParaRPr lang="cs-CZ" sz="3200" b="1" dirty="0"/>
          </a:p>
        </p:txBody>
      </p:sp>
      <p:pic>
        <p:nvPicPr>
          <p:cNvPr id="1051" name="Picture 27" descr="C:\Users\08F8\AppData\Local\Microsoft\Windows\Temporary Internet Files\Content.IE5\YUEV3VKK\MC90034335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32" y="4381715"/>
            <a:ext cx="1104533" cy="110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08F8\AppData\Local\Microsoft\Windows\Temporary Internet Files\Content.IE5\3I2BFFCA\MC90033574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999" y="5755427"/>
            <a:ext cx="1011815" cy="89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4561728" y="2124389"/>
            <a:ext cx="17732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VEVERKA</a:t>
            </a:r>
            <a:endParaRPr lang="cs-CZ" sz="32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945436" y="4605821"/>
            <a:ext cx="850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ŽÁK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866436" y="3293655"/>
            <a:ext cx="1101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ŽÁBA</a:t>
            </a:r>
            <a:endParaRPr lang="cs-CZ" sz="32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654613" y="4605820"/>
            <a:ext cx="14975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SLEPICE</a:t>
            </a:r>
            <a:endParaRPr lang="cs-CZ" sz="32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866436" y="5879311"/>
            <a:ext cx="7929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PES</a:t>
            </a:r>
            <a:endParaRPr lang="cs-CZ" sz="32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33183" y="845306"/>
            <a:ext cx="1120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ŽIDLE</a:t>
            </a:r>
            <a:endParaRPr lang="cs-CZ" sz="32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633183" y="2076873"/>
            <a:ext cx="1448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JABLKO</a:t>
            </a:r>
            <a:endParaRPr lang="cs-CZ" sz="32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822433" y="3310710"/>
            <a:ext cx="1069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DŮM</a:t>
            </a:r>
            <a:endParaRPr lang="cs-CZ" sz="32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597812" y="4641593"/>
            <a:ext cx="1452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NARCIS</a:t>
            </a:r>
            <a:endParaRPr lang="cs-CZ" sz="32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509935" y="5926903"/>
            <a:ext cx="12895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  BOTA</a:t>
            </a:r>
            <a:endParaRPr lang="cs-CZ" sz="32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417179" y="5879310"/>
            <a:ext cx="1690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BABIČKA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82026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3" grpId="0"/>
      <p:bldP spid="34" grpId="0"/>
      <p:bldP spid="35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3983" y="116632"/>
            <a:ext cx="516385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/>
                <a:solidFill>
                  <a:srgbClr val="002060"/>
                </a:solidFill>
                <a:effectLst/>
              </a:rPr>
              <a:t>Vymysli podstatná jména!</a:t>
            </a:r>
            <a:endParaRPr lang="cs-CZ" sz="3600" b="1" cap="none" spc="0" dirty="0">
              <a:ln/>
              <a:solidFill>
                <a:srgbClr val="002060"/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980728"/>
            <a:ext cx="4242315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Názvy osob – POVOLÁNÍ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Názvy osob – RODINA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Názvy zvířat – DOMÁCÍ ZVÍŘATA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Názvy zvířat – ZOO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Názvy věcí – ŠKOLNÍ POTŘEBY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580892"/>
            <a:ext cx="856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HASIČ, HOLIČ, PRODAVAČKA, POLICISTA, ZAHRADNICE, UČITELKA</a:t>
            </a:r>
          </a:p>
          <a:p>
            <a:endParaRPr lang="cs-CZ" sz="2400" b="1" dirty="0">
              <a:solidFill>
                <a:srgbClr val="0070C0"/>
              </a:solidFill>
            </a:endParaRPr>
          </a:p>
          <a:p>
            <a:endParaRPr lang="cs-CZ" sz="2400" b="1" dirty="0" smtClean="0">
              <a:solidFill>
                <a:srgbClr val="0070C0"/>
              </a:solidFill>
            </a:endParaRPr>
          </a:p>
          <a:p>
            <a:endParaRPr lang="cs-CZ" sz="2400" b="1" dirty="0" smtClean="0">
              <a:solidFill>
                <a:srgbClr val="0070C0"/>
              </a:solidFill>
            </a:endParaRPr>
          </a:p>
          <a:p>
            <a:endParaRPr lang="cs-CZ" sz="2400" b="1" dirty="0">
              <a:solidFill>
                <a:srgbClr val="0070C0"/>
              </a:solidFill>
            </a:endParaRPr>
          </a:p>
          <a:p>
            <a:endParaRPr lang="cs-CZ" sz="2400" b="1" dirty="0" smtClean="0">
              <a:solidFill>
                <a:srgbClr val="0070C0"/>
              </a:solidFill>
            </a:endParaRPr>
          </a:p>
          <a:p>
            <a:endParaRPr lang="cs-CZ" sz="2400" b="1" dirty="0">
              <a:solidFill>
                <a:srgbClr val="0070C0"/>
              </a:solidFill>
            </a:endParaRPr>
          </a:p>
          <a:p>
            <a:endParaRPr lang="cs-CZ" sz="2400" b="1" dirty="0" smtClean="0">
              <a:solidFill>
                <a:srgbClr val="0070C0"/>
              </a:solidFill>
            </a:endParaRPr>
          </a:p>
          <a:p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 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2694111"/>
            <a:ext cx="84595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MÁMA, TÁTA, SYN, DCERA, SESTRA, BRATR,DĚDA, BABIČKA, TETA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617" y="3750716"/>
            <a:ext cx="8254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PES, KOČKA, KOZA, OVCE, SLEPICE, KŮŇ, KRÁVA, KRÁLÍK, PRASE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4904879"/>
            <a:ext cx="84595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ŽIRAFA, LEV, MEDVĚD, SLON, TULEŇ, ZEBRA, PAPOUŠEK, OPICE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67544" y="5949803"/>
            <a:ext cx="9269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AKTOVKA, POUZDRO, SEŠIT, TUŽKA, PRAVÍTKO, PASTELKA, PERO</a:t>
            </a:r>
          </a:p>
        </p:txBody>
      </p:sp>
    </p:spTree>
    <p:extLst>
      <p:ext uri="{BB962C8B-B14F-4D97-AF65-F5344CB8AC3E}">
        <p14:creationId xmlns:p14="http://schemas.microsoft.com/office/powerpoint/2010/main" val="3488973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521" y="1628800"/>
            <a:ext cx="9176038" cy="37240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slon, učitel,              pes, myš, táta, stůl,     auto, </a:t>
            </a:r>
          </a:p>
          <a:p>
            <a:r>
              <a:rPr lang="cs-CZ" sz="3600" b="1" dirty="0" smtClean="0"/>
              <a:t>            dítě,          myš, jablko, strom,          váza,</a:t>
            </a:r>
          </a:p>
          <a:p>
            <a:r>
              <a:rPr lang="cs-CZ" sz="3600" b="1" dirty="0" smtClean="0"/>
              <a:t>petrklíč, kniha, řeka, žirafa, babička,        motýl,</a:t>
            </a:r>
          </a:p>
          <a:p>
            <a:r>
              <a:rPr lang="cs-CZ" sz="3600" b="1" dirty="0" smtClean="0"/>
              <a:t>dům, teta,          , číšník, letadlo,      růže, Petr,</a:t>
            </a:r>
          </a:p>
          <a:p>
            <a:r>
              <a:rPr lang="cs-CZ" sz="3600" b="1" dirty="0" smtClean="0"/>
              <a:t>             veverka, kočka, sestra,           hlína, nos </a:t>
            </a:r>
          </a:p>
          <a:p>
            <a:endParaRPr lang="cs-CZ" sz="2800" b="1" dirty="0"/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08498" y="1648272"/>
            <a:ext cx="14355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pěkný,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80312" y="1628800"/>
            <a:ext cx="5309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a,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-48122" y="2169673"/>
            <a:ext cx="1689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kolem, 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08497" y="2196059"/>
            <a:ext cx="9505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číst,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58347" y="2196059"/>
            <a:ext cx="11528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čtyři,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65363" y="2731036"/>
            <a:ext cx="9388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ten,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74362" y="3289624"/>
            <a:ext cx="6949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ať,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48122" y="3830707"/>
            <a:ext cx="13055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večer,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80423" y="3839782"/>
            <a:ext cx="118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cink, </a:t>
            </a:r>
            <a:endParaRPr lang="cs-CZ" sz="3600" b="1" dirty="0"/>
          </a:p>
        </p:txBody>
      </p:sp>
      <p:pic>
        <p:nvPicPr>
          <p:cNvPr id="13" name="Picture 19" descr="C:\Users\08F8\AppData\Local\Microsoft\Windows\Temporary Internet Files\Content.IE5\3VKPHBE5\MC9000840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00" y="332656"/>
            <a:ext cx="1521429" cy="1069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F8\AppData\Local\Microsoft\Windows\Temporary Internet Files\Content.IE5\8Q4HNRXL\MC90043484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4778" y="378678"/>
            <a:ext cx="1525488" cy="152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8\AppData\Local\Microsoft\Windows\Temporary Internet Files\Content.IE5\YUEV3VKK\MC9003013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498" y="5048402"/>
            <a:ext cx="1708099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8\AppData\Local\Microsoft\Windows\Temporary Internet Files\Content.IE5\3I2BFFCA\MC9003295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430" y="166666"/>
            <a:ext cx="1816729" cy="97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F8\AppData\Local\Microsoft\Windows\Temporary Internet Files\Content.IE5\3GFB6NAJ\MC9003296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90" y="4653136"/>
            <a:ext cx="1445537" cy="180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F8\AppData\Local\Microsoft\Windows\Temporary Internet Files\Content.IE5\126HUL5B\MC90044038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893" y="-46806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6" descr="C:\Users\08F8\AppData\Local\Microsoft\Windows\Temporary Internet Files\Content.IE5\3VKPHBE5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877" y="4448790"/>
            <a:ext cx="1491122" cy="149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F8\AppData\Local\Microsoft\Windows\Temporary Internet Files\Content.IE5\3VKPHBE5\MC90035589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328" y="4667871"/>
            <a:ext cx="1675181" cy="1944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2308497" y="3289624"/>
            <a:ext cx="9649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jíst 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87788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060848"/>
            <a:ext cx="776430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stole stojí                ______ s                 ________.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________ zatřepetal křídly a usedl na                    _________.</a:t>
            </a:r>
          </a:p>
          <a:p>
            <a:endParaRPr lang="cs-CZ" sz="2400" b="1" dirty="0"/>
          </a:p>
          <a:p>
            <a:endParaRPr lang="cs-CZ" sz="2400" b="1" dirty="0" smtClean="0"/>
          </a:p>
        </p:txBody>
      </p:sp>
      <p:pic>
        <p:nvPicPr>
          <p:cNvPr id="2050" name="Picture 2" descr="C:\Users\08F8\AppData\Local\Microsoft\Windows\Temporary Internet Files\Content.IE5\3VKPHBE5\MC900207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309" y="1838723"/>
            <a:ext cx="513494" cy="90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08F8\AppData\Local\Microsoft\Windows\Temporary Internet Files\Content.IE5\8Q4HNRXL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927" y="1838723"/>
            <a:ext cx="1055800" cy="10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8\AppData\Local\Microsoft\Windows\Temporary Internet Files\Content.IE5\3I2BFFCA\MC90043687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29823"/>
            <a:ext cx="1434419" cy="1434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F8\AppData\Local\Microsoft\Windows\Temporary Internet Files\Content.IE5\3GFB6NAJ\MC9003520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58" y="2595402"/>
            <a:ext cx="1251526" cy="130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F8\AppData\Local\Microsoft\Windows\Temporary Internet Files\Content.IE5\3I2BFFCA\MC90044040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354" y="3840439"/>
            <a:ext cx="1026988" cy="102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F8\AppData\Local\Microsoft\Windows\Temporary Internet Files\Content.IE5\YUEV3VKK\MC9001228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048" y="3916923"/>
            <a:ext cx="938975" cy="94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6027" y="4138339"/>
            <a:ext cx="9325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 jaře začíná svítit                 _________ a vykvétají              _________.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450" y="5316426"/>
            <a:ext cx="84967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 ZOO můžeme  vidět              __________,                    _________   </a:t>
            </a:r>
          </a:p>
          <a:p>
            <a:endParaRPr lang="cs-CZ" sz="2400" b="1" dirty="0"/>
          </a:p>
          <a:p>
            <a:r>
              <a:rPr lang="cs-CZ" sz="2400" b="1" dirty="0" smtClean="0"/>
              <a:t>               a                                   _______________. </a:t>
            </a:r>
            <a:endParaRPr lang="cs-CZ" sz="2400" b="1" dirty="0"/>
          </a:p>
        </p:txBody>
      </p:sp>
      <p:pic>
        <p:nvPicPr>
          <p:cNvPr id="1026" name="Picture 2" descr="C:\Users\08F8\AppData\Local\Microsoft\Windows\Temporary Internet Files\Content.IE5\3VKPHBE5\MC9001922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65064"/>
            <a:ext cx="593955" cy="1166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F8\AppData\Local\Microsoft\Windows\Temporary Internet Files\Content.IE5\YUEV3VKK\MC90032648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818" y="5074138"/>
            <a:ext cx="92981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F8\AppData\Local\Microsoft\Windows\Temporary Internet Files\Content.IE5\126HUL5B\MC9001921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287" y="5988204"/>
            <a:ext cx="1523146" cy="809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34940" y="285322"/>
            <a:ext cx="747397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vhodná podstatná jména podle obrázků!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20111" y="2060848"/>
            <a:ext cx="748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váza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82926" y="2060847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růží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46134" y="3141886"/>
            <a:ext cx="101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Motýl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96151" y="3120735"/>
            <a:ext cx="1425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kopretinu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87911" y="4123100"/>
            <a:ext cx="997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slunce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68181" y="4123099"/>
            <a:ext cx="13557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sněženky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33838" y="5316426"/>
            <a:ext cx="897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žirafu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227535" y="5298400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slona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17348" y="6030021"/>
            <a:ext cx="144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krokodýla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31" name="Picture 7" descr="C:\Users\08F8\AppData\Local\Microsoft\Windows\Temporary Internet Files\Content.IE5\8Q4HNRXL\MC90034739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82" y="1079863"/>
            <a:ext cx="674370" cy="90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346333" y="1340768"/>
            <a:ext cx="5669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___________  zdobí                       ________. </a:t>
            </a:r>
            <a:endParaRPr lang="cs-CZ" sz="2400" b="1" dirty="0"/>
          </a:p>
        </p:txBody>
      </p:sp>
      <p:pic>
        <p:nvPicPr>
          <p:cNvPr id="1032" name="Picture 8" descr="C:\Users\08F8\AppData\Local\Microsoft\Windows\Temporary Internet Files\Content.IE5\126HUL5B\MC90041243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747" y="974474"/>
            <a:ext cx="767553" cy="86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546134" y="1302115"/>
            <a:ext cx="1389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Cukrářka 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763673" y="1302114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dort 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37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10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2012-3-28/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28987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366</Words>
  <Application>Microsoft Office PowerPoint</Application>
  <PresentationFormat>Předvádění na obrazovce (4:3)</PresentationFormat>
  <Paragraphs>104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28</cp:revision>
  <dcterms:created xsi:type="dcterms:W3CDTF">2012-03-21T17:43:34Z</dcterms:created>
  <dcterms:modified xsi:type="dcterms:W3CDTF">2012-12-19T12:55:49Z</dcterms:modified>
</cp:coreProperties>
</file>