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FE90"/>
    <a:srgbClr val="005C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VY_32_INOVACE_07_Slovní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Číslovky.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632A80-9624-4AF9-8D4F-B63920887843}" type="presOf" srcId="{D1B46980-6531-4606-95E6-44980827E919}" destId="{2BE915AB-18AA-4053-B92C-3BFC9ED204BB}" srcOrd="1" destOrd="0" presId="urn:microsoft.com/office/officeart/2005/8/layout/target3"/>
    <dgm:cxn modelId="{E574F993-8D89-47FD-95CD-D483BC39CD4D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3910CD-799D-4AE7-B333-D0F3C96481B3}" type="presOf" srcId="{B651F6E3-6281-48DB-9319-2AEAFDAE7572}" destId="{6BB5E863-4638-4E1D-BFDE-399D028AC4ED}" srcOrd="1" destOrd="0" presId="urn:microsoft.com/office/officeart/2005/8/layout/target3"/>
    <dgm:cxn modelId="{88530630-2EB9-4E06-A993-7969BE25C58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C1668BD-847B-4EC3-BB2B-5011F87D4045}" type="presOf" srcId="{4C35D32F-0EAB-4CD7-82EE-45574DC2A586}" destId="{890E4F0B-2866-4A3F-A3C7-2A14B1797930}" srcOrd="1" destOrd="0" presId="urn:microsoft.com/office/officeart/2005/8/layout/target3"/>
    <dgm:cxn modelId="{5EEF66C6-7D10-4B69-84FD-87EE6D8853FB}" type="presOf" srcId="{4C35D32F-0EAB-4CD7-82EE-45574DC2A586}" destId="{8BEBB6EC-1DAA-4CAC-8A25-BC0FCBD5DBD5}" srcOrd="0" destOrd="0" presId="urn:microsoft.com/office/officeart/2005/8/layout/target3"/>
    <dgm:cxn modelId="{2ADE95A2-B50B-4486-8FB7-3657F0CD681F}" type="presOf" srcId="{B651F6E3-6281-48DB-9319-2AEAFDAE7572}" destId="{619D679B-A015-4ECF-8348-D1034C574F40}" srcOrd="0" destOrd="0" presId="urn:microsoft.com/office/officeart/2005/8/layout/target3"/>
    <dgm:cxn modelId="{CB7DBD1B-9D10-470F-9A02-51294D95B930}" type="presOf" srcId="{D1D4F407-5343-4D3F-B5B9-D407B03CAEB4}" destId="{D005CE8C-CC26-4C3E-AC11-E15060ECD759}" srcOrd="0" destOrd="0" presId="urn:microsoft.com/office/officeart/2005/8/layout/target3"/>
    <dgm:cxn modelId="{2DE6B32C-DCFE-4773-8624-97E4DD824E30}" type="presOf" srcId="{757F3AB3-0718-4624-B441-E567A8F0AB56}" destId="{333A1088-737F-45CB-B68E-254E46348037}" srcOrd="0" destOrd="0" presId="urn:microsoft.com/office/officeart/2005/8/layout/target3"/>
    <dgm:cxn modelId="{B4A8EC9A-6778-4E21-BB35-640AA7EBB15D}" type="presOf" srcId="{D8197B8C-B260-4A16-BDF4-0947B075E274}" destId="{5A5FFA88-C948-4069-8E93-59FA12366E83}" srcOrd="1" destOrd="0" presId="urn:microsoft.com/office/officeart/2005/8/layout/target3"/>
    <dgm:cxn modelId="{EE1DF39F-0D6E-4F95-A168-A8A8627DFEB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D79C82-822E-4E32-AD43-85CDE967A2A8}" type="presParOf" srcId="{333A1088-737F-45CB-B68E-254E46348037}" destId="{F5ABB229-8D3B-4694-996A-96F23CF14429}" srcOrd="0" destOrd="0" presId="urn:microsoft.com/office/officeart/2005/8/layout/target3"/>
    <dgm:cxn modelId="{C8075117-3A0C-4702-8B82-B11EBE572282}" type="presParOf" srcId="{333A1088-737F-45CB-B68E-254E46348037}" destId="{F41139FD-01EE-4571-8B17-4FB00FC51163}" srcOrd="1" destOrd="0" presId="urn:microsoft.com/office/officeart/2005/8/layout/target3"/>
    <dgm:cxn modelId="{FECCDB38-367D-4C87-AD40-573E1A542BFF}" type="presParOf" srcId="{333A1088-737F-45CB-B68E-254E46348037}" destId="{D005CE8C-CC26-4C3E-AC11-E15060ECD759}" srcOrd="2" destOrd="0" presId="urn:microsoft.com/office/officeart/2005/8/layout/target3"/>
    <dgm:cxn modelId="{C4554461-3768-4A69-8345-779B7FED3590}" type="presParOf" srcId="{333A1088-737F-45CB-B68E-254E46348037}" destId="{2C702D82-9B77-49B7-9568-BB8EB47C3372}" srcOrd="3" destOrd="0" presId="urn:microsoft.com/office/officeart/2005/8/layout/target3"/>
    <dgm:cxn modelId="{CBBDD12D-0E93-4B1A-A7C5-6E43A2EED32D}" type="presParOf" srcId="{333A1088-737F-45CB-B68E-254E46348037}" destId="{A52A0455-90FF-4808-ABD0-F02540D31D5A}" srcOrd="4" destOrd="0" presId="urn:microsoft.com/office/officeart/2005/8/layout/target3"/>
    <dgm:cxn modelId="{98379342-70C0-4EC3-87DC-5ADA51D3E2D2}" type="presParOf" srcId="{333A1088-737F-45CB-B68E-254E46348037}" destId="{6140AFEC-043D-4C43-A2F9-D0F5331DF3A3}" srcOrd="5" destOrd="0" presId="urn:microsoft.com/office/officeart/2005/8/layout/target3"/>
    <dgm:cxn modelId="{CB41E2FF-CD7F-4012-8B82-64B46F4672D7}" type="presParOf" srcId="{333A1088-737F-45CB-B68E-254E46348037}" destId="{9358AC05-5D7D-4327-9F80-1AD486AEA664}" srcOrd="6" destOrd="0" presId="urn:microsoft.com/office/officeart/2005/8/layout/target3"/>
    <dgm:cxn modelId="{9B149753-AC79-4572-994A-E6D2107A4E30}" type="presParOf" srcId="{333A1088-737F-45CB-B68E-254E46348037}" destId="{313FC574-E1CD-4FB4-B054-0B805CE0447D}" srcOrd="7" destOrd="0" presId="urn:microsoft.com/office/officeart/2005/8/layout/target3"/>
    <dgm:cxn modelId="{C633B4E8-BFB3-4E02-8457-4C5362836BE6}" type="presParOf" srcId="{333A1088-737F-45CB-B68E-254E46348037}" destId="{619D679B-A015-4ECF-8348-D1034C574F40}" srcOrd="8" destOrd="0" presId="urn:microsoft.com/office/officeart/2005/8/layout/target3"/>
    <dgm:cxn modelId="{03A07739-6AF6-4377-B80E-5559E3BC5008}" type="presParOf" srcId="{333A1088-737F-45CB-B68E-254E46348037}" destId="{322283A8-4A27-4CDA-BAE3-F381106A9174}" srcOrd="9" destOrd="0" presId="urn:microsoft.com/office/officeart/2005/8/layout/target3"/>
    <dgm:cxn modelId="{48463017-24E0-4D04-A67A-BB38C9FB3B49}" type="presParOf" srcId="{333A1088-737F-45CB-B68E-254E46348037}" destId="{FFC9F71D-1B4F-4AD9-A4A6-86ADEFC8AF5C}" srcOrd="10" destOrd="0" presId="urn:microsoft.com/office/officeart/2005/8/layout/target3"/>
    <dgm:cxn modelId="{681AB78E-457C-4B6C-AF83-9E2181352984}" type="presParOf" srcId="{333A1088-737F-45CB-B68E-254E46348037}" destId="{25B08C86-7E15-44DC-BE7F-FFB55DD49D12}" srcOrd="11" destOrd="0" presId="urn:microsoft.com/office/officeart/2005/8/layout/target3"/>
    <dgm:cxn modelId="{8C8C2BE1-82C6-4CEA-8584-A3A7C86F5993}" type="presParOf" srcId="{333A1088-737F-45CB-B68E-254E46348037}" destId="{76644BE8-9D7C-4C09-B250-3D10AF48CBB7}" srcOrd="12" destOrd="0" presId="urn:microsoft.com/office/officeart/2005/8/layout/target3"/>
    <dgm:cxn modelId="{586E0D61-92AC-49F7-BF9B-89B8A480EF1D}" type="presParOf" srcId="{333A1088-737F-45CB-B68E-254E46348037}" destId="{EE85B701-7295-41C0-BA7A-34D3756A2AE6}" srcOrd="13" destOrd="0" presId="urn:microsoft.com/office/officeart/2005/8/layout/target3"/>
    <dgm:cxn modelId="{4661F8BD-198A-4D9D-84C0-D649BC95F97C}" type="presParOf" srcId="{333A1088-737F-45CB-B68E-254E46348037}" destId="{8BEBB6EC-1DAA-4CAC-8A25-BC0FCBD5DBD5}" srcOrd="14" destOrd="0" presId="urn:microsoft.com/office/officeart/2005/8/layout/target3"/>
    <dgm:cxn modelId="{BD5C609A-95E6-4A9C-9140-39C234AF006A}" type="presParOf" srcId="{333A1088-737F-45CB-B68E-254E46348037}" destId="{AED2198E-93D5-4001-81B4-73124B309672}" srcOrd="15" destOrd="0" presId="urn:microsoft.com/office/officeart/2005/8/layout/target3"/>
    <dgm:cxn modelId="{BB57685A-8FE9-4236-A40E-47B238689A19}" type="presParOf" srcId="{333A1088-737F-45CB-B68E-254E46348037}" destId="{2BE915AB-18AA-4053-B92C-3BFC9ED204BB}" srcOrd="16" destOrd="0" presId="urn:microsoft.com/office/officeart/2005/8/layout/target3"/>
    <dgm:cxn modelId="{F1730245-CEDF-4EBB-B10C-98ABF796B0E9}" type="presParOf" srcId="{333A1088-737F-45CB-B68E-254E46348037}" destId="{6BB5E863-4638-4E1D-BFDE-399D028AC4ED}" srcOrd="17" destOrd="0" presId="urn:microsoft.com/office/officeart/2005/8/layout/target3"/>
    <dgm:cxn modelId="{4DCD2590-A575-4AC9-ACCA-13ED83735265}" type="presParOf" srcId="{333A1088-737F-45CB-B68E-254E46348037}" destId="{5A5FFA88-C948-4069-8E93-59FA12366E83}" srcOrd="18" destOrd="0" presId="urn:microsoft.com/office/officeart/2005/8/layout/target3"/>
    <dgm:cxn modelId="{CB4608AD-680E-45EE-BC91-FF8DE4088F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VY_32_INOVACE_07_Slovní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Číslovky.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300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0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554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120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27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555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658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34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35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136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967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0A038-CA27-49F9-98F1-AD5A0500DD9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835DC-0DA6-4DA0-B61A-EB4506C0EA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526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wmf"/><Relationship Id="rId3" Type="http://schemas.openxmlformats.org/officeDocument/2006/relationships/image" Target="../media/image10.gi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51229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88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číslovkách. Žáci vyhledávají v textu číslovky a označují je. Číslovkou označují počet a pořadí . Tvoří věty s číslovkami. Odlišují číslovky od jiných slov. Rozšiřují si slovní zásobu.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78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2230" y="130269"/>
            <a:ext cx="428168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ČÍSLOVKY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32636"/>
            <a:ext cx="71206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vyjadřují POČET /jeden/ nebo POŘADÍ /pátý/ </a:t>
            </a:r>
          </a:p>
          <a:p>
            <a:r>
              <a:rPr lang="cs-CZ" sz="2800" b="1" dirty="0" smtClean="0"/>
              <a:t>na číslovky se ptáme otázkami Kolik? Kolikátý?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5060" y="3356992"/>
            <a:ext cx="1314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jedna </a:t>
            </a:r>
            <a:r>
              <a:rPr lang="cs-CZ" sz="2000" b="1" dirty="0" smtClean="0"/>
              <a:t>liška</a:t>
            </a:r>
            <a:endParaRPr lang="cs-CZ" sz="2000" b="1" dirty="0"/>
          </a:p>
        </p:txBody>
      </p:sp>
      <p:pic>
        <p:nvPicPr>
          <p:cNvPr id="6" name="Picture 2" descr="C:\Users\08F8\AppData\Local\Microsoft\Windows\Temporary Internet Files\Content.IE5\YUEV3VKK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16842"/>
            <a:ext cx="1124289" cy="117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08F8\AppData\Local\Microsoft\Windows\Temporary Internet Files\Content.IE5\HE25EWDF\MC900326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396" y="3112877"/>
            <a:ext cx="911656" cy="88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8F8\AppData\Local\Microsoft\Windows\Temporary Internet Files\Content.IE5\KHECMITL\MC9004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244" y="3944153"/>
            <a:ext cx="1140088" cy="104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3I2BFFCA\MC9001929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27375"/>
            <a:ext cx="1440758" cy="7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8\AppData\Local\Microsoft\Windows\Temporary Internet Files\Content.IE5\3GFB6NAJ\MC900192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052" y="3003962"/>
            <a:ext cx="750674" cy="70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979609" y="5394164"/>
            <a:ext cx="1353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pět</a:t>
            </a:r>
            <a:r>
              <a:rPr lang="cs-CZ" sz="2000" b="1" dirty="0" smtClean="0"/>
              <a:t> motýlů</a:t>
            </a:r>
            <a:endParaRPr lang="cs-CZ" sz="2000" b="1" dirty="0"/>
          </a:p>
        </p:txBody>
      </p:sp>
      <p:pic>
        <p:nvPicPr>
          <p:cNvPr id="12" name="Picture 2" descr="C:\Users\08F8\AppData\Local\Microsoft\Windows\Temporary Internet Files\Content.IE5\27JOSSW5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5511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6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243886"/>
            <a:ext cx="788369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      bratrů se změnilo v                     krkavců.</a:t>
            </a:r>
          </a:p>
          <a:p>
            <a:endParaRPr lang="cs-CZ" sz="2400" b="1" dirty="0"/>
          </a:p>
          <a:p>
            <a:r>
              <a:rPr lang="cs-CZ" sz="2400" b="1" dirty="0" smtClean="0"/>
              <a:t>Byl              král a ten měl         syny.</a:t>
            </a:r>
          </a:p>
          <a:p>
            <a:endParaRPr lang="cs-CZ" sz="2400" b="1" dirty="0"/>
          </a:p>
          <a:p>
            <a:r>
              <a:rPr lang="cs-CZ" sz="2400" b="1" dirty="0" smtClean="0"/>
              <a:t>Jiřík musel poznat Zlatovlásku mezi                   princeznami.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Sněhurka žila v lese se                trpaslíky.</a:t>
            </a:r>
          </a:p>
          <a:p>
            <a:endParaRPr lang="cs-CZ" sz="2400" b="1" dirty="0"/>
          </a:p>
          <a:p>
            <a:r>
              <a:rPr lang="cs-CZ" sz="2400" b="1" dirty="0" smtClean="0"/>
              <a:t>Honza musel splnit       kouzelné úkoly.</a:t>
            </a:r>
          </a:p>
          <a:p>
            <a:endParaRPr lang="cs-CZ" sz="2400" b="1" dirty="0"/>
          </a:p>
        </p:txBody>
      </p:sp>
      <p:pic>
        <p:nvPicPr>
          <p:cNvPr id="2050" name="Picture 2" descr="C:\Users\08F8\AppData\Local\Microsoft\Windows\Temporary Internet Files\Content.IE5\3GFB6NAJ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98284"/>
            <a:ext cx="2872762" cy="2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8405" y="267276"/>
            <a:ext cx="561737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Ve větách z pohádek hledej číslovky!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5" y="124388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Sedm 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1238835"/>
            <a:ext cx="1349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sedmero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5637" y="197135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jeden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3465" y="1971351"/>
            <a:ext cx="505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tři 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07725" y="2714696"/>
            <a:ext cx="1280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dvanácti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13734" y="3446362"/>
            <a:ext cx="1000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sedmi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416861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tři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7014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C:\Users\08F8\AppData\Local\Microsoft\Windows\Temporary Internet Files\Content.IE5\HE25EWDF\MC900391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40509"/>
            <a:ext cx="1144675" cy="95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8F8\AppData\Local\Microsoft\Windows\Temporary Internet Files\Content.IE5\HE25EWDF\MM90028357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110" y="1320970"/>
            <a:ext cx="1826833" cy="95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8\AppData\Local\Microsoft\Windows\Temporary Internet Files\Content.IE5\KHECMITL\MC900290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761" y="2528029"/>
            <a:ext cx="147786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1660" y="1519300"/>
            <a:ext cx="5229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9086" y="3934228"/>
            <a:ext cx="511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3077" name="Picture 5" descr="C:\Users\08F8\AppData\Local\Microsoft\Windows\Temporary Internet Files\Content.IE5\3VKPHBE5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40196">
            <a:off x="5264387" y="1776000"/>
            <a:ext cx="1395845" cy="130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F8\AppData\Local\Microsoft\Windows\Temporary Internet Files\Content.IE5\3GFB6NAJ\MC9004300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2104075"/>
            <a:ext cx="925327" cy="111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F8\AppData\Local\Microsoft\Windows\Temporary Internet Files\Content.IE5\3I2BFFCA\MC9003264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057" y="5962354"/>
            <a:ext cx="932231" cy="49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F8\AppData\Local\Microsoft\Windows\Temporary Internet Files\Content.IE5\3GFB6NAJ\MC9003561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19003"/>
            <a:ext cx="1206296" cy="73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F8\AppData\Local\Microsoft\Windows\Temporary Internet Files\Content.IE5\126HUL5B\MC9003914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86750"/>
            <a:ext cx="1108770" cy="73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F8\AppData\Local\Microsoft\Windows\Temporary Internet Files\Content.IE5\HE25EWDF\MC9000840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288" y="4044796"/>
            <a:ext cx="1039650" cy="103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F8\AppData\Local\Microsoft\Windows\Temporary Internet Files\Content.IE5\YUEV3VKK\MC9004247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387" y="5287516"/>
            <a:ext cx="979487" cy="50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F8\AppData\Local\Microsoft\Windows\Temporary Internet Files\Content.IE5\HE25EWDF\MC90003415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295" y="5797103"/>
            <a:ext cx="81930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381971" y="5797103"/>
            <a:ext cx="511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92461" y="2924944"/>
            <a:ext cx="511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3087" name="Picture 15" descr="C:\Users\08F8\AppData\Local\Microsoft\Windows\Temporary Internet Files\Content.IE5\HE25EWDF\MC9003264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23" y="4281028"/>
            <a:ext cx="2215311" cy="180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1387295" y="267276"/>
            <a:ext cx="57795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URČI POČET ZVÍŘÁTEK A TVOŘ VĚTY!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4028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8402" y="267276"/>
            <a:ext cx="497738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URČI POŘADÍ ZVÍŘÁTEK V ŘADĚ!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pic>
        <p:nvPicPr>
          <p:cNvPr id="4098" name="Picture 2" descr="C:\Users\08F8\AppData\Local\Microsoft\Windows\Temporary Internet Files\Content.IE5\HE25EWDF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89136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F8\AppData\Local\Microsoft\Windows\Temporary Internet Files\Content.IE5\YUEV3VKK\MC90011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6" y="1750372"/>
            <a:ext cx="1584176" cy="139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80886" y="3425282"/>
            <a:ext cx="561403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Medvěd stojí v řadě jako _____________.</a:t>
            </a:r>
          </a:p>
          <a:p>
            <a:endParaRPr lang="cs-CZ" sz="2400" b="1" dirty="0"/>
          </a:p>
          <a:p>
            <a:r>
              <a:rPr lang="cs-CZ" sz="2400" b="1" dirty="0" smtClean="0"/>
              <a:t>Veverka stojí  v řadě jako _____________.</a:t>
            </a:r>
          </a:p>
          <a:p>
            <a:endParaRPr lang="cs-CZ" sz="2400" b="1" dirty="0"/>
          </a:p>
          <a:p>
            <a:r>
              <a:rPr lang="cs-CZ" sz="2400" b="1" dirty="0" smtClean="0"/>
              <a:t>             v řadě stojí             _____________.</a:t>
            </a:r>
          </a:p>
          <a:p>
            <a:endParaRPr lang="cs-CZ" sz="2400" b="1" dirty="0"/>
          </a:p>
          <a:p>
            <a:r>
              <a:rPr lang="cs-CZ" sz="2400" b="1" dirty="0" smtClean="0"/>
              <a:t>Žirafa stojí v řadě jako      _____________.  </a:t>
            </a:r>
          </a:p>
          <a:p>
            <a:endParaRPr lang="cs-CZ" sz="2400" b="1" dirty="0"/>
          </a:p>
          <a:p>
            <a:r>
              <a:rPr lang="cs-CZ" sz="2400" b="1" dirty="0" smtClean="0"/>
              <a:t>           v řadě stojí              _____________.  </a:t>
            </a:r>
            <a:endParaRPr lang="cs-CZ" sz="2400" b="1" dirty="0"/>
          </a:p>
        </p:txBody>
      </p:sp>
      <p:pic>
        <p:nvPicPr>
          <p:cNvPr id="2053" name="Picture 5" descr="C:\Users\08F8\AppData\Local\Microsoft\Windows\Temporary Internet Files\Content.IE5\3I2BFFCA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767" y="1376639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F8\AppData\Local\Microsoft\Windows\Temporary Internet Files\Content.IE5\KHECMITL\MC9003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25235"/>
            <a:ext cx="1223467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08F8\AppData\Local\Microsoft\Windows\Temporary Internet Files\Content.IE5\126HUL5B\MC900192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612" y="1008520"/>
            <a:ext cx="1118578" cy="219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90465" y="3349052"/>
            <a:ext cx="983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PRVNÍ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90465" y="5589240"/>
            <a:ext cx="1168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ČTVRTÁ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88209" y="4902610"/>
            <a:ext cx="1027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Druhý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16995" y="4125120"/>
            <a:ext cx="803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PÁTÁ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3044" y="4883723"/>
            <a:ext cx="868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ZAJÍC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6983" y="6334057"/>
            <a:ext cx="762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Třetí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13066" y="6334056"/>
            <a:ext cx="1065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KOČKA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52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5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92695"/>
            <a:ext cx="925169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Některé číslovky neoznačují přesný počet,</a:t>
            </a:r>
          </a:p>
          <a:p>
            <a:pPr algn="ctr"/>
            <a:r>
              <a:rPr lang="cs-CZ" sz="3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nemůžeme je zapsat číslicemi-jsou to číslovky NEURČITÉ.</a:t>
            </a:r>
            <a:endParaRPr lang="cs-CZ" sz="3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072" y="1916832"/>
            <a:ext cx="6831614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5C2A"/>
                </a:solidFill>
              </a:rPr>
              <a:t>Hledej ve větách číslovky neurčité.</a:t>
            </a:r>
          </a:p>
          <a:p>
            <a:endParaRPr lang="cs-CZ" sz="2400" b="1" dirty="0">
              <a:solidFill>
                <a:srgbClr val="005C2A"/>
              </a:solidFill>
            </a:endParaRPr>
          </a:p>
          <a:p>
            <a:r>
              <a:rPr lang="cs-CZ" sz="3200" b="1" dirty="0" smtClean="0"/>
              <a:t>               jablek spadlo ze stromu.</a:t>
            </a:r>
          </a:p>
          <a:p>
            <a:endParaRPr lang="cs-CZ" sz="3200" b="1" dirty="0">
              <a:solidFill>
                <a:srgbClr val="005C2A"/>
              </a:solidFill>
            </a:endParaRPr>
          </a:p>
          <a:p>
            <a:r>
              <a:rPr lang="cs-CZ" sz="3200" b="1" dirty="0" smtClean="0"/>
              <a:t>Do těsta přidej                 mouky.</a:t>
            </a:r>
          </a:p>
          <a:p>
            <a:endParaRPr lang="cs-CZ" sz="3200" b="1" dirty="0"/>
          </a:p>
          <a:p>
            <a:r>
              <a:rPr lang="cs-CZ" sz="3200" b="1" dirty="0" smtClean="0"/>
              <a:t>Jen            žáků odevzdalo úkol.</a:t>
            </a:r>
          </a:p>
          <a:p>
            <a:endParaRPr lang="cs-CZ" sz="3200" b="1" dirty="0"/>
          </a:p>
          <a:p>
            <a:r>
              <a:rPr lang="cs-CZ" sz="3200" b="1" dirty="0" smtClean="0"/>
              <a:t>K narozeninám přejeme                zdraví.</a:t>
            </a:r>
            <a:endParaRPr lang="cs-CZ" sz="3200" b="1" dirty="0"/>
          </a:p>
        </p:txBody>
      </p:sp>
      <p:pic>
        <p:nvPicPr>
          <p:cNvPr id="3074" name="Picture 2" descr="C:\Users\08F8\AppData\Local\Microsoft\Windows\Temporary Internet Files\Content.IE5\KHECMITL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24944"/>
            <a:ext cx="2679480" cy="364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2677" y="4620414"/>
            <a:ext cx="1042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málo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8461" y="3619838"/>
            <a:ext cx="1300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trochu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-2070" y="2640787"/>
            <a:ext cx="1561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Několik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4548" y="5585200"/>
            <a:ext cx="1271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hodně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9055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FE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79275" y="267276"/>
            <a:ext cx="539564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KTERÁ SLOVA NEPATŘÍ DO ŘÁDKU?</a:t>
            </a:r>
          </a:p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Zůstanou pouze číslovky.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740164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          pět, mnoho, šestý,         čtyři, </a:t>
            </a:r>
          </a:p>
          <a:p>
            <a:endParaRPr lang="cs-CZ" sz="3600" b="1" dirty="0"/>
          </a:p>
          <a:p>
            <a:r>
              <a:rPr lang="cs-CZ" sz="3600" b="1" dirty="0" smtClean="0"/>
              <a:t>               osmý, troje, dvacet, několik, </a:t>
            </a:r>
          </a:p>
          <a:p>
            <a:endParaRPr lang="cs-CZ" sz="3600" b="1" dirty="0"/>
          </a:p>
          <a:p>
            <a:r>
              <a:rPr lang="cs-CZ" sz="3600" b="1" dirty="0" smtClean="0"/>
              <a:t>         čtyřicátý, málo, sto, patery, 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4628" y="2276872"/>
            <a:ext cx="1532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zelená,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91778" y="2276871"/>
            <a:ext cx="950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číst,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628" y="3384867"/>
            <a:ext cx="17177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květina,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4256" y="4492863"/>
            <a:ext cx="10050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stůl,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09460" y="4488060"/>
            <a:ext cx="649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já,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33123" y="2259053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ale,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16799" y="3378363"/>
            <a:ext cx="793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do,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834" y="4472494"/>
            <a:ext cx="804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haf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2238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2012-4-16/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371826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328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21</cp:revision>
  <dcterms:created xsi:type="dcterms:W3CDTF">2012-04-16T16:11:52Z</dcterms:created>
  <dcterms:modified xsi:type="dcterms:W3CDTF">2012-12-19T12:56:46Z</dcterms:modified>
</cp:coreProperties>
</file>