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2" r:id="rId2"/>
    <p:sldId id="263" r:id="rId3"/>
    <p:sldId id="256" r:id="rId4"/>
    <p:sldId id="257" r:id="rId5"/>
    <p:sldId id="258" r:id="rId6"/>
    <p:sldId id="259" r:id="rId7"/>
    <p:sldId id="260" r:id="rId8"/>
    <p:sldId id="265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FFCC"/>
    <a:srgbClr val="FFCCCC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2000" dirty="0" smtClean="0"/>
            <a:t>VY_32_INOVACE_09_Slovní druhy a význam slova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Marcela </a:t>
          </a:r>
          <a:r>
            <a:rPr lang="cs-CZ" sz="2000" dirty="0" err="1" smtClean="0"/>
            <a:t>Schmiedhamerová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Předložky.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6EDB1B2-2A37-4BD9-B150-9FD8D20C1060}" type="presOf" srcId="{D8197B8C-B260-4A16-BDF4-0947B075E274}" destId="{5A5FFA88-C948-4069-8E93-59FA12366E83}" srcOrd="1" destOrd="0" presId="urn:microsoft.com/office/officeart/2005/8/layout/target3"/>
    <dgm:cxn modelId="{3676CB44-26DF-469C-9EBE-F3335991BC53}" type="presOf" srcId="{D1D4F407-5343-4D3F-B5B9-D407B03CAEB4}" destId="{D005CE8C-CC26-4C3E-AC11-E15060ECD759}" srcOrd="0" destOrd="0" presId="urn:microsoft.com/office/officeart/2005/8/layout/target3"/>
    <dgm:cxn modelId="{F298432E-025D-4E4D-86D5-605568B21E88}" type="presOf" srcId="{4C35D32F-0EAB-4CD7-82EE-45574DC2A586}" destId="{890E4F0B-2866-4A3F-A3C7-2A14B1797930}" srcOrd="1" destOrd="0" presId="urn:microsoft.com/office/officeart/2005/8/layout/target3"/>
    <dgm:cxn modelId="{45015583-5411-40BA-BFD5-E3974A029529}" type="presOf" srcId="{D8197B8C-B260-4A16-BDF4-0947B075E274}" destId="{25B08C86-7E15-44DC-BE7F-FFB55DD49D12}" srcOrd="0" destOrd="0" presId="urn:microsoft.com/office/officeart/2005/8/layout/target3"/>
    <dgm:cxn modelId="{CF379324-3037-460E-B19F-9F2B453F1BFB}" type="presOf" srcId="{D1B46980-6531-4606-95E6-44980827E919}" destId="{2BE915AB-18AA-4053-B92C-3BFC9ED204BB}" srcOrd="1" destOrd="0" presId="urn:microsoft.com/office/officeart/2005/8/layout/target3"/>
    <dgm:cxn modelId="{3AE21A3C-68B4-4517-96FE-FDFFC52F7628}" type="presOf" srcId="{B651F6E3-6281-48DB-9319-2AEAFDAE7572}" destId="{619D679B-A015-4ECF-8348-D1034C574F40}" srcOrd="0" destOrd="0" presId="urn:microsoft.com/office/officeart/2005/8/layout/target3"/>
    <dgm:cxn modelId="{EB5298E6-7249-4042-8E26-15833FDEFBFA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C6FD7F9E-0BFC-4710-AF52-D8D42054D185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DDD2E5F3-61BE-455D-AE3F-0997BAD2409E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87995566-1F40-4275-9A1B-D00321560A63}" type="presOf" srcId="{4C35D32F-0EAB-4CD7-82EE-45574DC2A586}" destId="{8BEBB6EC-1DAA-4CAC-8A25-BC0FCBD5DBD5}" srcOrd="0" destOrd="0" presId="urn:microsoft.com/office/officeart/2005/8/layout/target3"/>
    <dgm:cxn modelId="{0923F800-44C3-42F7-B656-74233378629C}" type="presOf" srcId="{D1B46980-6531-4606-95E6-44980827E919}" destId="{6140AFEC-043D-4C43-A2F9-D0F5331DF3A3}" srcOrd="0" destOrd="0" presId="urn:microsoft.com/office/officeart/2005/8/layout/target3"/>
    <dgm:cxn modelId="{CA089605-1D97-4D04-A375-C4C4208AB0EF}" type="presParOf" srcId="{333A1088-737F-45CB-B68E-254E46348037}" destId="{F5ABB229-8D3B-4694-996A-96F23CF14429}" srcOrd="0" destOrd="0" presId="urn:microsoft.com/office/officeart/2005/8/layout/target3"/>
    <dgm:cxn modelId="{45FFF23C-1252-4F86-A52B-CE25E8CD59E0}" type="presParOf" srcId="{333A1088-737F-45CB-B68E-254E46348037}" destId="{F41139FD-01EE-4571-8B17-4FB00FC51163}" srcOrd="1" destOrd="0" presId="urn:microsoft.com/office/officeart/2005/8/layout/target3"/>
    <dgm:cxn modelId="{FCB311D7-7BD5-43E5-9B36-206C5031D1E8}" type="presParOf" srcId="{333A1088-737F-45CB-B68E-254E46348037}" destId="{D005CE8C-CC26-4C3E-AC11-E15060ECD759}" srcOrd="2" destOrd="0" presId="urn:microsoft.com/office/officeart/2005/8/layout/target3"/>
    <dgm:cxn modelId="{F801F288-37A8-44AE-BBF3-9174BF8A2862}" type="presParOf" srcId="{333A1088-737F-45CB-B68E-254E46348037}" destId="{2C702D82-9B77-49B7-9568-BB8EB47C3372}" srcOrd="3" destOrd="0" presId="urn:microsoft.com/office/officeart/2005/8/layout/target3"/>
    <dgm:cxn modelId="{2A50E7B1-5E7D-4132-94CB-B4CF551F7BDB}" type="presParOf" srcId="{333A1088-737F-45CB-B68E-254E46348037}" destId="{A52A0455-90FF-4808-ABD0-F02540D31D5A}" srcOrd="4" destOrd="0" presId="urn:microsoft.com/office/officeart/2005/8/layout/target3"/>
    <dgm:cxn modelId="{A597009D-10FD-487E-A4FA-B5587674D54E}" type="presParOf" srcId="{333A1088-737F-45CB-B68E-254E46348037}" destId="{6140AFEC-043D-4C43-A2F9-D0F5331DF3A3}" srcOrd="5" destOrd="0" presId="urn:microsoft.com/office/officeart/2005/8/layout/target3"/>
    <dgm:cxn modelId="{87D513F8-72DD-41BD-980B-5AEE442A7C14}" type="presParOf" srcId="{333A1088-737F-45CB-B68E-254E46348037}" destId="{9358AC05-5D7D-4327-9F80-1AD486AEA664}" srcOrd="6" destOrd="0" presId="urn:microsoft.com/office/officeart/2005/8/layout/target3"/>
    <dgm:cxn modelId="{45D51B11-BB2D-4862-BA67-AE5CFFF32E2B}" type="presParOf" srcId="{333A1088-737F-45CB-B68E-254E46348037}" destId="{313FC574-E1CD-4FB4-B054-0B805CE0447D}" srcOrd="7" destOrd="0" presId="urn:microsoft.com/office/officeart/2005/8/layout/target3"/>
    <dgm:cxn modelId="{CB5382E3-E959-4624-A1A8-8AD3DB54402F}" type="presParOf" srcId="{333A1088-737F-45CB-B68E-254E46348037}" destId="{619D679B-A015-4ECF-8348-D1034C574F40}" srcOrd="8" destOrd="0" presId="urn:microsoft.com/office/officeart/2005/8/layout/target3"/>
    <dgm:cxn modelId="{C6FD0AF4-3F4A-45AE-9AB2-4676F02D4680}" type="presParOf" srcId="{333A1088-737F-45CB-B68E-254E46348037}" destId="{322283A8-4A27-4CDA-BAE3-F381106A9174}" srcOrd="9" destOrd="0" presId="urn:microsoft.com/office/officeart/2005/8/layout/target3"/>
    <dgm:cxn modelId="{39753151-226E-49E6-B84D-13A42501A416}" type="presParOf" srcId="{333A1088-737F-45CB-B68E-254E46348037}" destId="{FFC9F71D-1B4F-4AD9-A4A6-86ADEFC8AF5C}" srcOrd="10" destOrd="0" presId="urn:microsoft.com/office/officeart/2005/8/layout/target3"/>
    <dgm:cxn modelId="{E446EAB3-8638-46D3-9D28-738A1D6BD91D}" type="presParOf" srcId="{333A1088-737F-45CB-B68E-254E46348037}" destId="{25B08C86-7E15-44DC-BE7F-FFB55DD49D12}" srcOrd="11" destOrd="0" presId="urn:microsoft.com/office/officeart/2005/8/layout/target3"/>
    <dgm:cxn modelId="{98681C77-C0D9-4FFD-BA79-A92E284B8DA5}" type="presParOf" srcId="{333A1088-737F-45CB-B68E-254E46348037}" destId="{76644BE8-9D7C-4C09-B250-3D10AF48CBB7}" srcOrd="12" destOrd="0" presId="urn:microsoft.com/office/officeart/2005/8/layout/target3"/>
    <dgm:cxn modelId="{03AC068B-E662-4CAB-BFFB-75578A1866F1}" type="presParOf" srcId="{333A1088-737F-45CB-B68E-254E46348037}" destId="{EE85B701-7295-41C0-BA7A-34D3756A2AE6}" srcOrd="13" destOrd="0" presId="urn:microsoft.com/office/officeart/2005/8/layout/target3"/>
    <dgm:cxn modelId="{D51891AD-0BE2-44FA-AC8D-2F938FCC433B}" type="presParOf" srcId="{333A1088-737F-45CB-B68E-254E46348037}" destId="{8BEBB6EC-1DAA-4CAC-8A25-BC0FCBD5DBD5}" srcOrd="14" destOrd="0" presId="urn:microsoft.com/office/officeart/2005/8/layout/target3"/>
    <dgm:cxn modelId="{52F7C3CD-4F73-48C3-966A-DD4807AD3198}" type="presParOf" srcId="{333A1088-737F-45CB-B68E-254E46348037}" destId="{AED2198E-93D5-4001-81B4-73124B309672}" srcOrd="15" destOrd="0" presId="urn:microsoft.com/office/officeart/2005/8/layout/target3"/>
    <dgm:cxn modelId="{1B9643BF-8058-4A8F-8258-87505CFBAFA7}" type="presParOf" srcId="{333A1088-737F-45CB-B68E-254E46348037}" destId="{2BE915AB-18AA-4053-B92C-3BFC9ED204BB}" srcOrd="16" destOrd="0" presId="urn:microsoft.com/office/officeart/2005/8/layout/target3"/>
    <dgm:cxn modelId="{8A54DBEA-E5C2-4C55-8998-DF2BFA8CADE3}" type="presParOf" srcId="{333A1088-737F-45CB-B68E-254E46348037}" destId="{6BB5E863-4638-4E1D-BFDE-399D028AC4ED}" srcOrd="17" destOrd="0" presId="urn:microsoft.com/office/officeart/2005/8/layout/target3"/>
    <dgm:cxn modelId="{05D92A92-826D-4887-8288-C138EBCE8422}" type="presParOf" srcId="{333A1088-737F-45CB-B68E-254E46348037}" destId="{5A5FFA88-C948-4069-8E93-59FA12366E83}" srcOrd="18" destOrd="0" presId="urn:microsoft.com/office/officeart/2005/8/layout/target3"/>
    <dgm:cxn modelId="{7DF4BD44-C63C-4568-9F7A-A16A575CDBB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Marcela </a:t>
          </a:r>
          <a:r>
            <a:rPr lang="cs-CZ" sz="2000" kern="1200" dirty="0" err="1" smtClean="0"/>
            <a:t>Schmiedhamerová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2000" kern="1200" dirty="0" smtClean="0"/>
            <a:t>VY_32_INOVACE_09_Slovní druhy a význam slova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Předložky.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9875F6-66BE-43FE-BD19-27851B4828B1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165934-29E4-43EE-A3E1-921BCC2E17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734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165934-29E4-43EE-A3E1-921BCC2E1773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64803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C0471-4BDF-406E-96CB-40F0405F073D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979A1-790A-44AA-A246-CC72FCCF74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387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C0471-4BDF-406E-96CB-40F0405F073D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979A1-790A-44AA-A246-CC72FCCF74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30753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C0471-4BDF-406E-96CB-40F0405F073D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979A1-790A-44AA-A246-CC72FCCF74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2792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C0471-4BDF-406E-96CB-40F0405F073D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979A1-790A-44AA-A246-CC72FCCF74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4600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C0471-4BDF-406E-96CB-40F0405F073D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979A1-790A-44AA-A246-CC72FCCF74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26670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C0471-4BDF-406E-96CB-40F0405F073D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979A1-790A-44AA-A246-CC72FCCF74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7705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C0471-4BDF-406E-96CB-40F0405F073D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979A1-790A-44AA-A246-CC72FCCF74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8430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C0471-4BDF-406E-96CB-40F0405F073D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979A1-790A-44AA-A246-CC72FCCF74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4349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C0471-4BDF-406E-96CB-40F0405F073D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979A1-790A-44AA-A246-CC72FCCF74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6228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C0471-4BDF-406E-96CB-40F0405F073D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979A1-790A-44AA-A246-CC72FCCF74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3287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C0471-4BDF-406E-96CB-40F0405F073D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979A1-790A-44AA-A246-CC72FCCF74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1076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4C0471-4BDF-406E-96CB-40F0405F073D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979A1-790A-44AA-A246-CC72FCCF74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034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57304235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702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-2340768" y="332656"/>
            <a:ext cx="8229600" cy="1143000"/>
          </a:xfrm>
        </p:spPr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k opakování a upevnění učiva o  předložkách. Žáci vyhledávají v textu předložky a označují je. Doplňují vhodné předložky do vět. Odlišují předložku od jiných slov. Předložky čtou se správným přízvukem.</a:t>
            </a:r>
          </a:p>
          <a:p>
            <a:r>
              <a:rPr lang="cs-CZ" dirty="0" smtClean="0"/>
              <a:t>Žáci mají okamžitou zpětnou vazbu při práci s interaktivní tabulí. Správná odpověď se objeví po kliknutí.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770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411760" y="476672"/>
            <a:ext cx="35244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PŘEDLOŽKY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27584" y="1916832"/>
            <a:ext cx="7663380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Předložky se spojují se </a:t>
            </a:r>
            <a:r>
              <a:rPr lang="cs-CZ" sz="3200" b="1" dirty="0" smtClean="0">
                <a:solidFill>
                  <a:srgbClr val="FF0000"/>
                </a:solidFill>
              </a:rPr>
              <a:t>jmény</a:t>
            </a:r>
            <a:r>
              <a:rPr lang="cs-CZ" sz="3200" b="1" dirty="0" smtClean="0"/>
              <a:t>. </a:t>
            </a:r>
          </a:p>
          <a:p>
            <a:r>
              <a:rPr lang="cs-CZ" sz="3200" b="1" dirty="0" smtClean="0"/>
              <a:t>Jsou buď slabičné / </a:t>
            </a:r>
            <a:r>
              <a:rPr lang="cs-CZ" sz="3200" b="1" dirty="0" smtClean="0">
                <a:solidFill>
                  <a:srgbClr val="FF0000"/>
                </a:solidFill>
              </a:rPr>
              <a:t>ze, do, na, před, ke</a:t>
            </a:r>
            <a:r>
              <a:rPr lang="cs-CZ" sz="3200" b="1" dirty="0" smtClean="0"/>
              <a:t>/</a:t>
            </a:r>
          </a:p>
          <a:p>
            <a:r>
              <a:rPr lang="cs-CZ" sz="3200" b="1" dirty="0" smtClean="0"/>
              <a:t>nebo neslabičné /</a:t>
            </a:r>
            <a:r>
              <a:rPr lang="cs-CZ" sz="3200" b="1" dirty="0" smtClean="0">
                <a:solidFill>
                  <a:srgbClr val="FF0000"/>
                </a:solidFill>
              </a:rPr>
              <a:t>k, z, s, v</a:t>
            </a:r>
            <a:r>
              <a:rPr lang="cs-CZ" sz="3200" b="1" dirty="0" smtClean="0"/>
              <a:t>/.</a:t>
            </a:r>
          </a:p>
          <a:p>
            <a:r>
              <a:rPr lang="cs-CZ" sz="3200" b="1" dirty="0" smtClean="0"/>
              <a:t>Předložky vyslovujeme </a:t>
            </a:r>
            <a:r>
              <a:rPr lang="cs-CZ" sz="3200" b="1" dirty="0" smtClean="0">
                <a:solidFill>
                  <a:srgbClr val="FF0000"/>
                </a:solidFill>
              </a:rPr>
              <a:t>dohromady</a:t>
            </a:r>
          </a:p>
          <a:p>
            <a:r>
              <a:rPr lang="cs-CZ" sz="3200" b="1" dirty="0" smtClean="0"/>
              <a:t>s následujícím slovem. </a:t>
            </a:r>
          </a:p>
          <a:p>
            <a:r>
              <a:rPr lang="cs-CZ" sz="3200" b="1" dirty="0" smtClean="0"/>
              <a:t>Předložky </a:t>
            </a:r>
            <a:r>
              <a:rPr lang="cs-CZ" sz="3200" b="1" dirty="0" smtClean="0">
                <a:solidFill>
                  <a:srgbClr val="FF0000"/>
                </a:solidFill>
              </a:rPr>
              <a:t>nemůžeme </a:t>
            </a:r>
            <a:r>
              <a:rPr lang="cs-CZ" sz="3200" b="1" dirty="0" smtClean="0"/>
              <a:t>skloňovat ani časovat.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1003760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5436096" y="1916832"/>
            <a:ext cx="792088" cy="624644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1062325" y="476672"/>
            <a:ext cx="6223306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Najdi ve větách  všechny předložky!</a:t>
            </a:r>
          </a:p>
          <a:p>
            <a:pPr algn="ctr"/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15970" y="1916831"/>
            <a:ext cx="6632650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Na stole leží mísa s ovocem.</a:t>
            </a:r>
          </a:p>
          <a:p>
            <a:endParaRPr lang="cs-CZ" sz="2800" b="1" dirty="0"/>
          </a:p>
          <a:p>
            <a:r>
              <a:rPr lang="cs-CZ" sz="2800" b="1" dirty="0" smtClean="0"/>
              <a:t>Před domem kvete keř s růžovými poupaty.</a:t>
            </a:r>
          </a:p>
          <a:p>
            <a:endParaRPr lang="cs-CZ" sz="2800" b="1" dirty="0"/>
          </a:p>
          <a:p>
            <a:r>
              <a:rPr lang="cs-CZ" sz="2800" b="1" dirty="0" smtClean="0"/>
              <a:t>Jedu na prázdniny k babičce do Ostravy.</a:t>
            </a:r>
          </a:p>
          <a:p>
            <a:endParaRPr lang="cs-CZ" sz="2800" b="1" dirty="0"/>
          </a:p>
          <a:p>
            <a:r>
              <a:rPr lang="cs-CZ" sz="2800" b="1" dirty="0" smtClean="0"/>
              <a:t>V rybníce pod vrbou plavou kapři. 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554660" y="1967544"/>
            <a:ext cx="5549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na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552576" y="1916832"/>
            <a:ext cx="792088" cy="624644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951271" y="2708920"/>
            <a:ext cx="792088" cy="624644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8028384" y="2708920"/>
            <a:ext cx="792088" cy="624644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7236296" y="3589917"/>
            <a:ext cx="792088" cy="624644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356519" y="3573016"/>
            <a:ext cx="792088" cy="624644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683481" y="4400730"/>
            <a:ext cx="792088" cy="624644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654752" y="4400730"/>
            <a:ext cx="792088" cy="624644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8115771" y="3589917"/>
            <a:ext cx="792088" cy="624644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6752563" y="1967544"/>
            <a:ext cx="3273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s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868632" y="2759632"/>
            <a:ext cx="8747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před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8184481" y="2759632"/>
            <a:ext cx="3273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s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449860" y="3640629"/>
            <a:ext cx="5549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na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443009" y="3661057"/>
            <a:ext cx="3577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k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8184481" y="3661057"/>
            <a:ext cx="5693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do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873600" y="4501755"/>
            <a:ext cx="3545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v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649550" y="4451442"/>
            <a:ext cx="7617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pod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2459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260648"/>
            <a:ext cx="8086829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Doplň k předložkám vhodné podstatné jméno!</a:t>
            </a:r>
          </a:p>
          <a:p>
            <a:pPr algn="ctr"/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22023" y="1324893"/>
            <a:ext cx="729625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na                                           u</a:t>
            </a:r>
            <a:endParaRPr lang="cs-CZ" sz="3200" b="1" dirty="0"/>
          </a:p>
          <a:p>
            <a:endParaRPr lang="cs-CZ" sz="3200" b="1" dirty="0" smtClean="0"/>
          </a:p>
          <a:p>
            <a:r>
              <a:rPr lang="cs-CZ" sz="3200" b="1" dirty="0" smtClean="0"/>
              <a:t>pod                                         za</a:t>
            </a:r>
          </a:p>
          <a:p>
            <a:endParaRPr lang="cs-CZ" sz="3200" b="1" dirty="0"/>
          </a:p>
          <a:p>
            <a:r>
              <a:rPr lang="cs-CZ" sz="3200" b="1" dirty="0" smtClean="0"/>
              <a:t>v                                              s</a:t>
            </a:r>
          </a:p>
          <a:p>
            <a:endParaRPr lang="cs-CZ" sz="3200" b="1" dirty="0"/>
          </a:p>
          <a:p>
            <a:r>
              <a:rPr lang="cs-CZ" sz="3200" b="1" dirty="0" smtClean="0"/>
              <a:t>před                                        k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39552" y="5814412"/>
            <a:ext cx="78173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/>
              <a:t>louce, domem, míčem, stromem, rybníce, školou, stolu, řece</a:t>
            </a:r>
            <a:endParaRPr lang="cs-CZ" sz="2400" b="1" i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691680" y="1337866"/>
            <a:ext cx="11047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louce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671208" y="2332856"/>
            <a:ext cx="17219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stromem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722014" y="3284984"/>
            <a:ext cx="14448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rybníce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722013" y="4279548"/>
            <a:ext cx="12967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školou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012160" y="1333384"/>
            <a:ext cx="10239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stolu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987984" y="2332855"/>
            <a:ext cx="14991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domem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987984" y="3296505"/>
            <a:ext cx="13308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míčem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068649" y="4279546"/>
            <a:ext cx="9110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řece</a:t>
            </a:r>
            <a:endParaRPr lang="cs-CZ" sz="32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9881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99230" y="260648"/>
            <a:ext cx="7167475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Najdi mezi následujícími slovy předložky!</a:t>
            </a:r>
          </a:p>
          <a:p>
            <a:pPr algn="ctr"/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64532" y="2151021"/>
            <a:ext cx="7808612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sůl,          , mít,      , nese,      , nic,</a:t>
            </a:r>
          </a:p>
          <a:p>
            <a:endParaRPr lang="cs-CZ" sz="4400" b="1" dirty="0"/>
          </a:p>
          <a:p>
            <a:r>
              <a:rPr lang="cs-CZ" sz="4400" b="1" dirty="0" smtClean="0"/>
              <a:t>bum, ať,   , že,   , les,   ,        , ano </a:t>
            </a:r>
            <a:endParaRPr lang="cs-CZ" sz="4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547664" y="2151021"/>
            <a:ext cx="126836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před</a:t>
            </a:r>
            <a:endParaRPr lang="cs-CZ" sz="4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039132" y="2151021"/>
            <a:ext cx="7238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ke</a:t>
            </a:r>
            <a:endParaRPr lang="cs-CZ" sz="4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228184" y="2151020"/>
            <a:ext cx="79060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do</a:t>
            </a:r>
            <a:endParaRPr lang="cs-CZ" sz="4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611482" y="3505238"/>
            <a:ext cx="53732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 z</a:t>
            </a:r>
            <a:endParaRPr lang="cs-CZ" sz="4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27275" y="3505237"/>
            <a:ext cx="4876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u</a:t>
            </a:r>
            <a:endParaRPr lang="cs-CZ" sz="4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400510" y="3505238"/>
            <a:ext cx="4876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o</a:t>
            </a:r>
            <a:endParaRPr lang="cs-CZ" sz="4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933847" y="3515243"/>
            <a:ext cx="10935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pod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4032015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195736" y="255825"/>
            <a:ext cx="3183051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Doplň  předložky!</a:t>
            </a:r>
          </a:p>
          <a:p>
            <a:pPr algn="ctr"/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333043"/>
            <a:ext cx="8953670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Máma  __ neděli usmažila __ obědu řízky __ bramborovým</a:t>
            </a:r>
          </a:p>
          <a:p>
            <a:endParaRPr lang="cs-CZ" sz="2800" b="1" dirty="0"/>
          </a:p>
          <a:p>
            <a:r>
              <a:rPr lang="cs-CZ" sz="2800" b="1" dirty="0" smtClean="0"/>
              <a:t>salátem.  ___ obědě jsem šel  __ kamarádem Jirkou.</a:t>
            </a:r>
          </a:p>
          <a:p>
            <a:endParaRPr lang="cs-CZ" sz="2800" b="1" dirty="0"/>
          </a:p>
          <a:p>
            <a:r>
              <a:rPr lang="cs-CZ" sz="2800" b="1" dirty="0" smtClean="0"/>
              <a:t>Budeme si hrát  __ míčem, nebo jezdit  __ kolech.</a:t>
            </a:r>
          </a:p>
          <a:p>
            <a:endParaRPr lang="cs-CZ" sz="2800" b="1" dirty="0"/>
          </a:p>
          <a:p>
            <a:endParaRPr lang="cs-CZ" sz="2800" b="1" dirty="0" smtClean="0"/>
          </a:p>
          <a:p>
            <a:endParaRPr lang="cs-CZ" sz="2800" b="1" dirty="0"/>
          </a:p>
          <a:p>
            <a:endParaRPr lang="cs-CZ" sz="2800" b="1" dirty="0" smtClean="0"/>
          </a:p>
          <a:p>
            <a:endParaRPr lang="cs-CZ" sz="2800" b="1" dirty="0"/>
          </a:p>
          <a:p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75656" y="1329994"/>
            <a:ext cx="3545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v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211960" y="1333043"/>
            <a:ext cx="3577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k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516216" y="1339560"/>
            <a:ext cx="3273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s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691427" y="2132856"/>
            <a:ext cx="6511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Po 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696254" y="2167973"/>
            <a:ext cx="5007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za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718247" y="3003469"/>
            <a:ext cx="3273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s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974868" y="3003469"/>
            <a:ext cx="5549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na</a:t>
            </a:r>
            <a:endParaRPr lang="cs-CZ" sz="2800" b="1" dirty="0">
              <a:solidFill>
                <a:srgbClr val="0070C0"/>
              </a:solidFill>
            </a:endParaRPr>
          </a:p>
        </p:txBody>
      </p:sp>
      <p:pic>
        <p:nvPicPr>
          <p:cNvPr id="1027" name="Picture 3" descr="C:\Users\08F8\AppData\Local\Microsoft\Windows\Temporary Internet Files\Content.IE5\YUEV3VKK\MC90019773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2811" y="4664018"/>
            <a:ext cx="1996291" cy="1789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9614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123728" y="255825"/>
            <a:ext cx="4080925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Slož přeházenou větu!</a:t>
            </a:r>
          </a:p>
          <a:p>
            <a:pPr algn="ctr"/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15008" y="1342434"/>
            <a:ext cx="89289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V               smrkem        s      bedly             klobouky.</a:t>
            </a:r>
          </a:p>
          <a:p>
            <a:r>
              <a:rPr lang="cs-CZ" sz="3200" b="1" dirty="0" smtClean="0"/>
              <a:t>  </a:t>
            </a:r>
          </a:p>
          <a:p>
            <a:r>
              <a:rPr lang="cs-CZ" sz="3200" b="1" dirty="0" smtClean="0"/>
              <a:t>      lese                  pod                 rostou       velkými                       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-10463" y="3933055"/>
            <a:ext cx="9142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 </a:t>
            </a:r>
            <a:r>
              <a:rPr lang="cs-CZ" sz="3200" b="1" dirty="0" smtClean="0">
                <a:solidFill>
                  <a:srgbClr val="C00000"/>
                </a:solidFill>
              </a:rPr>
              <a:t>V lese pod smrkem rostou bedly s velkými klobouky.</a:t>
            </a:r>
            <a:endParaRPr lang="cs-CZ" sz="3200" b="1" dirty="0">
              <a:solidFill>
                <a:srgbClr val="C00000"/>
              </a:solidFill>
            </a:endParaRPr>
          </a:p>
        </p:txBody>
      </p:sp>
      <p:pic>
        <p:nvPicPr>
          <p:cNvPr id="1027" name="Picture 3" descr="C:\Users\08F8\AppData\Local\Microsoft\Windows\Temporary Internet Files\Content.IE5\3GFB6NAJ\MC9004248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869160"/>
            <a:ext cx="1482725" cy="184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3783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2482" y="1663210"/>
            <a:ext cx="62686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Obrázky byly vytvořeny v otevřené galerii Microsoft Office.</a:t>
            </a:r>
          </a:p>
          <a:p>
            <a:r>
              <a:rPr lang="cs-CZ" sz="2000" dirty="0" smtClean="0"/>
              <a:t>Text je vytvořen autorem materiálu.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86937" y="837873"/>
            <a:ext cx="23318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</a:t>
            </a:r>
          </a:p>
          <a:p>
            <a:r>
              <a:rPr lang="cs-CZ" sz="2000" dirty="0" smtClean="0"/>
              <a:t>/Citace 2012-3 -27/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82485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</TotalTime>
  <Words>339</Words>
  <Application>Microsoft Office PowerPoint</Application>
  <PresentationFormat>Předvádění na obrazovce (4:3)</PresentationFormat>
  <Paragraphs>87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08F8</dc:creator>
  <cp:lastModifiedBy>08F8</cp:lastModifiedBy>
  <cp:revision>17</cp:revision>
  <dcterms:created xsi:type="dcterms:W3CDTF">2012-03-27T16:22:45Z</dcterms:created>
  <dcterms:modified xsi:type="dcterms:W3CDTF">2012-12-19T12:57:23Z</dcterms:modified>
</cp:coreProperties>
</file>