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2" r:id="rId2"/>
    <p:sldId id="266" r:id="rId3"/>
    <p:sldId id="258" r:id="rId4"/>
    <p:sldId id="259" r:id="rId5"/>
    <p:sldId id="264" r:id="rId6"/>
    <p:sldId id="260" r:id="rId7"/>
    <p:sldId id="265" r:id="rId8"/>
    <p:sldId id="261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VY_32_INOVACE_11_Slovní druhy a význam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Příslovce.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8A5B4F7-AF8D-4156-9595-4E24408AE256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59BE8CB-24A9-455D-9F8E-63465F73CDCC}" type="presOf" srcId="{B651F6E3-6281-48DB-9319-2AEAFDAE7572}" destId="{619D679B-A015-4ECF-8348-D1034C574F40}" srcOrd="0" destOrd="0" presId="urn:microsoft.com/office/officeart/2005/8/layout/target3"/>
    <dgm:cxn modelId="{587662DC-15E9-40BB-9A70-537E169EAD45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AA580E9-A0DC-4096-A9E8-AB605A22AA36}" type="presOf" srcId="{757F3AB3-0718-4624-B441-E567A8F0AB56}" destId="{333A1088-737F-45CB-B68E-254E46348037}" srcOrd="0" destOrd="0" presId="urn:microsoft.com/office/officeart/2005/8/layout/target3"/>
    <dgm:cxn modelId="{FAA418F9-BC84-4B3C-9D76-CFF073B51D2B}" type="presOf" srcId="{D8197B8C-B260-4A16-BDF4-0947B075E274}" destId="{25B08C86-7E15-44DC-BE7F-FFB55DD49D12}" srcOrd="0" destOrd="0" presId="urn:microsoft.com/office/officeart/2005/8/layout/target3"/>
    <dgm:cxn modelId="{0822DF03-E2DB-49B4-B0B3-B4CCF533C9E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D389EE1-8D6C-48A0-AAF4-2A7ACCBA804F}" type="presOf" srcId="{D8197B8C-B260-4A16-BDF4-0947B075E274}" destId="{5A5FFA88-C948-4069-8E93-59FA12366E83}" srcOrd="1" destOrd="0" presId="urn:microsoft.com/office/officeart/2005/8/layout/target3"/>
    <dgm:cxn modelId="{3B8B1C74-19DE-42E9-A0D0-312A922C40F0}" type="presOf" srcId="{D1B46980-6531-4606-95E6-44980827E919}" destId="{6140AFEC-043D-4C43-A2F9-D0F5331DF3A3}" srcOrd="0" destOrd="0" presId="urn:microsoft.com/office/officeart/2005/8/layout/target3"/>
    <dgm:cxn modelId="{FB3098BD-7F97-4A00-8600-3609A05363B6}" type="presOf" srcId="{D1D4F407-5343-4D3F-B5B9-D407B03CAEB4}" destId="{AED2198E-93D5-4001-81B4-73124B309672}" srcOrd="1" destOrd="0" presId="urn:microsoft.com/office/officeart/2005/8/layout/target3"/>
    <dgm:cxn modelId="{75EF2988-351E-43A3-8B3B-DB842EA9D208}" type="presOf" srcId="{D1D4F407-5343-4D3F-B5B9-D407B03CAEB4}" destId="{D005CE8C-CC26-4C3E-AC11-E15060ECD759}" srcOrd="0" destOrd="0" presId="urn:microsoft.com/office/officeart/2005/8/layout/target3"/>
    <dgm:cxn modelId="{2B4F5970-EE65-422F-A421-115B8D78A51D}" type="presOf" srcId="{4C35D32F-0EAB-4CD7-82EE-45574DC2A586}" destId="{890E4F0B-2866-4A3F-A3C7-2A14B1797930}" srcOrd="1" destOrd="0" presId="urn:microsoft.com/office/officeart/2005/8/layout/target3"/>
    <dgm:cxn modelId="{E568AABA-FDB1-4326-A03A-52E3CDF2897D}" type="presParOf" srcId="{333A1088-737F-45CB-B68E-254E46348037}" destId="{F5ABB229-8D3B-4694-996A-96F23CF14429}" srcOrd="0" destOrd="0" presId="urn:microsoft.com/office/officeart/2005/8/layout/target3"/>
    <dgm:cxn modelId="{07619229-6E04-4B29-9020-1E52E5CECDC3}" type="presParOf" srcId="{333A1088-737F-45CB-B68E-254E46348037}" destId="{F41139FD-01EE-4571-8B17-4FB00FC51163}" srcOrd="1" destOrd="0" presId="urn:microsoft.com/office/officeart/2005/8/layout/target3"/>
    <dgm:cxn modelId="{B148DF4B-8E01-4890-B8D4-F349DFD8BF39}" type="presParOf" srcId="{333A1088-737F-45CB-B68E-254E46348037}" destId="{D005CE8C-CC26-4C3E-AC11-E15060ECD759}" srcOrd="2" destOrd="0" presId="urn:microsoft.com/office/officeart/2005/8/layout/target3"/>
    <dgm:cxn modelId="{93EB7D9E-8FF4-4D1D-8070-5DF9E9360365}" type="presParOf" srcId="{333A1088-737F-45CB-B68E-254E46348037}" destId="{2C702D82-9B77-49B7-9568-BB8EB47C3372}" srcOrd="3" destOrd="0" presId="urn:microsoft.com/office/officeart/2005/8/layout/target3"/>
    <dgm:cxn modelId="{B6C1DD9D-9BB6-4B11-8A47-3D3AEF76060C}" type="presParOf" srcId="{333A1088-737F-45CB-B68E-254E46348037}" destId="{A52A0455-90FF-4808-ABD0-F02540D31D5A}" srcOrd="4" destOrd="0" presId="urn:microsoft.com/office/officeart/2005/8/layout/target3"/>
    <dgm:cxn modelId="{C4842EDB-EC67-4F35-A0AB-44FDCEF797A9}" type="presParOf" srcId="{333A1088-737F-45CB-B68E-254E46348037}" destId="{6140AFEC-043D-4C43-A2F9-D0F5331DF3A3}" srcOrd="5" destOrd="0" presId="urn:microsoft.com/office/officeart/2005/8/layout/target3"/>
    <dgm:cxn modelId="{D1FAAAAD-5FBD-4E59-AF0B-AA561251134B}" type="presParOf" srcId="{333A1088-737F-45CB-B68E-254E46348037}" destId="{9358AC05-5D7D-4327-9F80-1AD486AEA664}" srcOrd="6" destOrd="0" presId="urn:microsoft.com/office/officeart/2005/8/layout/target3"/>
    <dgm:cxn modelId="{1A0EC20A-D068-4FEA-94D5-A15BEC222AD1}" type="presParOf" srcId="{333A1088-737F-45CB-B68E-254E46348037}" destId="{313FC574-E1CD-4FB4-B054-0B805CE0447D}" srcOrd="7" destOrd="0" presId="urn:microsoft.com/office/officeart/2005/8/layout/target3"/>
    <dgm:cxn modelId="{3170E419-5A50-4BF1-AE16-DECE0910FEF1}" type="presParOf" srcId="{333A1088-737F-45CB-B68E-254E46348037}" destId="{619D679B-A015-4ECF-8348-D1034C574F40}" srcOrd="8" destOrd="0" presId="urn:microsoft.com/office/officeart/2005/8/layout/target3"/>
    <dgm:cxn modelId="{920EA853-FB81-4FE5-A50E-A0069B5C5CE9}" type="presParOf" srcId="{333A1088-737F-45CB-B68E-254E46348037}" destId="{322283A8-4A27-4CDA-BAE3-F381106A9174}" srcOrd="9" destOrd="0" presId="urn:microsoft.com/office/officeart/2005/8/layout/target3"/>
    <dgm:cxn modelId="{59B169B4-1042-46A9-991D-119F6902860B}" type="presParOf" srcId="{333A1088-737F-45CB-B68E-254E46348037}" destId="{FFC9F71D-1B4F-4AD9-A4A6-86ADEFC8AF5C}" srcOrd="10" destOrd="0" presId="urn:microsoft.com/office/officeart/2005/8/layout/target3"/>
    <dgm:cxn modelId="{12B57B66-14E3-4F27-87AE-158C945E17A2}" type="presParOf" srcId="{333A1088-737F-45CB-B68E-254E46348037}" destId="{25B08C86-7E15-44DC-BE7F-FFB55DD49D12}" srcOrd="11" destOrd="0" presId="urn:microsoft.com/office/officeart/2005/8/layout/target3"/>
    <dgm:cxn modelId="{7E884ABE-6008-42DA-BBD1-E112FA4BCCFC}" type="presParOf" srcId="{333A1088-737F-45CB-B68E-254E46348037}" destId="{76644BE8-9D7C-4C09-B250-3D10AF48CBB7}" srcOrd="12" destOrd="0" presId="urn:microsoft.com/office/officeart/2005/8/layout/target3"/>
    <dgm:cxn modelId="{8594B810-754D-4E38-BC24-470CE62DDC12}" type="presParOf" srcId="{333A1088-737F-45CB-B68E-254E46348037}" destId="{EE85B701-7295-41C0-BA7A-34D3756A2AE6}" srcOrd="13" destOrd="0" presId="urn:microsoft.com/office/officeart/2005/8/layout/target3"/>
    <dgm:cxn modelId="{F077F076-B147-48DD-AA3D-9892D9E71342}" type="presParOf" srcId="{333A1088-737F-45CB-B68E-254E46348037}" destId="{8BEBB6EC-1DAA-4CAC-8A25-BC0FCBD5DBD5}" srcOrd="14" destOrd="0" presId="urn:microsoft.com/office/officeart/2005/8/layout/target3"/>
    <dgm:cxn modelId="{5ADA9885-177F-4AFE-9EB6-E5B1821F1F3E}" type="presParOf" srcId="{333A1088-737F-45CB-B68E-254E46348037}" destId="{AED2198E-93D5-4001-81B4-73124B309672}" srcOrd="15" destOrd="0" presId="urn:microsoft.com/office/officeart/2005/8/layout/target3"/>
    <dgm:cxn modelId="{62EDF0C6-0A95-40EE-BCD6-4686638F7B75}" type="presParOf" srcId="{333A1088-737F-45CB-B68E-254E46348037}" destId="{2BE915AB-18AA-4053-B92C-3BFC9ED204BB}" srcOrd="16" destOrd="0" presId="urn:microsoft.com/office/officeart/2005/8/layout/target3"/>
    <dgm:cxn modelId="{2D109D84-3C17-4FD2-B2A4-2E7227987155}" type="presParOf" srcId="{333A1088-737F-45CB-B68E-254E46348037}" destId="{6BB5E863-4638-4E1D-BFDE-399D028AC4ED}" srcOrd="17" destOrd="0" presId="urn:microsoft.com/office/officeart/2005/8/layout/target3"/>
    <dgm:cxn modelId="{D0A88C8B-68C7-404B-8108-9B1A5EA1C7DC}" type="presParOf" srcId="{333A1088-737F-45CB-B68E-254E46348037}" destId="{5A5FFA88-C948-4069-8E93-59FA12366E83}" srcOrd="18" destOrd="0" presId="urn:microsoft.com/office/officeart/2005/8/layout/target3"/>
    <dgm:cxn modelId="{47F58ADD-8F88-4D70-93C6-CAA8F8E5DF3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VY_32_INOVACE_11_Slovní druhy a význam 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Příslovce.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A9CB06-FA29-4747-9491-0826D6577C83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54A87D-E036-4917-9E27-687E26EA48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40000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B89C0-CD18-4DFD-A029-479753D176BB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C6B20-5F70-40D2-AFAE-60C5DFC783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7283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B89C0-CD18-4DFD-A029-479753D176BB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C6B20-5F70-40D2-AFAE-60C5DFC783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6680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B89C0-CD18-4DFD-A029-479753D176BB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C6B20-5F70-40D2-AFAE-60C5DFC783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8617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B89C0-CD18-4DFD-A029-479753D176BB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C6B20-5F70-40D2-AFAE-60C5DFC783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69945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B89C0-CD18-4DFD-A029-479753D176BB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C6B20-5F70-40D2-AFAE-60C5DFC783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78061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B89C0-CD18-4DFD-A029-479753D176BB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C6B20-5F70-40D2-AFAE-60C5DFC783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04675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B89C0-CD18-4DFD-A029-479753D176BB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C6B20-5F70-40D2-AFAE-60C5DFC783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44517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B89C0-CD18-4DFD-A029-479753D176BB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C6B20-5F70-40D2-AFAE-60C5DFC783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27281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B89C0-CD18-4DFD-A029-479753D176BB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C6B20-5F70-40D2-AFAE-60C5DFC783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82701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B89C0-CD18-4DFD-A029-479753D176BB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C6B20-5F70-40D2-AFAE-60C5DFC783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89223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B89C0-CD18-4DFD-A029-479753D176BB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C6B20-5F70-40D2-AFAE-60C5DFC783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92417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8B89C0-CD18-4DFD-A029-479753D176BB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AC6B20-5F70-40D2-AFAE-60C5DFC783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35611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9426814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33146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340768" y="332656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je určena k opakování a upevnění učiva o příslovcích. Žáci vyhledávají v textu příslovce a označují je. Tvoří příslovce </a:t>
            </a:r>
            <a:r>
              <a:rPr lang="cs-CZ" dirty="0" smtClean="0"/>
              <a:t>                      z </a:t>
            </a:r>
            <a:r>
              <a:rPr lang="cs-CZ" dirty="0" smtClean="0"/>
              <a:t>přídavných jmen. Doplňují vhodná příslovce do vět. Odlišují příslovce od jiných slov. Rozšiřují si slovní zásobu.</a:t>
            </a:r>
          </a:p>
          <a:p>
            <a:r>
              <a:rPr lang="cs-CZ" dirty="0" smtClean="0"/>
              <a:t>Žáci mají okamžitou zpětnou vazbu při práci </a:t>
            </a:r>
            <a:r>
              <a:rPr lang="cs-CZ" dirty="0" smtClean="0"/>
              <a:t>           s </a:t>
            </a:r>
            <a:r>
              <a:rPr lang="cs-CZ" dirty="0" smtClean="0"/>
              <a:t>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80597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68441" y="3085004"/>
            <a:ext cx="5161413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cs-CZ" sz="3600" b="1" dirty="0" smtClean="0"/>
              <a:t>MÍSTO    / Kam? Kde?/</a:t>
            </a:r>
          </a:p>
          <a:p>
            <a:pPr marL="571500" indent="-571500">
              <a:buFontTx/>
              <a:buChar char="-"/>
            </a:pPr>
            <a:endParaRPr lang="cs-CZ" sz="3600" b="1" dirty="0"/>
          </a:p>
          <a:p>
            <a:pPr marL="571500" indent="-571500">
              <a:buFontTx/>
              <a:buChar char="-"/>
            </a:pPr>
            <a:r>
              <a:rPr lang="cs-CZ" sz="3600" b="1" dirty="0" smtClean="0"/>
              <a:t>ZPŮSOB / Jak?/</a:t>
            </a:r>
          </a:p>
          <a:p>
            <a:pPr marL="571500" indent="-571500">
              <a:buFontTx/>
              <a:buChar char="-"/>
            </a:pPr>
            <a:endParaRPr lang="cs-CZ" sz="3600" b="1" dirty="0"/>
          </a:p>
          <a:p>
            <a:pPr marL="571500" indent="-571500">
              <a:buFontTx/>
              <a:buChar char="-"/>
            </a:pPr>
            <a:r>
              <a:rPr lang="cs-CZ" sz="3600" b="1" dirty="0" smtClean="0"/>
              <a:t>ČAS       / Kdy?/</a:t>
            </a:r>
            <a:endParaRPr lang="cs-CZ" sz="3600" b="1" dirty="0"/>
          </a:p>
        </p:txBody>
      </p:sp>
      <p:sp>
        <p:nvSpPr>
          <p:cNvPr id="5" name="Obdélník 4"/>
          <p:cNvSpPr/>
          <p:nvPr/>
        </p:nvSpPr>
        <p:spPr>
          <a:xfrm>
            <a:off x="1945124" y="476672"/>
            <a:ext cx="5253747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PŘÍSLOVCE</a:t>
            </a:r>
            <a:endParaRPr lang="cs-CZ" sz="8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39752" y="1923220"/>
            <a:ext cx="40187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jsou slova, která určují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1982525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05696" y="116632"/>
            <a:ext cx="661052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Většina příslovcí vznikla z přídavných jmen!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45482" y="1364605"/>
            <a:ext cx="7226917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Tvořte příslovce!</a:t>
            </a:r>
          </a:p>
          <a:p>
            <a:endParaRPr lang="cs-CZ" sz="2800" b="1" dirty="0"/>
          </a:p>
          <a:p>
            <a:r>
              <a:rPr lang="cs-CZ" sz="2800" b="1" dirty="0" smtClean="0"/>
              <a:t>pěkný  -                                        barevný - </a:t>
            </a:r>
          </a:p>
          <a:p>
            <a:endParaRPr lang="cs-CZ" sz="2800" b="1" dirty="0"/>
          </a:p>
          <a:p>
            <a:r>
              <a:rPr lang="cs-CZ" sz="2800" b="1" dirty="0" smtClean="0"/>
              <a:t>krásný -                                         veselý -</a:t>
            </a:r>
          </a:p>
          <a:p>
            <a:endParaRPr lang="cs-CZ" sz="2800" b="1" dirty="0"/>
          </a:p>
          <a:p>
            <a:r>
              <a:rPr lang="cs-CZ" sz="2800" b="1" dirty="0" smtClean="0"/>
              <a:t>zelený -                                         rychlý -</a:t>
            </a:r>
          </a:p>
          <a:p>
            <a:endParaRPr lang="cs-CZ" sz="2800" b="1" dirty="0"/>
          </a:p>
          <a:p>
            <a:r>
              <a:rPr lang="cs-CZ" sz="2800" b="1" dirty="0" smtClean="0"/>
              <a:t>smutný -                                       nový -  </a:t>
            </a:r>
          </a:p>
          <a:p>
            <a:endParaRPr lang="cs-CZ" sz="2800" b="1" dirty="0"/>
          </a:p>
          <a:p>
            <a:r>
              <a:rPr lang="cs-CZ" sz="2800" b="1" dirty="0" smtClean="0"/>
              <a:t>pečlivý -                                        hlasitý  -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55776" y="2204864"/>
            <a:ext cx="1104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pěkně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55776" y="3098596"/>
            <a:ext cx="11722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krásně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55776" y="3933056"/>
            <a:ext cx="11446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zeleně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7240" y="4797152"/>
            <a:ext cx="13099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smutně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7240" y="5658825"/>
            <a:ext cx="12329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pečlivě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99773" y="2182754"/>
            <a:ext cx="14019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barevně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92877" y="3098596"/>
            <a:ext cx="11255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vesele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39176" y="3933056"/>
            <a:ext cx="10922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rychle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39176" y="4789791"/>
            <a:ext cx="9160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nově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039176" y="5571750"/>
            <a:ext cx="11757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hlasitě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88323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42013" y="116632"/>
            <a:ext cx="613789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Odpovídej na otázky! Doplňuj příslovce!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6109" y="1196752"/>
            <a:ext cx="6937540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KDY?</a:t>
            </a:r>
            <a:r>
              <a:rPr lang="cs-CZ" sz="2800" b="1" dirty="0" smtClean="0"/>
              <a:t>       </a:t>
            </a:r>
            <a:r>
              <a:rPr lang="cs-CZ" sz="2400" b="1" dirty="0" smtClean="0"/>
              <a:t>Babička přijede </a:t>
            </a:r>
            <a:r>
              <a:rPr lang="cs-CZ" sz="2400" b="1" dirty="0" smtClean="0">
                <a:solidFill>
                  <a:srgbClr val="00B050"/>
                </a:solidFill>
              </a:rPr>
              <a:t>dnes</a:t>
            </a:r>
            <a:r>
              <a:rPr lang="cs-CZ" sz="2400" b="1" dirty="0" smtClean="0"/>
              <a:t> , nebo </a:t>
            </a:r>
            <a:r>
              <a:rPr lang="cs-CZ" sz="2400" b="1" dirty="0" smtClean="0">
                <a:solidFill>
                  <a:srgbClr val="00B050"/>
                </a:solidFill>
              </a:rPr>
              <a:t>___________</a:t>
            </a:r>
            <a:r>
              <a:rPr lang="cs-CZ" sz="2400" b="1" dirty="0" smtClean="0"/>
              <a:t>?</a:t>
            </a:r>
          </a:p>
          <a:p>
            <a:endParaRPr lang="cs-CZ" sz="2400" b="1" dirty="0"/>
          </a:p>
          <a:p>
            <a:r>
              <a:rPr lang="cs-CZ" sz="2800" b="1" dirty="0" smtClean="0">
                <a:solidFill>
                  <a:srgbClr val="00B050"/>
                </a:solidFill>
              </a:rPr>
              <a:t>KDE?       </a:t>
            </a:r>
            <a:r>
              <a:rPr lang="cs-CZ" sz="2800" b="1" dirty="0" smtClean="0"/>
              <a:t>J</a:t>
            </a:r>
            <a:r>
              <a:rPr lang="cs-CZ" sz="2400" b="1" dirty="0" smtClean="0"/>
              <a:t>enda si hraje </a:t>
            </a:r>
            <a:r>
              <a:rPr lang="cs-CZ" sz="2400" b="1" dirty="0" smtClean="0">
                <a:solidFill>
                  <a:srgbClr val="00B050"/>
                </a:solidFill>
              </a:rPr>
              <a:t>doma </a:t>
            </a:r>
            <a:r>
              <a:rPr lang="cs-CZ" sz="2400" b="1" dirty="0" smtClean="0"/>
              <a:t>, nebo  </a:t>
            </a:r>
            <a:r>
              <a:rPr lang="cs-CZ" sz="2400" b="1" dirty="0" smtClean="0">
                <a:solidFill>
                  <a:srgbClr val="00B050"/>
                </a:solidFill>
              </a:rPr>
              <a:t>___________</a:t>
            </a:r>
            <a:r>
              <a:rPr lang="cs-CZ" sz="2400" b="1" dirty="0" smtClean="0"/>
              <a:t>?</a:t>
            </a:r>
          </a:p>
          <a:p>
            <a:endParaRPr lang="cs-CZ" sz="2400" b="1" dirty="0">
              <a:solidFill>
                <a:srgbClr val="00B050"/>
              </a:solidFill>
            </a:endParaRPr>
          </a:p>
          <a:p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6109" y="2820274"/>
            <a:ext cx="77586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JAK?</a:t>
            </a:r>
            <a:r>
              <a:rPr lang="cs-CZ" sz="2000" b="1" dirty="0" smtClean="0">
                <a:solidFill>
                  <a:srgbClr val="00B050"/>
                </a:solidFill>
              </a:rPr>
              <a:t>          </a:t>
            </a:r>
            <a:r>
              <a:rPr lang="cs-CZ" sz="2400" b="1" dirty="0" smtClean="0"/>
              <a:t> Auto jede  </a:t>
            </a:r>
            <a:r>
              <a:rPr lang="cs-CZ" sz="2400" b="1" dirty="0" smtClean="0">
                <a:solidFill>
                  <a:srgbClr val="00B050"/>
                </a:solidFill>
              </a:rPr>
              <a:t>rychle </a:t>
            </a:r>
            <a:r>
              <a:rPr lang="cs-CZ" sz="2400" b="1" dirty="0"/>
              <a:t>, nebo  </a:t>
            </a:r>
            <a:r>
              <a:rPr lang="cs-CZ" sz="2400" b="1" dirty="0">
                <a:solidFill>
                  <a:srgbClr val="00B050"/>
                </a:solidFill>
              </a:rPr>
              <a:t>___________</a:t>
            </a:r>
            <a:r>
              <a:rPr lang="cs-CZ" sz="2400" b="1" dirty="0"/>
              <a:t>?</a:t>
            </a:r>
          </a:p>
        </p:txBody>
      </p:sp>
      <p:sp>
        <p:nvSpPr>
          <p:cNvPr id="8" name="Obdélník 7"/>
          <p:cNvSpPr/>
          <p:nvPr/>
        </p:nvSpPr>
        <p:spPr>
          <a:xfrm>
            <a:off x="116099" y="3717032"/>
            <a:ext cx="89107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KAM?     </a:t>
            </a:r>
            <a:r>
              <a:rPr lang="cs-CZ" sz="2800" b="1" dirty="0" smtClean="0"/>
              <a:t>P</a:t>
            </a:r>
            <a:r>
              <a:rPr lang="cs-CZ" sz="2400" b="1" dirty="0" smtClean="0"/>
              <a:t>o schodech se chodí  </a:t>
            </a:r>
            <a:r>
              <a:rPr lang="cs-CZ" sz="2400" b="1" dirty="0" smtClean="0">
                <a:solidFill>
                  <a:srgbClr val="00B050"/>
                </a:solidFill>
              </a:rPr>
              <a:t>nahoru </a:t>
            </a:r>
            <a:r>
              <a:rPr lang="cs-CZ" sz="2400" b="1" dirty="0"/>
              <a:t>, nebo  </a:t>
            </a:r>
            <a:r>
              <a:rPr lang="cs-CZ" sz="2400" b="1" dirty="0">
                <a:solidFill>
                  <a:srgbClr val="00B050"/>
                </a:solidFill>
              </a:rPr>
              <a:t>___________</a:t>
            </a:r>
            <a:r>
              <a:rPr lang="cs-CZ" sz="2400" b="1" dirty="0"/>
              <a:t>?</a:t>
            </a:r>
          </a:p>
        </p:txBody>
      </p:sp>
      <p:sp>
        <p:nvSpPr>
          <p:cNvPr id="9" name="Obdélník 8"/>
          <p:cNvSpPr/>
          <p:nvPr/>
        </p:nvSpPr>
        <p:spPr>
          <a:xfrm>
            <a:off x="116098" y="4509120"/>
            <a:ext cx="736381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JAK?</a:t>
            </a:r>
            <a:r>
              <a:rPr lang="cs-CZ" sz="2000" b="1" dirty="0" smtClean="0">
                <a:solidFill>
                  <a:srgbClr val="00B050"/>
                </a:solidFill>
              </a:rPr>
              <a:t>           </a:t>
            </a:r>
            <a:r>
              <a:rPr lang="cs-CZ" sz="2400" b="1" dirty="0" smtClean="0"/>
              <a:t>Žák čte   </a:t>
            </a:r>
            <a:r>
              <a:rPr lang="cs-CZ" sz="2400" b="1" dirty="0" smtClean="0">
                <a:solidFill>
                  <a:srgbClr val="00B050"/>
                </a:solidFill>
              </a:rPr>
              <a:t>potichu  </a:t>
            </a:r>
            <a:r>
              <a:rPr lang="cs-CZ" sz="2400" b="1" dirty="0"/>
              <a:t>, nebo  </a:t>
            </a:r>
            <a:r>
              <a:rPr lang="cs-CZ" sz="2400" b="1" dirty="0">
                <a:solidFill>
                  <a:srgbClr val="00B050"/>
                </a:solidFill>
              </a:rPr>
              <a:t>___________</a:t>
            </a:r>
            <a:r>
              <a:rPr lang="cs-CZ" sz="2400" b="1" dirty="0"/>
              <a:t>?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16098" y="5301208"/>
            <a:ext cx="848835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KDY?      </a:t>
            </a:r>
            <a:r>
              <a:rPr lang="cs-CZ" sz="2400" b="1" dirty="0" smtClean="0"/>
              <a:t>Kohout kokrhá   </a:t>
            </a:r>
            <a:r>
              <a:rPr lang="cs-CZ" sz="2400" b="1" dirty="0" smtClean="0">
                <a:solidFill>
                  <a:srgbClr val="00B050"/>
                </a:solidFill>
              </a:rPr>
              <a:t>ráno </a:t>
            </a:r>
            <a:r>
              <a:rPr lang="cs-CZ" sz="2400" b="1" dirty="0"/>
              <a:t>, nebo  </a:t>
            </a:r>
            <a:r>
              <a:rPr lang="cs-CZ" sz="2400" b="1" dirty="0">
                <a:solidFill>
                  <a:srgbClr val="00B050"/>
                </a:solidFill>
              </a:rPr>
              <a:t>___________</a:t>
            </a:r>
            <a:r>
              <a:rPr lang="cs-CZ" sz="2400" b="1" dirty="0"/>
              <a:t>?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1177201"/>
            <a:ext cx="7437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zítra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401471" y="1996970"/>
            <a:ext cx="9570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venku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22626" y="2789153"/>
            <a:ext cx="11576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pomalu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695981" y="3717032"/>
            <a:ext cx="7553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dolů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945032" y="4529255"/>
            <a:ext cx="10352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hlasitě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401471" y="5301208"/>
            <a:ext cx="8758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večer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9386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39035" y="260648"/>
            <a:ext cx="570040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Ke slovesům doplň vhodná příslovce!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6861" y="1268760"/>
            <a:ext cx="84249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pláče -                                         vstává - </a:t>
            </a:r>
          </a:p>
          <a:p>
            <a:endParaRPr lang="cs-CZ" sz="2800" b="1" dirty="0"/>
          </a:p>
          <a:p>
            <a:r>
              <a:rPr lang="cs-CZ" sz="2800" b="1" dirty="0" smtClean="0"/>
              <a:t>píše -                                           zpívá -</a:t>
            </a:r>
          </a:p>
          <a:p>
            <a:endParaRPr lang="cs-CZ" sz="2800" b="1" dirty="0"/>
          </a:p>
          <a:p>
            <a:r>
              <a:rPr lang="cs-CZ" sz="2800" b="1" dirty="0" smtClean="0"/>
              <a:t>mluví -                                        sedí -        </a:t>
            </a:r>
          </a:p>
          <a:p>
            <a:endParaRPr lang="cs-CZ" sz="2800" b="1" dirty="0"/>
          </a:p>
          <a:p>
            <a:r>
              <a:rPr lang="cs-CZ" sz="2800" b="1" dirty="0" smtClean="0"/>
              <a:t>čte -                                             maluje -</a:t>
            </a:r>
          </a:p>
          <a:p>
            <a:endParaRPr lang="cs-CZ" sz="2800" b="1" dirty="0"/>
          </a:p>
          <a:p>
            <a:r>
              <a:rPr lang="cs-CZ" sz="2800" b="1" dirty="0" smtClean="0"/>
              <a:t>běží -                                           bydlí - </a:t>
            </a:r>
          </a:p>
          <a:p>
            <a:endParaRPr lang="cs-CZ" sz="2800" b="1" dirty="0"/>
          </a:p>
          <a:p>
            <a:r>
              <a:rPr lang="cs-CZ" sz="2800" b="1" dirty="0" smtClean="0">
                <a:solidFill>
                  <a:srgbClr val="C00000"/>
                </a:solidFill>
              </a:rPr>
              <a:t>brzy, rychle, hlasitě, pomalu, rovně, zdvořile, </a:t>
            </a:r>
            <a:r>
              <a:rPr lang="cs-CZ" sz="2800" b="1" dirty="0" smtClean="0">
                <a:solidFill>
                  <a:srgbClr val="C00000"/>
                </a:solidFill>
              </a:rPr>
              <a:t>falešně</a:t>
            </a:r>
            <a:r>
              <a:rPr lang="cs-CZ" sz="2800" b="1" dirty="0" smtClean="0">
                <a:solidFill>
                  <a:srgbClr val="C00000"/>
                </a:solidFill>
              </a:rPr>
              <a:t>, krasopisně, zítra, vlevo, krásně, </a:t>
            </a:r>
            <a:r>
              <a:rPr lang="cs-CZ" sz="2800" b="1" dirty="0" smtClean="0">
                <a:solidFill>
                  <a:srgbClr val="C00000"/>
                </a:solidFill>
              </a:rPr>
              <a:t>spisovně</a:t>
            </a:r>
            <a:r>
              <a:rPr lang="cs-CZ" sz="2800" b="1" dirty="0" smtClean="0">
                <a:solidFill>
                  <a:srgbClr val="C00000"/>
                </a:solidFill>
              </a:rPr>
              <a:t>, </a:t>
            </a:r>
            <a:r>
              <a:rPr lang="cs-CZ" sz="2800" b="1" dirty="0" smtClean="0">
                <a:solidFill>
                  <a:srgbClr val="C00000"/>
                </a:solidFill>
              </a:rPr>
              <a:t>blízko</a:t>
            </a:r>
            <a:r>
              <a:rPr lang="cs-CZ" sz="2800" b="1" dirty="0" smtClean="0">
                <a:solidFill>
                  <a:srgbClr val="C00000"/>
                </a:solidFill>
              </a:rPr>
              <a:t>,                                                      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63688" y="1268760"/>
            <a:ext cx="13997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HLASITĚ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2132856"/>
            <a:ext cx="20826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KRASOPISNĚ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73195" y="2996952"/>
            <a:ext cx="16709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SPISOVNĚ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73195" y="3794771"/>
            <a:ext cx="15272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POMALU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63688" y="4653136"/>
            <a:ext cx="12956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RYCHLE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39571" y="1268760"/>
            <a:ext cx="9437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BRZY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09257" y="2127196"/>
            <a:ext cx="14528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FALEŠNĚ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30802" y="2997574"/>
            <a:ext cx="1242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ROVNĚ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15181" y="3799039"/>
            <a:ext cx="13837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KRÁSNĚ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30802" y="4650729"/>
            <a:ext cx="12300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BLÍZKO</a:t>
            </a:r>
            <a:endParaRPr lang="cs-CZ" sz="28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4757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42897" y="260648"/>
            <a:ext cx="369267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Najdi v textu  příslovce!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249596"/>
            <a:ext cx="8751948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Miminko                plakalo.              začalo pršet.            bude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sobota. Jana píše                domácí úkol.             </a:t>
            </a:r>
          </a:p>
          <a:p>
            <a:endParaRPr lang="cs-CZ" sz="2800" b="1" dirty="0"/>
          </a:p>
          <a:p>
            <a:r>
              <a:rPr lang="cs-CZ" sz="2800" b="1" dirty="0" smtClean="0"/>
              <a:t>v podkroví  bydlí pan Novák.             půjdu do školy. </a:t>
            </a:r>
          </a:p>
          <a:p>
            <a:endParaRPr lang="cs-CZ" sz="2800" b="1" dirty="0"/>
          </a:p>
          <a:p>
            <a:r>
              <a:rPr lang="cs-CZ" sz="2800" b="1" dirty="0" smtClean="0"/>
              <a:t>Sportovec               </a:t>
            </a:r>
            <a:r>
              <a:rPr lang="cs-CZ" sz="2800" b="1" dirty="0" smtClean="0"/>
              <a:t>běžel. Děti </a:t>
            </a:r>
            <a:r>
              <a:rPr lang="cs-CZ" sz="2800" b="1" dirty="0" smtClean="0"/>
              <a:t>se                smály.</a:t>
            </a:r>
          </a:p>
          <a:p>
            <a:endParaRPr lang="cs-CZ" sz="2800" b="1" dirty="0"/>
          </a:p>
          <a:p>
            <a:r>
              <a:rPr lang="cs-CZ" sz="2800" b="1" dirty="0" smtClean="0"/>
              <a:t>Naše Jitka                 zpívá.  Na obloze             svítí hvězdy.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27580" y="1244335"/>
            <a:ext cx="11757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hlasitě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28001" y="1249596"/>
            <a:ext cx="11942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Venku 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20272" y="1249596"/>
            <a:ext cx="9494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Zítra 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29360" y="2104726"/>
            <a:ext cx="12329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pečlivě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51949" y="2104726"/>
            <a:ext cx="13716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Nahoře 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55486" y="2928829"/>
            <a:ext cx="10310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Ráno 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35696" y="3820629"/>
            <a:ext cx="10922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rychle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5935" y="3806320"/>
            <a:ext cx="11255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vesele</a:t>
            </a:r>
            <a:endParaRPr lang="cs-CZ" sz="2800" b="1" dirty="0"/>
          </a:p>
        </p:txBody>
      </p:sp>
      <p:pic>
        <p:nvPicPr>
          <p:cNvPr id="1026" name="Picture 2" descr="C:\Users\08F8\AppData\Local\Microsoft\Windows\Temporary Internet Files\Content.IE5\YUEV3VKK\MM900365298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6996" y="269518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1851602" y="4679916"/>
            <a:ext cx="12561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falešně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646367" y="4676049"/>
            <a:ext cx="9701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jasně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20248182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1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7504" y="171104"/>
            <a:ext cx="15715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Kdy?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010654" y="171104"/>
            <a:ext cx="15908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Kde?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7504" y="3429000"/>
            <a:ext cx="17788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Kam?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974466" y="3429000"/>
            <a:ext cx="15648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Jak ?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48607" y="-152062"/>
            <a:ext cx="6898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Přiřaď  příslovce ke správné otázce.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15896" y="632769"/>
            <a:ext cx="9306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zítra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79352" y="1225720"/>
            <a:ext cx="13426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vpravo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09910" y="1823051"/>
            <a:ext cx="14814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pomalu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7975" y="1238276"/>
            <a:ext cx="9306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zítra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36623" y="1238276"/>
            <a:ext cx="13426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vpravo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67181" y="4490485"/>
            <a:ext cx="14814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pomalu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00442" y="2407826"/>
            <a:ext cx="9460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dolů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2521" y="4490485"/>
            <a:ext cx="9460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dolů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74932" y="2992601"/>
            <a:ext cx="14125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nahoru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05058" y="5073694"/>
            <a:ext cx="14125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nahoru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65030" y="5629459"/>
            <a:ext cx="16323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dopředu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28114" y="3577376"/>
            <a:ext cx="10907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včera</a:t>
            </a:r>
            <a:endParaRPr lang="cs-CZ" sz="3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40193" y="1823051"/>
            <a:ext cx="10907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včera</a:t>
            </a:r>
            <a:endParaRPr lang="cs-CZ" sz="3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1142" y="2410655"/>
            <a:ext cx="9643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ráno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82232" y="4496909"/>
            <a:ext cx="9643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ráno</a:t>
            </a:r>
            <a:endParaRPr lang="cs-CZ" sz="3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057813" y="1830090"/>
            <a:ext cx="12130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venku</a:t>
            </a:r>
            <a:endParaRPr lang="cs-CZ" sz="3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774703" y="4059942"/>
            <a:ext cx="12130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venku</a:t>
            </a:r>
            <a:endParaRPr lang="cs-CZ" sz="32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674932" y="5073693"/>
            <a:ext cx="13161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hlasitě</a:t>
            </a:r>
            <a:endParaRPr lang="cs-CZ" sz="32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049832" y="5229200"/>
            <a:ext cx="13161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hlasitě</a:t>
            </a:r>
            <a:endParaRPr lang="cs-CZ" sz="32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33859" y="5629460"/>
            <a:ext cx="16323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dopředu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271097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9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2482" y="1663210"/>
            <a:ext cx="62686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86937" y="837873"/>
            <a:ext cx="2331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</a:t>
            </a:r>
            <a:r>
              <a:rPr lang="cs-CZ" sz="2000" smtClean="0"/>
              <a:t>Citace 2012-4-24/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9162067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383</Words>
  <Application>Microsoft Office PowerPoint</Application>
  <PresentationFormat>Předvádění na obrazovce (4:3)</PresentationFormat>
  <Paragraphs>122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Dum</cp:lastModifiedBy>
  <cp:revision>20</cp:revision>
  <dcterms:created xsi:type="dcterms:W3CDTF">2012-04-24T19:46:19Z</dcterms:created>
  <dcterms:modified xsi:type="dcterms:W3CDTF">2013-02-03T12:14:23Z</dcterms:modified>
</cp:coreProperties>
</file>