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61" r:id="rId4"/>
    <p:sldId id="256" r:id="rId5"/>
    <p:sldId id="257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VY_32_INOVACE_13_Slovní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Pády podstatných jmen.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3EC786-7E23-4CF4-A9AE-F8F0A604C253}" type="presOf" srcId="{B651F6E3-6281-48DB-9319-2AEAFDAE7572}" destId="{619D679B-A015-4ECF-8348-D1034C574F40}" srcOrd="0" destOrd="0" presId="urn:microsoft.com/office/officeart/2005/8/layout/target3"/>
    <dgm:cxn modelId="{5137A2EE-68A3-4725-9F26-BA13F8BDB706}" type="presOf" srcId="{B651F6E3-6281-48DB-9319-2AEAFDAE7572}" destId="{6BB5E863-4638-4E1D-BFDE-399D028AC4ED}" srcOrd="1" destOrd="0" presId="urn:microsoft.com/office/officeart/2005/8/layout/target3"/>
    <dgm:cxn modelId="{A9A48C4D-1EA1-4D03-BA22-1EC6A08EE1E4}" type="presOf" srcId="{D1B46980-6531-4606-95E6-44980827E919}" destId="{6140AFEC-043D-4C43-A2F9-D0F5331DF3A3}" srcOrd="0" destOrd="0" presId="urn:microsoft.com/office/officeart/2005/8/layout/target3"/>
    <dgm:cxn modelId="{CAE9478E-31FA-49C5-A8D3-689C7CBCAF43}" type="presOf" srcId="{757F3AB3-0718-4624-B441-E567A8F0AB56}" destId="{333A1088-737F-45CB-B68E-254E46348037}" srcOrd="0" destOrd="0" presId="urn:microsoft.com/office/officeart/2005/8/layout/target3"/>
    <dgm:cxn modelId="{B000F893-1807-4F4D-A56F-3186F09E1FE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95FF99-2F2C-40F6-914F-466DA9AA13BA}" type="presOf" srcId="{D8197B8C-B260-4A16-BDF4-0947B075E274}" destId="{25B08C86-7E15-44DC-BE7F-FFB55DD49D12}" srcOrd="0" destOrd="0" presId="urn:microsoft.com/office/officeart/2005/8/layout/target3"/>
    <dgm:cxn modelId="{E16E8961-199B-40B7-A785-A6F4DF1D19C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9B10CA-77CD-4864-81B7-66BD94DC1BB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A0E205-D358-4359-87AF-2E7F8872C7AF}" type="presOf" srcId="{4C35D32F-0EAB-4CD7-82EE-45574DC2A586}" destId="{8BEBB6EC-1DAA-4CAC-8A25-BC0FCBD5DBD5}" srcOrd="0" destOrd="0" presId="urn:microsoft.com/office/officeart/2005/8/layout/target3"/>
    <dgm:cxn modelId="{4865A3B6-24CA-4599-B1CF-C9668A4D6B07}" type="presOf" srcId="{D1D4F407-5343-4D3F-B5B9-D407B03CAEB4}" destId="{AED2198E-93D5-4001-81B4-73124B309672}" srcOrd="1" destOrd="0" presId="urn:microsoft.com/office/officeart/2005/8/layout/target3"/>
    <dgm:cxn modelId="{09E1F09A-5405-4E79-B6DF-4B7DA767AD5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3522A0-63F3-499D-9826-4F9552B2D806}" type="presParOf" srcId="{333A1088-737F-45CB-B68E-254E46348037}" destId="{F5ABB229-8D3B-4694-996A-96F23CF14429}" srcOrd="0" destOrd="0" presId="urn:microsoft.com/office/officeart/2005/8/layout/target3"/>
    <dgm:cxn modelId="{6826E775-59EA-4539-8E28-1672B8E8FADB}" type="presParOf" srcId="{333A1088-737F-45CB-B68E-254E46348037}" destId="{F41139FD-01EE-4571-8B17-4FB00FC51163}" srcOrd="1" destOrd="0" presId="urn:microsoft.com/office/officeart/2005/8/layout/target3"/>
    <dgm:cxn modelId="{B09A053A-4C50-4A7A-9C53-FE55DAA6B6D8}" type="presParOf" srcId="{333A1088-737F-45CB-B68E-254E46348037}" destId="{D005CE8C-CC26-4C3E-AC11-E15060ECD759}" srcOrd="2" destOrd="0" presId="urn:microsoft.com/office/officeart/2005/8/layout/target3"/>
    <dgm:cxn modelId="{ABF3FB7B-5D7D-4BD4-9733-676C169AE1B8}" type="presParOf" srcId="{333A1088-737F-45CB-B68E-254E46348037}" destId="{2C702D82-9B77-49B7-9568-BB8EB47C3372}" srcOrd="3" destOrd="0" presId="urn:microsoft.com/office/officeart/2005/8/layout/target3"/>
    <dgm:cxn modelId="{A9079CDE-749A-430A-A61F-286C03232595}" type="presParOf" srcId="{333A1088-737F-45CB-B68E-254E46348037}" destId="{A52A0455-90FF-4808-ABD0-F02540D31D5A}" srcOrd="4" destOrd="0" presId="urn:microsoft.com/office/officeart/2005/8/layout/target3"/>
    <dgm:cxn modelId="{46A53AB6-05EA-4C2E-8A64-629046419A6D}" type="presParOf" srcId="{333A1088-737F-45CB-B68E-254E46348037}" destId="{6140AFEC-043D-4C43-A2F9-D0F5331DF3A3}" srcOrd="5" destOrd="0" presId="urn:microsoft.com/office/officeart/2005/8/layout/target3"/>
    <dgm:cxn modelId="{F2D78C65-7C76-4406-B06B-92C93DF25AC6}" type="presParOf" srcId="{333A1088-737F-45CB-B68E-254E46348037}" destId="{9358AC05-5D7D-4327-9F80-1AD486AEA664}" srcOrd="6" destOrd="0" presId="urn:microsoft.com/office/officeart/2005/8/layout/target3"/>
    <dgm:cxn modelId="{9DA0926E-1F5D-4555-9E80-D46DCE80AE1D}" type="presParOf" srcId="{333A1088-737F-45CB-B68E-254E46348037}" destId="{313FC574-E1CD-4FB4-B054-0B805CE0447D}" srcOrd="7" destOrd="0" presId="urn:microsoft.com/office/officeart/2005/8/layout/target3"/>
    <dgm:cxn modelId="{1E857C45-24B4-47B0-9CA1-1815AEBEFE6D}" type="presParOf" srcId="{333A1088-737F-45CB-B68E-254E46348037}" destId="{619D679B-A015-4ECF-8348-D1034C574F40}" srcOrd="8" destOrd="0" presId="urn:microsoft.com/office/officeart/2005/8/layout/target3"/>
    <dgm:cxn modelId="{52A145CE-B996-4DB3-B648-85998838B2D8}" type="presParOf" srcId="{333A1088-737F-45CB-B68E-254E46348037}" destId="{322283A8-4A27-4CDA-BAE3-F381106A9174}" srcOrd="9" destOrd="0" presId="urn:microsoft.com/office/officeart/2005/8/layout/target3"/>
    <dgm:cxn modelId="{C5D94D2D-80CA-4B15-AEF4-245D7F03F89B}" type="presParOf" srcId="{333A1088-737F-45CB-B68E-254E46348037}" destId="{FFC9F71D-1B4F-4AD9-A4A6-86ADEFC8AF5C}" srcOrd="10" destOrd="0" presId="urn:microsoft.com/office/officeart/2005/8/layout/target3"/>
    <dgm:cxn modelId="{015D77C3-02CD-450F-AA20-7CB3536295B9}" type="presParOf" srcId="{333A1088-737F-45CB-B68E-254E46348037}" destId="{25B08C86-7E15-44DC-BE7F-FFB55DD49D12}" srcOrd="11" destOrd="0" presId="urn:microsoft.com/office/officeart/2005/8/layout/target3"/>
    <dgm:cxn modelId="{CA7CCF66-791E-43E9-87FA-46D20EB0DFFF}" type="presParOf" srcId="{333A1088-737F-45CB-B68E-254E46348037}" destId="{76644BE8-9D7C-4C09-B250-3D10AF48CBB7}" srcOrd="12" destOrd="0" presId="urn:microsoft.com/office/officeart/2005/8/layout/target3"/>
    <dgm:cxn modelId="{749AC8F0-8E74-45E9-9372-5157BB0BCCDA}" type="presParOf" srcId="{333A1088-737F-45CB-B68E-254E46348037}" destId="{EE85B701-7295-41C0-BA7A-34D3756A2AE6}" srcOrd="13" destOrd="0" presId="urn:microsoft.com/office/officeart/2005/8/layout/target3"/>
    <dgm:cxn modelId="{40AEF9AB-6B21-4647-83E7-2049487B7C78}" type="presParOf" srcId="{333A1088-737F-45CB-B68E-254E46348037}" destId="{8BEBB6EC-1DAA-4CAC-8A25-BC0FCBD5DBD5}" srcOrd="14" destOrd="0" presId="urn:microsoft.com/office/officeart/2005/8/layout/target3"/>
    <dgm:cxn modelId="{5B4C6006-B9BC-416A-9DFD-BCDBF07EC04C}" type="presParOf" srcId="{333A1088-737F-45CB-B68E-254E46348037}" destId="{AED2198E-93D5-4001-81B4-73124B309672}" srcOrd="15" destOrd="0" presId="urn:microsoft.com/office/officeart/2005/8/layout/target3"/>
    <dgm:cxn modelId="{7E75F976-C979-4805-83B6-DB3BE9BBB7F5}" type="presParOf" srcId="{333A1088-737F-45CB-B68E-254E46348037}" destId="{2BE915AB-18AA-4053-B92C-3BFC9ED204BB}" srcOrd="16" destOrd="0" presId="urn:microsoft.com/office/officeart/2005/8/layout/target3"/>
    <dgm:cxn modelId="{05753955-A8C0-432D-9F2D-422193CAC7DF}" type="presParOf" srcId="{333A1088-737F-45CB-B68E-254E46348037}" destId="{6BB5E863-4638-4E1D-BFDE-399D028AC4ED}" srcOrd="17" destOrd="0" presId="urn:microsoft.com/office/officeart/2005/8/layout/target3"/>
    <dgm:cxn modelId="{F3A5505F-3D82-4F5F-A7B7-7A65D4D4BD5C}" type="presParOf" srcId="{333A1088-737F-45CB-B68E-254E46348037}" destId="{5A5FFA88-C948-4069-8E93-59FA12366E83}" srcOrd="18" destOrd="0" presId="urn:microsoft.com/office/officeart/2005/8/layout/target3"/>
    <dgm:cxn modelId="{E399E927-5C0A-4C89-B1C1-0822787D76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VY_32_INOVACE_13_Slovní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Pády podstatných jmen.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E0F43-5B6C-4EB3-AF69-110A26C991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378A6-B33D-4803-B0EA-2CE96048D2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933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378A6-B33D-4803-B0EA-2CE96048D2A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049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378A6-B33D-4803-B0EA-2CE96048D2A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43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9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565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317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636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826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32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439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3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750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606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209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61105-216A-4F3A-8DE0-BD7A5DC0B9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613000-418D-4F8B-8B72-5DE4A764F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622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42000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9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pádech podstatných jmen. Žáci zjišťují pády podstatných jmen pomocí pádových otázek. Užívají v mluveném projevu správné gramatické tvary podstatných jmen. Odlišují skloňování PJ od tvoření slov příbuzných.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74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953" y="116632"/>
            <a:ext cx="79660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PÁDY PODSTATNÝCH JMEN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3963" y="1043155"/>
            <a:ext cx="7196073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Pády podstatných jmen zjišťujeme pádovými otázkami.</a:t>
            </a:r>
          </a:p>
          <a:p>
            <a:endParaRPr lang="cs-CZ" sz="2400" b="1" dirty="0"/>
          </a:p>
          <a:p>
            <a:r>
              <a:rPr lang="cs-CZ" sz="4400" b="1" i="1" dirty="0" smtClean="0"/>
              <a:t>1.Pád</a:t>
            </a:r>
          </a:p>
          <a:p>
            <a:r>
              <a:rPr lang="cs-CZ" sz="4400" b="1" i="1" dirty="0" smtClean="0"/>
              <a:t>2.Pád</a:t>
            </a:r>
          </a:p>
          <a:p>
            <a:r>
              <a:rPr lang="cs-CZ" sz="4400" b="1" i="1" dirty="0" smtClean="0"/>
              <a:t>3.Pád</a:t>
            </a:r>
          </a:p>
          <a:p>
            <a:r>
              <a:rPr lang="cs-CZ" sz="4400" b="1" i="1" dirty="0" smtClean="0"/>
              <a:t>4.Pád</a:t>
            </a:r>
          </a:p>
          <a:p>
            <a:r>
              <a:rPr lang="cs-CZ" sz="4400" b="1" i="1" dirty="0" smtClean="0"/>
              <a:t>5.Pád</a:t>
            </a:r>
          </a:p>
          <a:p>
            <a:r>
              <a:rPr lang="cs-CZ" sz="4400" b="1" i="1" dirty="0" smtClean="0"/>
              <a:t>6.Pád</a:t>
            </a:r>
          </a:p>
          <a:p>
            <a:r>
              <a:rPr lang="cs-CZ" sz="4400" b="1" i="1" dirty="0" smtClean="0"/>
              <a:t>7.Pád</a:t>
            </a:r>
            <a:r>
              <a:rPr lang="cs-CZ" sz="3600" b="1" i="1" dirty="0" smtClean="0"/>
              <a:t> </a:t>
            </a:r>
            <a:endParaRPr lang="cs-CZ" sz="36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2223" y="1833876"/>
            <a:ext cx="5180649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KDO?       CO?</a:t>
            </a:r>
          </a:p>
          <a:p>
            <a:r>
              <a:rPr lang="cs-CZ" sz="4400" b="1" dirty="0" smtClean="0">
                <a:solidFill>
                  <a:srgbClr val="92D050"/>
                </a:solidFill>
              </a:rPr>
              <a:t>KOHO?    ČEHO?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KOMU?   ČEMU?</a:t>
            </a:r>
          </a:p>
          <a:p>
            <a:r>
              <a:rPr lang="cs-CZ" sz="4400" b="1" dirty="0" smtClean="0">
                <a:solidFill>
                  <a:srgbClr val="92D050"/>
                </a:solidFill>
              </a:rPr>
              <a:t>KOHO?    CO?</a:t>
            </a:r>
          </a:p>
          <a:p>
            <a:r>
              <a:rPr lang="cs-CZ" sz="4000" b="1" dirty="0" smtClean="0">
                <a:solidFill>
                  <a:srgbClr val="C00000"/>
                </a:solidFill>
              </a:rPr>
              <a:t>OSLOVUJEME, VOLÁME</a:t>
            </a:r>
          </a:p>
          <a:p>
            <a:r>
              <a:rPr lang="cs-CZ" sz="4400" b="1" dirty="0" smtClean="0">
                <a:solidFill>
                  <a:srgbClr val="92D050"/>
                </a:solidFill>
              </a:rPr>
              <a:t>O KOM?  O ČEM?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KÝM?       ČÍM?  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58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12210"/>
            <a:ext cx="537371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Pejsek</a:t>
            </a:r>
            <a:r>
              <a:rPr lang="cs-CZ" sz="2400" b="1" dirty="0" smtClean="0"/>
              <a:t> Alík</a:t>
            </a:r>
          </a:p>
          <a:p>
            <a:endParaRPr lang="cs-CZ" sz="2400" b="1" dirty="0"/>
          </a:p>
          <a:p>
            <a:r>
              <a:rPr lang="cs-CZ" sz="2400" b="1" dirty="0" smtClean="0"/>
              <a:t>Máme nového </a:t>
            </a:r>
            <a:r>
              <a:rPr lang="cs-CZ" sz="2400" b="1" dirty="0" smtClean="0">
                <a:solidFill>
                  <a:srgbClr val="FF0000"/>
                </a:solidFill>
              </a:rPr>
              <a:t>pejska</a:t>
            </a:r>
            <a:r>
              <a:rPr lang="cs-CZ" sz="2400" b="1" dirty="0" smtClean="0"/>
              <a:t>.</a:t>
            </a:r>
          </a:p>
          <a:p>
            <a:endParaRPr lang="cs-CZ" sz="2400" b="1" dirty="0"/>
          </a:p>
          <a:p>
            <a:r>
              <a:rPr lang="cs-CZ" sz="2400" b="1" dirty="0" smtClean="0"/>
              <a:t>Nevoláme na něj </a:t>
            </a:r>
            <a:r>
              <a:rPr lang="cs-CZ" sz="2400" b="1" dirty="0" smtClean="0">
                <a:solidFill>
                  <a:srgbClr val="FF0000"/>
                </a:solidFill>
              </a:rPr>
              <a:t>pejsku</a:t>
            </a:r>
            <a:r>
              <a:rPr lang="cs-CZ" sz="2400" b="1" dirty="0" smtClean="0"/>
              <a:t>, ale Alíku.</a:t>
            </a:r>
          </a:p>
          <a:p>
            <a:endParaRPr lang="cs-CZ" sz="2400" b="1" dirty="0"/>
          </a:p>
          <a:p>
            <a:r>
              <a:rPr lang="cs-CZ" sz="2400" b="1" dirty="0" smtClean="0"/>
              <a:t>S </a:t>
            </a:r>
            <a:r>
              <a:rPr lang="cs-CZ" sz="2400" b="1" dirty="0" smtClean="0">
                <a:solidFill>
                  <a:srgbClr val="FF0000"/>
                </a:solidFill>
              </a:rPr>
              <a:t>pejskem</a:t>
            </a:r>
            <a:r>
              <a:rPr lang="cs-CZ" sz="2400" b="1" dirty="0" smtClean="0"/>
              <a:t> chodíme na procházky.</a:t>
            </a:r>
          </a:p>
          <a:p>
            <a:endParaRPr lang="cs-CZ" sz="2400" b="1" dirty="0"/>
          </a:p>
          <a:p>
            <a:r>
              <a:rPr lang="cs-CZ" sz="2400" b="1" dirty="0" smtClean="0"/>
              <a:t>Často si ještě večer o </a:t>
            </a:r>
            <a:r>
              <a:rPr lang="cs-CZ" sz="2400" b="1" dirty="0" smtClean="0">
                <a:solidFill>
                  <a:srgbClr val="FF0000"/>
                </a:solidFill>
              </a:rPr>
              <a:t>pejskovi</a:t>
            </a:r>
            <a:r>
              <a:rPr lang="cs-CZ" sz="2400" b="1" dirty="0" smtClean="0"/>
              <a:t> povídáme.</a:t>
            </a:r>
          </a:p>
          <a:p>
            <a:endParaRPr lang="cs-CZ" sz="2400" b="1" dirty="0"/>
          </a:p>
          <a:p>
            <a:r>
              <a:rPr lang="cs-CZ" sz="2400" b="1" dirty="0" smtClean="0"/>
              <a:t>Bez </a:t>
            </a:r>
            <a:r>
              <a:rPr lang="cs-CZ" sz="2400" b="1" dirty="0" smtClean="0">
                <a:solidFill>
                  <a:srgbClr val="FF0000"/>
                </a:solidFill>
              </a:rPr>
              <a:t>pejska</a:t>
            </a:r>
            <a:r>
              <a:rPr lang="cs-CZ" sz="2400" b="1" dirty="0" smtClean="0"/>
              <a:t> by nám bylo smutno.</a:t>
            </a:r>
          </a:p>
          <a:p>
            <a:endParaRPr lang="cs-CZ" sz="2400" b="1" dirty="0"/>
          </a:p>
          <a:p>
            <a:r>
              <a:rPr lang="cs-CZ" sz="2400" b="1" dirty="0" smtClean="0"/>
              <a:t>Proto si k </a:t>
            </a:r>
            <a:r>
              <a:rPr lang="cs-CZ" sz="2400" b="1" dirty="0" smtClean="0">
                <a:solidFill>
                  <a:srgbClr val="FF0000"/>
                </a:solidFill>
              </a:rPr>
              <a:t>pejskovi</a:t>
            </a:r>
            <a:r>
              <a:rPr lang="cs-CZ" sz="2400" b="1" dirty="0" smtClean="0"/>
              <a:t> koupíme i kočku.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62068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1.pád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8385" y="1354181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4.pád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09963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5.pád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01189" y="2741234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7.pád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64434" y="350100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6.pád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3446" y="422108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2.pád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8541" y="494116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3.pád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04238" y="407853"/>
            <a:ext cx="1017651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1.Pád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2.Pád</a:t>
            </a:r>
          </a:p>
          <a:p>
            <a:endParaRPr lang="cs-CZ" sz="2800" b="1" dirty="0"/>
          </a:p>
          <a:p>
            <a:r>
              <a:rPr lang="cs-CZ" sz="2800" b="1" dirty="0" smtClean="0"/>
              <a:t>3.Pád</a:t>
            </a:r>
          </a:p>
          <a:p>
            <a:endParaRPr lang="cs-CZ" sz="2800" b="1" dirty="0"/>
          </a:p>
          <a:p>
            <a:r>
              <a:rPr lang="cs-CZ" sz="2800" b="1" dirty="0" smtClean="0"/>
              <a:t>4.Pád</a:t>
            </a:r>
          </a:p>
          <a:p>
            <a:endParaRPr lang="cs-CZ" sz="2800" b="1" dirty="0"/>
          </a:p>
          <a:p>
            <a:r>
              <a:rPr lang="cs-CZ" sz="2800" b="1" dirty="0" smtClean="0"/>
              <a:t>5.Pád</a:t>
            </a:r>
          </a:p>
          <a:p>
            <a:endParaRPr lang="cs-CZ" sz="2800" b="1" dirty="0"/>
          </a:p>
          <a:p>
            <a:r>
              <a:rPr lang="cs-CZ" sz="2800" b="1" dirty="0" smtClean="0"/>
              <a:t>6.Pád</a:t>
            </a:r>
          </a:p>
          <a:p>
            <a:endParaRPr lang="cs-CZ" sz="2800" b="1" dirty="0"/>
          </a:p>
          <a:p>
            <a:r>
              <a:rPr lang="cs-CZ" sz="2800" b="1" dirty="0" smtClean="0"/>
              <a:t>7.Pád</a:t>
            </a:r>
          </a:p>
          <a:p>
            <a:r>
              <a:rPr lang="cs-CZ" sz="2800" b="1" dirty="0" smtClean="0"/>
              <a:t> </a:t>
            </a:r>
          </a:p>
          <a:p>
            <a:endParaRPr lang="cs-CZ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034442" y="407853"/>
            <a:ext cx="114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pejsek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77765" y="1227741"/>
            <a:ext cx="1138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6876" y="2099639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pejskovi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34442" y="2961037"/>
            <a:ext cx="1138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3520" y="3751818"/>
            <a:ext cx="1352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pejsku !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54452" y="4679558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pejskovi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54452" y="5498804"/>
            <a:ext cx="1428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pejskem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20" name="Picture 14" descr="C:\Users\08F8\AppData\Local\Microsoft\Windows\Temporary Internet Files\Content.IE5\3GFB6NAJ\MM9001855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247" y="71694"/>
            <a:ext cx="2231991" cy="187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02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5835" y="188640"/>
            <a:ext cx="85923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F00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 podstatnému jménu vyhledej vhodnou pádovou otázku!</a:t>
            </a:r>
            <a:endParaRPr lang="cs-CZ" sz="2400" b="1" cap="none" spc="150" dirty="0">
              <a:ln w="11430"/>
              <a:solidFill>
                <a:srgbClr val="FF0000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39114"/>
            <a:ext cx="1032871" cy="57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829" y="1124744"/>
            <a:ext cx="805697" cy="805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08F8\AppData\Local\Microsoft\Windows\Temporary Internet Files\Content.IE5\HE25EWDF\MC90044173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174" y="3809757"/>
            <a:ext cx="858545" cy="8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08F8\AppData\Local\Microsoft\Windows\Temporary Internet Files\Content.IE5\8Q4HNRXL\MC9003523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47" y="5727898"/>
            <a:ext cx="592204" cy="80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1298655"/>
            <a:ext cx="221259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 kočce</a:t>
            </a:r>
          </a:p>
          <a:p>
            <a:endParaRPr lang="cs-CZ" sz="2800" b="1" dirty="0"/>
          </a:p>
          <a:p>
            <a:r>
              <a:rPr lang="cs-CZ" sz="2800" b="1" dirty="0" smtClean="0"/>
              <a:t>vidím vrabce </a:t>
            </a:r>
          </a:p>
          <a:p>
            <a:endParaRPr lang="cs-CZ" sz="2800" b="1" dirty="0"/>
          </a:p>
          <a:p>
            <a:r>
              <a:rPr lang="cs-CZ" sz="2800" b="1" dirty="0" smtClean="0"/>
              <a:t>s mýdlem</a:t>
            </a:r>
          </a:p>
          <a:p>
            <a:endParaRPr lang="cs-CZ" sz="2800" b="1" dirty="0"/>
          </a:p>
          <a:p>
            <a:r>
              <a:rPr lang="cs-CZ" sz="2800" b="1" dirty="0" smtClean="0"/>
              <a:t>ke dveřím</a:t>
            </a:r>
          </a:p>
          <a:p>
            <a:endParaRPr lang="cs-CZ" sz="2800" b="1" dirty="0"/>
          </a:p>
          <a:p>
            <a:r>
              <a:rPr lang="cs-CZ" sz="2800" b="1" dirty="0" smtClean="0"/>
              <a:t>pro maminku</a:t>
            </a:r>
          </a:p>
          <a:p>
            <a:endParaRPr lang="cs-CZ" sz="2800" b="1" dirty="0"/>
          </a:p>
          <a:p>
            <a:r>
              <a:rPr lang="cs-CZ" sz="2800" b="1" dirty="0" smtClean="0"/>
              <a:t>na židli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00526" y="1298655"/>
            <a:ext cx="184345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 domu</a:t>
            </a:r>
          </a:p>
          <a:p>
            <a:endParaRPr lang="cs-CZ" sz="2800" b="1" dirty="0"/>
          </a:p>
          <a:p>
            <a:r>
              <a:rPr lang="cs-CZ" sz="2800" b="1" dirty="0" smtClean="0"/>
              <a:t>na stole</a:t>
            </a:r>
          </a:p>
          <a:p>
            <a:endParaRPr lang="cs-CZ" sz="2800" b="1" dirty="0"/>
          </a:p>
          <a:p>
            <a:r>
              <a:rPr lang="cs-CZ" sz="2800" b="1" dirty="0" smtClean="0"/>
              <a:t>náš pes</a:t>
            </a:r>
          </a:p>
          <a:p>
            <a:endParaRPr lang="cs-CZ" sz="2800" b="1" dirty="0"/>
          </a:p>
          <a:p>
            <a:r>
              <a:rPr lang="cs-CZ" sz="2800" b="1" dirty="0" smtClean="0"/>
              <a:t>v knize</a:t>
            </a:r>
          </a:p>
          <a:p>
            <a:endParaRPr lang="cs-CZ" sz="2800" b="1" dirty="0"/>
          </a:p>
          <a:p>
            <a:r>
              <a:rPr lang="cs-CZ" sz="2800" b="1" dirty="0" smtClean="0"/>
              <a:t>k autobusu</a:t>
            </a:r>
          </a:p>
          <a:p>
            <a:endParaRPr lang="cs-CZ" sz="2800" b="1" dirty="0"/>
          </a:p>
          <a:p>
            <a:r>
              <a:rPr lang="cs-CZ" sz="2800" b="1" dirty="0" smtClean="0"/>
              <a:t>s babičkou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56201" y="1336660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6.pád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56201" y="2132856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4.pád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56201" y="2970523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7.pád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56201" y="3816414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06713" y="4701725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4.pád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06714" y="5649751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6.pád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43979" y="2132856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6.pád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43978" y="1340598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943977" y="2970523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1.pád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63773" y="3832209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6.pád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80315" y="4701725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3.pád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43976" y="5649750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7.pád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372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3992" y="260648"/>
            <a:ext cx="609602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Dej slovo v závorce do správného tvaru!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0819" y="1239143"/>
            <a:ext cx="895155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Maminka mi k svátku koupila plyšového_____________ /medvídek/.</a:t>
            </a:r>
          </a:p>
          <a:p>
            <a:endParaRPr lang="cs-CZ" sz="2400" b="1" dirty="0"/>
          </a:p>
          <a:p>
            <a:r>
              <a:rPr lang="cs-CZ" sz="2400" b="1" dirty="0" smtClean="0"/>
              <a:t>Na ________ /jaro/  rozkvétají sněženky.</a:t>
            </a:r>
          </a:p>
          <a:p>
            <a:endParaRPr lang="cs-CZ" sz="2400" b="1" dirty="0"/>
          </a:p>
          <a:p>
            <a:r>
              <a:rPr lang="cs-CZ" sz="2400" b="1" dirty="0" smtClean="0"/>
              <a:t>Úkol napište do __________ /sešit/!</a:t>
            </a:r>
          </a:p>
          <a:p>
            <a:endParaRPr lang="cs-CZ" sz="2400" b="1" dirty="0"/>
          </a:p>
          <a:p>
            <a:r>
              <a:rPr lang="cs-CZ" sz="2400" b="1" dirty="0" smtClean="0"/>
              <a:t>Pohádka o ___________________ /</a:t>
            </a:r>
            <a:r>
              <a:rPr lang="cs-CZ" sz="2400" b="1" dirty="0" err="1" smtClean="0"/>
              <a:t>Budulínek</a:t>
            </a:r>
            <a:r>
              <a:rPr lang="cs-CZ" sz="2400" b="1" dirty="0" smtClean="0"/>
              <a:t>/. </a:t>
            </a:r>
          </a:p>
          <a:p>
            <a:endParaRPr lang="cs-CZ" sz="2400" b="1" dirty="0"/>
          </a:p>
          <a:p>
            <a:r>
              <a:rPr lang="cs-CZ" sz="2400" b="1" dirty="0" smtClean="0"/>
              <a:t>Jana seděla v parku na ______________ /lavička/.</a:t>
            </a:r>
          </a:p>
          <a:p>
            <a:endParaRPr lang="cs-CZ" sz="2400" b="1" dirty="0"/>
          </a:p>
          <a:p>
            <a:r>
              <a:rPr lang="cs-CZ" sz="2400" b="1" dirty="0" smtClean="0"/>
              <a:t>Odpoledne  půjdu na návštěvu  k ____________ /babička/.</a:t>
            </a:r>
          </a:p>
          <a:p>
            <a:endParaRPr lang="cs-CZ" sz="2400" b="1" dirty="0"/>
          </a:p>
          <a:p>
            <a:r>
              <a:rPr lang="cs-CZ" sz="2400" b="1" dirty="0" smtClean="0"/>
              <a:t>K večeři máme chléb s__________ / med/.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172856"/>
            <a:ext cx="1437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medvídka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916832"/>
            <a:ext cx="676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jaře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2708920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sešitu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48673" y="3356992"/>
            <a:ext cx="169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Budulínkovi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8077" y="4149080"/>
            <a:ext cx="1041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lavičce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5285" y="4869160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babičce</a:t>
            </a:r>
            <a:endParaRPr lang="cs-CZ" sz="2400" b="1" dirty="0">
              <a:solidFill>
                <a:srgbClr val="9900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61317" y="5589240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0099"/>
                </a:solidFill>
              </a:rPr>
              <a:t>medem</a:t>
            </a:r>
            <a:endParaRPr lang="cs-CZ" sz="2400" b="1" dirty="0">
              <a:solidFill>
                <a:srgbClr val="990099"/>
              </a:solidFill>
            </a:endParaRPr>
          </a:p>
        </p:txBody>
      </p:sp>
      <p:pic>
        <p:nvPicPr>
          <p:cNvPr id="11" name="Picture 5" descr="C:\Users\08F8\AppData\Local\Microsoft\Windows\Temporary Internet Files\Content.IE5\1RYRDZYM\MC9003563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775" y="2136882"/>
            <a:ext cx="1527732" cy="168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829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0706" y="260648"/>
            <a:ext cx="45625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tvary slov podle pádů 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7225" y="1124744"/>
            <a:ext cx="748166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1.Pád          </a:t>
            </a:r>
            <a:r>
              <a:rPr lang="cs-CZ" sz="2400" b="1" dirty="0" smtClean="0">
                <a:solidFill>
                  <a:srgbClr val="00B050"/>
                </a:solidFill>
              </a:rPr>
              <a:t>KOČKA                        </a:t>
            </a:r>
            <a:r>
              <a:rPr lang="cs-CZ" sz="2400" b="1" dirty="0" smtClean="0">
                <a:solidFill>
                  <a:srgbClr val="0070C0"/>
                </a:solidFill>
              </a:rPr>
              <a:t>SLON </a:t>
            </a:r>
            <a:r>
              <a:rPr lang="cs-CZ" sz="2400" b="1" dirty="0" smtClean="0">
                <a:solidFill>
                  <a:srgbClr val="00B050"/>
                </a:solidFill>
              </a:rPr>
              <a:t>                        </a:t>
            </a:r>
            <a:r>
              <a:rPr lang="cs-CZ" sz="2400" b="1" dirty="0" smtClean="0">
                <a:solidFill>
                  <a:srgbClr val="FFC000"/>
                </a:solidFill>
              </a:rPr>
              <a:t>MÝDLO</a:t>
            </a:r>
          </a:p>
          <a:p>
            <a:endParaRPr lang="cs-CZ" sz="2400" b="1" dirty="0"/>
          </a:p>
          <a:p>
            <a:r>
              <a:rPr lang="cs-CZ" sz="2400" b="1" dirty="0" smtClean="0"/>
              <a:t>2.Pád</a:t>
            </a:r>
          </a:p>
          <a:p>
            <a:endParaRPr lang="cs-CZ" sz="2400" b="1" dirty="0"/>
          </a:p>
          <a:p>
            <a:r>
              <a:rPr lang="cs-CZ" sz="2400" b="1" dirty="0" smtClean="0"/>
              <a:t>3.Pád</a:t>
            </a:r>
          </a:p>
          <a:p>
            <a:endParaRPr lang="cs-CZ" sz="2400" b="1" dirty="0"/>
          </a:p>
          <a:p>
            <a:r>
              <a:rPr lang="cs-CZ" sz="2400" b="1" dirty="0" smtClean="0"/>
              <a:t>4.Pád</a:t>
            </a:r>
          </a:p>
          <a:p>
            <a:endParaRPr lang="cs-CZ" sz="2400" b="1" dirty="0"/>
          </a:p>
          <a:p>
            <a:r>
              <a:rPr lang="cs-CZ" sz="2400" b="1" dirty="0" smtClean="0"/>
              <a:t>5.Pád</a:t>
            </a:r>
          </a:p>
          <a:p>
            <a:endParaRPr lang="cs-CZ" sz="2400" b="1" dirty="0"/>
          </a:p>
          <a:p>
            <a:r>
              <a:rPr lang="cs-CZ" sz="2400" b="1" dirty="0" smtClean="0"/>
              <a:t>6.Pád</a:t>
            </a:r>
          </a:p>
          <a:p>
            <a:endParaRPr lang="cs-CZ" sz="2400" b="1" dirty="0"/>
          </a:p>
          <a:p>
            <a:r>
              <a:rPr lang="cs-CZ" sz="2400" b="1" dirty="0" smtClean="0"/>
              <a:t>7.Pád</a:t>
            </a:r>
          </a:p>
          <a:p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70722" y="1844824"/>
            <a:ext cx="1039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KOČKY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77937" y="2564904"/>
            <a:ext cx="1025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03707" y="3280354"/>
            <a:ext cx="1076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KOČKU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03707" y="4077072"/>
            <a:ext cx="1244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KOČKO !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55135" y="4783554"/>
            <a:ext cx="1025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185" y="5538670"/>
            <a:ext cx="1274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KOČKOU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4163" y="1835816"/>
            <a:ext cx="1051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4163" y="2537321"/>
            <a:ext cx="1332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SLONOVI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4163" y="3280353"/>
            <a:ext cx="1051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4163" y="4069452"/>
            <a:ext cx="1117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SLONE!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4163" y="4783554"/>
            <a:ext cx="1332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SLONOVI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4163" y="5526394"/>
            <a:ext cx="1285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SLONEM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28991" y="1835815"/>
            <a:ext cx="1124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MÝDLA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21249" y="2552666"/>
            <a:ext cx="1130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MÝDLU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99897" y="3294568"/>
            <a:ext cx="1141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MÝDLO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42344" y="4801665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MÝDLE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31761" y="5538670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MÝDLEM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80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5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4785" y="260648"/>
            <a:ext cx="80744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Rozlišuj různé tvary jednoho slova a slovo příbuzné!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052736"/>
            <a:ext cx="6957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TVARY SLOVA                                         SLOVO PŘÍBUZNÉ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6134" y="5322493"/>
            <a:ext cx="882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ryba, rybička, rybě, rybník, porybný, rybou, rybu, rybář, rybka, ryby  </a:t>
            </a:r>
            <a:endParaRPr lang="cs-CZ" sz="2400" b="1" i="1" dirty="0"/>
          </a:p>
        </p:txBody>
      </p:sp>
      <p:pic>
        <p:nvPicPr>
          <p:cNvPr id="2050" name="Picture 2" descr="C:\Users\08F8\AppData\Local\Microsoft\Windows\Temporary Internet Files\Content.IE5\3I2BFFCA\MC9000840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0" y="4275236"/>
            <a:ext cx="1971900" cy="104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126HUL5B\MC900083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65524">
            <a:off x="2627784" y="4383106"/>
            <a:ext cx="1267252" cy="93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8\AppData\Local\Microsoft\Windows\Temporary Internet Files\Content.IE5\KHECMITL\MC900084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873573"/>
            <a:ext cx="1183666" cy="75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F8\AppData\Local\Microsoft\Windows\Temporary Internet Files\Content.IE5\KHECMITL\MC9000840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036" y="5759726"/>
            <a:ext cx="2376264" cy="95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61404" y="1536504"/>
            <a:ext cx="868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1548557"/>
            <a:ext cx="1285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RYBIČKA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61404" y="2118047"/>
            <a:ext cx="836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RYBĚ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95488" y="2115351"/>
            <a:ext cx="1137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RYBNÍK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95488" y="2679303"/>
            <a:ext cx="1419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PORYBNÝ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61404" y="2711668"/>
            <a:ext cx="1402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RYBOU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63178" y="3353918"/>
            <a:ext cx="885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RYBU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6556" y="3351222"/>
            <a:ext cx="1041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RYBÁŘ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44380" y="4044402"/>
            <a:ext cx="1039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RYBKA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394554" y="4059988"/>
            <a:ext cx="835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0993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2012-5-9 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09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415</Words>
  <Application>Microsoft Office PowerPoint</Application>
  <PresentationFormat>Předvádění na obrazovce (4:3)</PresentationFormat>
  <Paragraphs>172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21</cp:revision>
  <dcterms:created xsi:type="dcterms:W3CDTF">2012-05-07T19:57:54Z</dcterms:created>
  <dcterms:modified xsi:type="dcterms:W3CDTF">2012-12-19T12:58:22Z</dcterms:modified>
</cp:coreProperties>
</file>