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66" r:id="rId4"/>
    <p:sldId id="259" r:id="rId5"/>
    <p:sldId id="260" r:id="rId6"/>
    <p:sldId id="261" r:id="rId7"/>
    <p:sldId id="262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VY_32_INOVACE_15_Slovní druhy a význam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Slovesná osoba.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A038FB-E90B-4603-A164-0655444A6481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F9E3ACE-C9FD-4684-8E92-E457BFC17855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6387294-561F-4F8E-8D55-9EC9FAAF875D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6F9A175-E631-4E1B-ABDE-552C5472F259}" type="presOf" srcId="{D8197B8C-B260-4A16-BDF4-0947B075E274}" destId="{25B08C86-7E15-44DC-BE7F-FFB55DD49D12}" srcOrd="0" destOrd="0" presId="urn:microsoft.com/office/officeart/2005/8/layout/target3"/>
    <dgm:cxn modelId="{5EEA8745-1D13-44F7-96F8-5E17EAADF3BA}" type="presOf" srcId="{B651F6E3-6281-48DB-9319-2AEAFDAE7572}" destId="{6BB5E863-4638-4E1D-BFDE-399D028AC4ED}" srcOrd="1" destOrd="0" presId="urn:microsoft.com/office/officeart/2005/8/layout/target3"/>
    <dgm:cxn modelId="{732C7694-1BE9-4075-B266-E78B82686A58}" type="presOf" srcId="{B651F6E3-6281-48DB-9319-2AEAFDAE7572}" destId="{619D679B-A015-4ECF-8348-D1034C574F40}" srcOrd="0" destOrd="0" presId="urn:microsoft.com/office/officeart/2005/8/layout/target3"/>
    <dgm:cxn modelId="{78139D70-C203-4B27-96A5-346FE37F6D7B}" type="presOf" srcId="{D1D4F407-5343-4D3F-B5B9-D407B03CAEB4}" destId="{D005CE8C-CC26-4C3E-AC11-E15060ECD759}" srcOrd="0" destOrd="0" presId="urn:microsoft.com/office/officeart/2005/8/layout/target3"/>
    <dgm:cxn modelId="{014E6C4A-9A6A-4D5E-B9CF-80D8AFE16D66}" type="presOf" srcId="{D1B46980-6531-4606-95E6-44980827E919}" destId="{6140AFEC-043D-4C43-A2F9-D0F5331DF3A3}" srcOrd="0" destOrd="0" presId="urn:microsoft.com/office/officeart/2005/8/layout/target3"/>
    <dgm:cxn modelId="{2277175D-2507-4645-BDEE-3BD8400C7E9D}" type="presOf" srcId="{757F3AB3-0718-4624-B441-E567A8F0AB56}" destId="{333A1088-737F-45CB-B68E-254E46348037}" srcOrd="0" destOrd="0" presId="urn:microsoft.com/office/officeart/2005/8/layout/target3"/>
    <dgm:cxn modelId="{5C220EC2-1348-4571-9B59-A03E59F969EE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9AA65C2-279B-4043-99E9-FCE2CC45DFF6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BD6B3AA-4C95-4923-8057-3D1AE5932577}" type="presParOf" srcId="{333A1088-737F-45CB-B68E-254E46348037}" destId="{F5ABB229-8D3B-4694-996A-96F23CF14429}" srcOrd="0" destOrd="0" presId="urn:microsoft.com/office/officeart/2005/8/layout/target3"/>
    <dgm:cxn modelId="{D4C132AF-83A2-4493-8F56-8A6C29AB99BD}" type="presParOf" srcId="{333A1088-737F-45CB-B68E-254E46348037}" destId="{F41139FD-01EE-4571-8B17-4FB00FC51163}" srcOrd="1" destOrd="0" presId="urn:microsoft.com/office/officeart/2005/8/layout/target3"/>
    <dgm:cxn modelId="{B15DCEC1-7378-49E7-8102-6E7ACC398401}" type="presParOf" srcId="{333A1088-737F-45CB-B68E-254E46348037}" destId="{D005CE8C-CC26-4C3E-AC11-E15060ECD759}" srcOrd="2" destOrd="0" presId="urn:microsoft.com/office/officeart/2005/8/layout/target3"/>
    <dgm:cxn modelId="{47C6DA9E-66A1-409C-AC6B-824A4D89D590}" type="presParOf" srcId="{333A1088-737F-45CB-B68E-254E46348037}" destId="{2C702D82-9B77-49B7-9568-BB8EB47C3372}" srcOrd="3" destOrd="0" presId="urn:microsoft.com/office/officeart/2005/8/layout/target3"/>
    <dgm:cxn modelId="{FA3FAF95-5202-47B3-B29A-3C28AAB07387}" type="presParOf" srcId="{333A1088-737F-45CB-B68E-254E46348037}" destId="{A52A0455-90FF-4808-ABD0-F02540D31D5A}" srcOrd="4" destOrd="0" presId="urn:microsoft.com/office/officeart/2005/8/layout/target3"/>
    <dgm:cxn modelId="{F2C8485F-92ED-436C-BFA1-19771C3C5221}" type="presParOf" srcId="{333A1088-737F-45CB-B68E-254E46348037}" destId="{6140AFEC-043D-4C43-A2F9-D0F5331DF3A3}" srcOrd="5" destOrd="0" presId="urn:microsoft.com/office/officeart/2005/8/layout/target3"/>
    <dgm:cxn modelId="{CEED1466-4BDC-4F76-9F74-E03269B716F1}" type="presParOf" srcId="{333A1088-737F-45CB-B68E-254E46348037}" destId="{9358AC05-5D7D-4327-9F80-1AD486AEA664}" srcOrd="6" destOrd="0" presId="urn:microsoft.com/office/officeart/2005/8/layout/target3"/>
    <dgm:cxn modelId="{114F352C-062D-4439-9DAA-785DF8E37ECD}" type="presParOf" srcId="{333A1088-737F-45CB-B68E-254E46348037}" destId="{313FC574-E1CD-4FB4-B054-0B805CE0447D}" srcOrd="7" destOrd="0" presId="urn:microsoft.com/office/officeart/2005/8/layout/target3"/>
    <dgm:cxn modelId="{65B775C2-F508-405F-802D-920937CFA7DA}" type="presParOf" srcId="{333A1088-737F-45CB-B68E-254E46348037}" destId="{619D679B-A015-4ECF-8348-D1034C574F40}" srcOrd="8" destOrd="0" presId="urn:microsoft.com/office/officeart/2005/8/layout/target3"/>
    <dgm:cxn modelId="{77F9E301-0350-4E2F-B782-76F526E41EF4}" type="presParOf" srcId="{333A1088-737F-45CB-B68E-254E46348037}" destId="{322283A8-4A27-4CDA-BAE3-F381106A9174}" srcOrd="9" destOrd="0" presId="urn:microsoft.com/office/officeart/2005/8/layout/target3"/>
    <dgm:cxn modelId="{7B0FFE1D-A2EF-4384-9767-E76AE03A7146}" type="presParOf" srcId="{333A1088-737F-45CB-B68E-254E46348037}" destId="{FFC9F71D-1B4F-4AD9-A4A6-86ADEFC8AF5C}" srcOrd="10" destOrd="0" presId="urn:microsoft.com/office/officeart/2005/8/layout/target3"/>
    <dgm:cxn modelId="{270040F1-D836-460E-93BB-D27CFEEE310B}" type="presParOf" srcId="{333A1088-737F-45CB-B68E-254E46348037}" destId="{25B08C86-7E15-44DC-BE7F-FFB55DD49D12}" srcOrd="11" destOrd="0" presId="urn:microsoft.com/office/officeart/2005/8/layout/target3"/>
    <dgm:cxn modelId="{93AAB754-9A69-43F6-9764-3483380F50CE}" type="presParOf" srcId="{333A1088-737F-45CB-B68E-254E46348037}" destId="{76644BE8-9D7C-4C09-B250-3D10AF48CBB7}" srcOrd="12" destOrd="0" presId="urn:microsoft.com/office/officeart/2005/8/layout/target3"/>
    <dgm:cxn modelId="{07981E12-38BC-4895-854B-596610E20DA0}" type="presParOf" srcId="{333A1088-737F-45CB-B68E-254E46348037}" destId="{EE85B701-7295-41C0-BA7A-34D3756A2AE6}" srcOrd="13" destOrd="0" presId="urn:microsoft.com/office/officeart/2005/8/layout/target3"/>
    <dgm:cxn modelId="{608F12DF-56E3-4D6E-A23F-0E91D063E5E0}" type="presParOf" srcId="{333A1088-737F-45CB-B68E-254E46348037}" destId="{8BEBB6EC-1DAA-4CAC-8A25-BC0FCBD5DBD5}" srcOrd="14" destOrd="0" presId="urn:microsoft.com/office/officeart/2005/8/layout/target3"/>
    <dgm:cxn modelId="{AC32D2B6-4323-4E72-8FA8-C5D923D22595}" type="presParOf" srcId="{333A1088-737F-45CB-B68E-254E46348037}" destId="{AED2198E-93D5-4001-81B4-73124B309672}" srcOrd="15" destOrd="0" presId="urn:microsoft.com/office/officeart/2005/8/layout/target3"/>
    <dgm:cxn modelId="{7654A1C7-A5EE-4E88-AF28-4756DF45933A}" type="presParOf" srcId="{333A1088-737F-45CB-B68E-254E46348037}" destId="{2BE915AB-18AA-4053-B92C-3BFC9ED204BB}" srcOrd="16" destOrd="0" presId="urn:microsoft.com/office/officeart/2005/8/layout/target3"/>
    <dgm:cxn modelId="{B0FD83A9-A987-44A7-B914-7B9A403781AD}" type="presParOf" srcId="{333A1088-737F-45CB-B68E-254E46348037}" destId="{6BB5E863-4638-4E1D-BFDE-399D028AC4ED}" srcOrd="17" destOrd="0" presId="urn:microsoft.com/office/officeart/2005/8/layout/target3"/>
    <dgm:cxn modelId="{7C731F78-5453-4B63-B5B5-BB512023114F}" type="presParOf" srcId="{333A1088-737F-45CB-B68E-254E46348037}" destId="{5A5FFA88-C948-4069-8E93-59FA12366E83}" srcOrd="18" destOrd="0" presId="urn:microsoft.com/office/officeart/2005/8/layout/target3"/>
    <dgm:cxn modelId="{08BE916E-D5D5-470B-878A-5485AA2377A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VY_32_INOVACE_15_Slovní druhy a význam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Slovesná osoba.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06072-1184-4289-BA8D-72E6F11E7CF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CE442-C843-49A5-958B-62D774E96E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9588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06072-1184-4289-BA8D-72E6F11E7CF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CE442-C843-49A5-958B-62D774E96E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356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06072-1184-4289-BA8D-72E6F11E7CF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CE442-C843-49A5-958B-62D774E96E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958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06072-1184-4289-BA8D-72E6F11E7CF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CE442-C843-49A5-958B-62D774E96E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406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06072-1184-4289-BA8D-72E6F11E7CF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CE442-C843-49A5-958B-62D774E96E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4636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06072-1184-4289-BA8D-72E6F11E7CF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CE442-C843-49A5-958B-62D774E96E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957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06072-1184-4289-BA8D-72E6F11E7CF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CE442-C843-49A5-958B-62D774E96E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844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06072-1184-4289-BA8D-72E6F11E7CF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CE442-C843-49A5-958B-62D774E96E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51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06072-1184-4289-BA8D-72E6F11E7CF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CE442-C843-49A5-958B-62D774E96E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930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06072-1184-4289-BA8D-72E6F11E7CF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CE442-C843-49A5-958B-62D774E96E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551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06072-1184-4289-BA8D-72E6F11E7CF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CE442-C843-49A5-958B-62D774E96E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545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906072-1184-4289-BA8D-72E6F11E7CF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ACE442-C843-49A5-958B-62D774E96E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323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6937341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786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k opakování a upevnění učiva o slovesech. Žáci určují správnou osobu  slovesa pomocí osobních zájmen.  Převádějí slovesné tvary do různých osob.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6546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71799" y="242421"/>
            <a:ext cx="3012107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SLOVESA</a:t>
            </a:r>
            <a:endParaRPr lang="cs-CZ" sz="6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257999"/>
            <a:ext cx="8255914" cy="4216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Slovesa jsou slova </a:t>
            </a:r>
            <a:r>
              <a:rPr lang="cs-CZ" sz="2800" b="1" dirty="0" smtClean="0">
                <a:solidFill>
                  <a:srgbClr val="002060"/>
                </a:solidFill>
              </a:rPr>
              <a:t>ohebná</a:t>
            </a:r>
            <a:r>
              <a:rPr lang="cs-CZ" sz="2800" b="1" dirty="0" smtClean="0"/>
              <a:t>, časují se.</a:t>
            </a:r>
          </a:p>
          <a:p>
            <a:r>
              <a:rPr lang="cs-CZ" sz="2800" b="1" dirty="0" smtClean="0"/>
              <a:t>Různými tvary vyjadřují různou</a:t>
            </a:r>
          </a:p>
          <a:p>
            <a:r>
              <a:rPr lang="cs-CZ" sz="3200" b="1" dirty="0" smtClean="0">
                <a:solidFill>
                  <a:srgbClr val="002060"/>
                </a:solidFill>
              </a:rPr>
              <a:t>osobu, číslo</a:t>
            </a:r>
            <a:r>
              <a:rPr lang="cs-CZ" sz="3200" b="1" dirty="0" smtClean="0"/>
              <a:t> a </a:t>
            </a:r>
            <a:r>
              <a:rPr lang="cs-CZ" sz="3200" b="1" dirty="0" smtClean="0">
                <a:solidFill>
                  <a:srgbClr val="002060"/>
                </a:solidFill>
              </a:rPr>
              <a:t>čas.</a:t>
            </a:r>
          </a:p>
          <a:p>
            <a:endParaRPr lang="cs-CZ" sz="2800" b="1" dirty="0">
              <a:solidFill>
                <a:srgbClr val="002060"/>
              </a:solidFill>
            </a:endParaRPr>
          </a:p>
          <a:p>
            <a:r>
              <a:rPr lang="cs-CZ" sz="2800" b="1" dirty="0" smtClean="0"/>
              <a:t>Slovesa mají   </a:t>
            </a:r>
            <a:r>
              <a:rPr lang="cs-CZ" sz="4000" b="1" dirty="0" smtClean="0">
                <a:solidFill>
                  <a:srgbClr val="002060"/>
                </a:solidFill>
              </a:rPr>
              <a:t>trojí osobu: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dirty="0" smtClean="0"/>
              <a:t>1.      </a:t>
            </a:r>
            <a:r>
              <a:rPr lang="cs-CZ" sz="2800" b="1" dirty="0" smtClean="0">
                <a:solidFill>
                  <a:srgbClr val="C00000"/>
                </a:solidFill>
              </a:rPr>
              <a:t>JÁ   </a:t>
            </a:r>
            <a:r>
              <a:rPr lang="cs-CZ" sz="2800" b="1" dirty="0" smtClean="0"/>
              <a:t>čtu</a:t>
            </a:r>
            <a:r>
              <a:rPr lang="cs-CZ" sz="2800" b="1" dirty="0" smtClean="0">
                <a:solidFill>
                  <a:srgbClr val="C00000"/>
                </a:solidFill>
              </a:rPr>
              <a:t>                                </a:t>
            </a:r>
            <a:r>
              <a:rPr lang="cs-CZ" sz="2800" b="1" dirty="0" smtClean="0"/>
              <a:t>1.</a:t>
            </a:r>
            <a:r>
              <a:rPr lang="cs-CZ" sz="2800" b="1" dirty="0" smtClean="0">
                <a:solidFill>
                  <a:srgbClr val="C00000"/>
                </a:solidFill>
              </a:rPr>
              <a:t>    MY     </a:t>
            </a:r>
            <a:r>
              <a:rPr lang="cs-CZ" sz="2800" b="1" dirty="0" smtClean="0"/>
              <a:t>čteme</a:t>
            </a:r>
          </a:p>
          <a:p>
            <a:r>
              <a:rPr lang="cs-CZ" sz="2800" b="1" dirty="0" smtClean="0"/>
              <a:t>2.      </a:t>
            </a:r>
            <a:r>
              <a:rPr lang="cs-CZ" sz="2800" b="1" dirty="0" smtClean="0">
                <a:solidFill>
                  <a:srgbClr val="C00000"/>
                </a:solidFill>
              </a:rPr>
              <a:t>TY   </a:t>
            </a:r>
            <a:r>
              <a:rPr lang="cs-CZ" sz="2800" b="1" dirty="0" smtClean="0"/>
              <a:t>čteš  </a:t>
            </a:r>
            <a:r>
              <a:rPr lang="cs-CZ" sz="2800" b="1" dirty="0" smtClean="0">
                <a:solidFill>
                  <a:srgbClr val="C00000"/>
                </a:solidFill>
              </a:rPr>
              <a:t>                            </a:t>
            </a:r>
            <a:r>
              <a:rPr lang="cs-CZ" sz="2800" b="1" dirty="0" smtClean="0"/>
              <a:t>2.</a:t>
            </a:r>
            <a:r>
              <a:rPr lang="cs-CZ" sz="2800" b="1" dirty="0" smtClean="0">
                <a:solidFill>
                  <a:srgbClr val="C00000"/>
                </a:solidFill>
              </a:rPr>
              <a:t>    VY      </a:t>
            </a:r>
            <a:r>
              <a:rPr lang="cs-CZ" sz="2800" b="1" dirty="0" smtClean="0"/>
              <a:t>čtete</a:t>
            </a:r>
          </a:p>
          <a:p>
            <a:r>
              <a:rPr lang="cs-CZ" sz="2800" b="1" dirty="0" smtClean="0"/>
              <a:t>3.      </a:t>
            </a:r>
            <a:r>
              <a:rPr lang="cs-CZ" sz="2800" b="1" dirty="0" smtClean="0">
                <a:solidFill>
                  <a:srgbClr val="C00000"/>
                </a:solidFill>
              </a:rPr>
              <a:t>ON-ONA-ONO   </a:t>
            </a:r>
            <a:r>
              <a:rPr lang="cs-CZ" sz="2800" b="1" dirty="0" smtClean="0"/>
              <a:t>čte </a:t>
            </a:r>
            <a:r>
              <a:rPr lang="cs-CZ" sz="2800" b="1" dirty="0" smtClean="0">
                <a:solidFill>
                  <a:srgbClr val="C00000"/>
                </a:solidFill>
              </a:rPr>
              <a:t>          </a:t>
            </a:r>
            <a:r>
              <a:rPr lang="cs-CZ" sz="2800" b="1" dirty="0" smtClean="0"/>
              <a:t>3.</a:t>
            </a:r>
            <a:r>
              <a:rPr lang="cs-CZ" sz="2800" b="1" dirty="0" smtClean="0">
                <a:solidFill>
                  <a:srgbClr val="C00000"/>
                </a:solidFill>
              </a:rPr>
              <a:t>   ONI-ONY-ONA   </a:t>
            </a:r>
            <a:r>
              <a:rPr lang="cs-CZ" sz="2800" b="1" dirty="0" smtClean="0"/>
              <a:t>čtou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4923615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404664"/>
            <a:ext cx="215379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PAMATUJ!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0995"/>
            <a:ext cx="702179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Zájmena já, ty ,on, ona, ono, my, vy, oni,</a:t>
            </a:r>
          </a:p>
          <a:p>
            <a:r>
              <a:rPr lang="cs-CZ" sz="3200" b="1" dirty="0" smtClean="0"/>
              <a:t>ony jsou </a:t>
            </a:r>
            <a:r>
              <a:rPr lang="cs-CZ" sz="3200" b="1" dirty="0" smtClean="0">
                <a:solidFill>
                  <a:srgbClr val="00B0F0"/>
                </a:solidFill>
              </a:rPr>
              <a:t>zájmena osobní.</a:t>
            </a:r>
          </a:p>
          <a:p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2340650"/>
            <a:ext cx="387490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Doplň  správné zájmeno!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3" y="3451230"/>
            <a:ext cx="1963999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___  píšu</a:t>
            </a:r>
          </a:p>
          <a:p>
            <a:r>
              <a:rPr lang="cs-CZ" sz="2800" b="1" dirty="0" smtClean="0"/>
              <a:t>___  píšeš</a:t>
            </a:r>
          </a:p>
          <a:p>
            <a:r>
              <a:rPr lang="cs-CZ" sz="2800" b="1" dirty="0" smtClean="0"/>
              <a:t>___  píše</a:t>
            </a:r>
          </a:p>
          <a:p>
            <a:endParaRPr lang="cs-CZ" sz="2800" b="1" dirty="0"/>
          </a:p>
          <a:p>
            <a:r>
              <a:rPr lang="cs-CZ" sz="2800" b="1" dirty="0" smtClean="0"/>
              <a:t>___  píšeme</a:t>
            </a:r>
          </a:p>
          <a:p>
            <a:r>
              <a:rPr lang="cs-CZ" sz="2800" b="1" dirty="0" smtClean="0"/>
              <a:t>___  píšete</a:t>
            </a:r>
          </a:p>
          <a:p>
            <a:r>
              <a:rPr lang="cs-CZ" sz="2800" b="1" dirty="0" smtClean="0"/>
              <a:t>___  píšou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3451230"/>
            <a:ext cx="2157129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___  kreslím</a:t>
            </a:r>
          </a:p>
          <a:p>
            <a:r>
              <a:rPr lang="cs-CZ" sz="2800" b="1" dirty="0" smtClean="0"/>
              <a:t>___  kreslíš</a:t>
            </a:r>
          </a:p>
          <a:p>
            <a:r>
              <a:rPr lang="cs-CZ" sz="2800" b="1" dirty="0" smtClean="0"/>
              <a:t>___  kreslí</a:t>
            </a:r>
          </a:p>
          <a:p>
            <a:endParaRPr lang="cs-CZ" sz="2800" b="1" dirty="0"/>
          </a:p>
          <a:p>
            <a:r>
              <a:rPr lang="cs-CZ" sz="2800" b="1" dirty="0" smtClean="0"/>
              <a:t>___  kreslíme</a:t>
            </a:r>
          </a:p>
          <a:p>
            <a:r>
              <a:rPr lang="cs-CZ" sz="2800" b="1" dirty="0" smtClean="0"/>
              <a:t>___  kreslíte</a:t>
            </a:r>
          </a:p>
          <a:p>
            <a:r>
              <a:rPr lang="cs-CZ" sz="2800" b="1" dirty="0" smtClean="0"/>
              <a:t>___  kreslí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3135" y="3429000"/>
            <a:ext cx="513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4008" y="3429000"/>
            <a:ext cx="513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5566" y="3873322"/>
            <a:ext cx="548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98652" y="3873322"/>
            <a:ext cx="548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1572" y="4278453"/>
            <a:ext cx="6639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68731" y="4252107"/>
            <a:ext cx="6639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9598" y="5085184"/>
            <a:ext cx="684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47892" y="5122953"/>
            <a:ext cx="684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68731" y="5589789"/>
            <a:ext cx="5822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0893" y="5589789"/>
            <a:ext cx="5822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72551" y="6036553"/>
            <a:ext cx="7601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ONI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0321" y="6036553"/>
            <a:ext cx="7601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ONI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222362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3960" y="440618"/>
            <a:ext cx="709995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KE  SLOVESU PŘIDEJ ZÁJMENO A URČI OSOBU!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24282" y="1804031"/>
            <a:ext cx="8024181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JDU -                                              ČTOU-</a:t>
            </a:r>
          </a:p>
          <a:p>
            <a:endParaRPr lang="cs-CZ" sz="2800" b="1" dirty="0"/>
          </a:p>
          <a:p>
            <a:r>
              <a:rPr lang="cs-CZ" sz="2800" b="1" dirty="0" smtClean="0"/>
              <a:t>LYŽUJEME -                                   VAŘÍM-</a:t>
            </a:r>
          </a:p>
          <a:p>
            <a:endParaRPr lang="cs-CZ" sz="2800" b="1" dirty="0"/>
          </a:p>
          <a:p>
            <a:r>
              <a:rPr lang="cs-CZ" sz="2800" b="1" dirty="0" smtClean="0"/>
              <a:t>PÍŠE-                                               KRESLÍME-</a:t>
            </a:r>
          </a:p>
          <a:p>
            <a:endParaRPr lang="cs-CZ" sz="2800" b="1" dirty="0"/>
          </a:p>
          <a:p>
            <a:r>
              <a:rPr lang="cs-CZ" sz="2800" b="1" dirty="0" smtClean="0"/>
              <a:t>SEDÍTE -                                         ZPÍVÁŠ-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4901" y="1742037"/>
            <a:ext cx="513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48264" y="2595681"/>
            <a:ext cx="513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43321" y="1807041"/>
            <a:ext cx="1336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1.OSOBA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61674" y="2626459"/>
            <a:ext cx="1336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1.OSOBA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61673" y="1803592"/>
            <a:ext cx="1336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3.OSOBA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87106" y="4401079"/>
            <a:ext cx="1336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2.OSOBA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87108" y="3527165"/>
            <a:ext cx="1336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1.OSOBA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40713" y="3482658"/>
            <a:ext cx="1336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3.OSOBA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46709" y="2635546"/>
            <a:ext cx="1336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1.OSOBA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38560" y="4370302"/>
            <a:ext cx="548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61906" y="3465610"/>
            <a:ext cx="6639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61906" y="2626459"/>
            <a:ext cx="684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34989" y="3465610"/>
            <a:ext cx="684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76299" y="1772816"/>
            <a:ext cx="7601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ONI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88696" y="4308745"/>
            <a:ext cx="5822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09058" y="4339523"/>
            <a:ext cx="1336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2.OSOBA</a:t>
            </a:r>
            <a:endParaRPr lang="cs-CZ" sz="24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454817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70573"/>
            <a:ext cx="651082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Převeď slovesa do třetí osoby  /on-Jenda/!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980728"/>
            <a:ext cx="4229106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sobotu </a:t>
            </a:r>
            <a:r>
              <a:rPr lang="cs-CZ" sz="2800" dirty="0" smtClean="0">
                <a:solidFill>
                  <a:srgbClr val="FF0000"/>
                </a:solidFill>
              </a:rPr>
              <a:t>uklízím</a:t>
            </a:r>
            <a:r>
              <a:rPr lang="cs-CZ" sz="2800" dirty="0" smtClean="0"/>
              <a:t> svůj pokoj.</a:t>
            </a:r>
          </a:p>
          <a:p>
            <a:endParaRPr lang="cs-CZ" sz="2800" dirty="0" smtClean="0"/>
          </a:p>
          <a:p>
            <a:r>
              <a:rPr lang="cs-CZ" sz="2800" dirty="0" smtClean="0"/>
              <a:t>Nejprve </a:t>
            </a:r>
            <a:r>
              <a:rPr lang="cs-CZ" sz="2800" dirty="0" smtClean="0">
                <a:solidFill>
                  <a:srgbClr val="FF0000"/>
                </a:solidFill>
              </a:rPr>
              <a:t>ustelu</a:t>
            </a:r>
            <a:r>
              <a:rPr lang="cs-CZ" sz="2800" dirty="0" smtClean="0"/>
              <a:t> postel.</a:t>
            </a:r>
          </a:p>
          <a:p>
            <a:endParaRPr lang="cs-CZ" sz="2800" dirty="0" smtClean="0"/>
          </a:p>
          <a:p>
            <a:r>
              <a:rPr lang="cs-CZ" sz="2800" dirty="0" smtClean="0"/>
              <a:t>Hračky </a:t>
            </a:r>
            <a:r>
              <a:rPr lang="cs-CZ" sz="2800" dirty="0" smtClean="0">
                <a:solidFill>
                  <a:srgbClr val="FF0000"/>
                </a:solidFill>
              </a:rPr>
              <a:t>uložím</a:t>
            </a:r>
            <a:r>
              <a:rPr lang="cs-CZ" sz="2800" dirty="0" smtClean="0"/>
              <a:t>  do bedny.</a:t>
            </a:r>
          </a:p>
          <a:p>
            <a:endParaRPr lang="cs-CZ" sz="2800" dirty="0" smtClean="0"/>
          </a:p>
          <a:p>
            <a:r>
              <a:rPr lang="cs-CZ" sz="2800" dirty="0" smtClean="0"/>
              <a:t>Autíčka </a:t>
            </a:r>
            <a:r>
              <a:rPr lang="cs-CZ" sz="2800" dirty="0" smtClean="0">
                <a:solidFill>
                  <a:srgbClr val="FF0000"/>
                </a:solidFill>
              </a:rPr>
              <a:t>rovnám</a:t>
            </a:r>
            <a:r>
              <a:rPr lang="cs-CZ" sz="2800" dirty="0" smtClean="0"/>
              <a:t> na poličku.</a:t>
            </a:r>
          </a:p>
          <a:p>
            <a:endParaRPr lang="cs-CZ" sz="2800" dirty="0" smtClean="0"/>
          </a:p>
          <a:p>
            <a:r>
              <a:rPr lang="cs-CZ" sz="2800" dirty="0" smtClean="0"/>
              <a:t>Trička </a:t>
            </a:r>
            <a:r>
              <a:rPr lang="cs-CZ" sz="2800" dirty="0" smtClean="0">
                <a:solidFill>
                  <a:srgbClr val="FF0000"/>
                </a:solidFill>
              </a:rPr>
              <a:t>pověsím</a:t>
            </a:r>
            <a:r>
              <a:rPr lang="cs-CZ" sz="2800" dirty="0" smtClean="0"/>
              <a:t> do skříně.</a:t>
            </a:r>
          </a:p>
          <a:p>
            <a:endParaRPr lang="cs-CZ" sz="2800" dirty="0" smtClean="0"/>
          </a:p>
          <a:p>
            <a:r>
              <a:rPr lang="cs-CZ" sz="2800" dirty="0" smtClean="0"/>
              <a:t>Nakonec </a:t>
            </a:r>
            <a:r>
              <a:rPr lang="cs-CZ" sz="2800" dirty="0" smtClean="0">
                <a:solidFill>
                  <a:srgbClr val="FF0000"/>
                </a:solidFill>
              </a:rPr>
              <a:t>vynesu</a:t>
            </a:r>
            <a:r>
              <a:rPr lang="cs-CZ" sz="2800" dirty="0" smtClean="0"/>
              <a:t> odpadky.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08618" y="1011900"/>
            <a:ext cx="505992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Jenda v sobotu uklízí svůj pokoj.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78363" y="1790574"/>
            <a:ext cx="505992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Nejprve ustele postel.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78362" y="2701481"/>
            <a:ext cx="505992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Hračky uloží do bedny.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33909" y="3501008"/>
            <a:ext cx="505992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Autíčka rovná na poličku.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0077" y="4394744"/>
            <a:ext cx="505992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Trička pověsí do skříně.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74954" y="5289600"/>
            <a:ext cx="505992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Nakonec vynese odpadky.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3099276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05964" y="270573"/>
            <a:ext cx="566603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SLOVESA ŘÍKEJ VE VŠECH OSOBÁCH!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41107" y="1135525"/>
            <a:ext cx="1529714" cy="44627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ČÍST</a:t>
            </a:r>
          </a:p>
          <a:p>
            <a:endParaRPr lang="cs-CZ" sz="3200" b="1" dirty="0" smtClean="0"/>
          </a:p>
          <a:p>
            <a:r>
              <a:rPr lang="cs-CZ" sz="1200" b="1" dirty="0" smtClean="0"/>
              <a:t>JEDNOTNÉ ČÍSLO</a:t>
            </a:r>
            <a:endParaRPr lang="cs-CZ" sz="1200" b="1" dirty="0"/>
          </a:p>
          <a:p>
            <a:r>
              <a:rPr lang="cs-CZ" sz="2800" b="1" dirty="0" smtClean="0"/>
              <a:t>1.OSOBA</a:t>
            </a:r>
          </a:p>
          <a:p>
            <a:r>
              <a:rPr lang="cs-CZ" sz="2800" b="1" dirty="0" smtClean="0"/>
              <a:t>2.OSOBA</a:t>
            </a:r>
          </a:p>
          <a:p>
            <a:r>
              <a:rPr lang="cs-CZ" sz="2800" b="1" dirty="0" smtClean="0"/>
              <a:t>3.OSOBA</a:t>
            </a:r>
          </a:p>
          <a:p>
            <a:endParaRPr lang="cs-CZ" sz="2800" b="1" dirty="0" smtClean="0"/>
          </a:p>
          <a:p>
            <a:r>
              <a:rPr lang="cs-CZ" sz="1200" b="1" dirty="0" smtClean="0"/>
              <a:t>MNOŽNÉ ČÍSLO</a:t>
            </a:r>
            <a:endParaRPr lang="cs-CZ" sz="1200" b="1" dirty="0"/>
          </a:p>
          <a:p>
            <a:r>
              <a:rPr lang="cs-CZ" sz="2800" b="1" dirty="0" smtClean="0"/>
              <a:t>1.OSOBA</a:t>
            </a:r>
          </a:p>
          <a:p>
            <a:r>
              <a:rPr lang="cs-CZ" sz="2800" b="1" dirty="0" smtClean="0"/>
              <a:t>2.OSOBA</a:t>
            </a:r>
          </a:p>
          <a:p>
            <a:r>
              <a:rPr lang="cs-CZ" sz="2800" b="1" dirty="0" smtClean="0"/>
              <a:t>3.OSOBA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932040" y="1140340"/>
            <a:ext cx="1598323" cy="44627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POČÍTAT</a:t>
            </a:r>
          </a:p>
          <a:p>
            <a:endParaRPr lang="cs-CZ" sz="3200" b="1" dirty="0" smtClean="0"/>
          </a:p>
          <a:p>
            <a:r>
              <a:rPr lang="cs-CZ" sz="1200" b="1" dirty="0" smtClean="0"/>
              <a:t>JEDNOTNÉ ČÍSLO</a:t>
            </a:r>
            <a:endParaRPr lang="cs-CZ" sz="1200" b="1" dirty="0"/>
          </a:p>
          <a:p>
            <a:r>
              <a:rPr lang="cs-CZ" sz="2800" b="1" dirty="0" smtClean="0"/>
              <a:t>1.OSOBA</a:t>
            </a:r>
          </a:p>
          <a:p>
            <a:r>
              <a:rPr lang="cs-CZ" sz="2800" b="1" dirty="0" smtClean="0"/>
              <a:t>2.OSOBA</a:t>
            </a:r>
          </a:p>
          <a:p>
            <a:r>
              <a:rPr lang="cs-CZ" sz="2800" b="1" dirty="0" smtClean="0"/>
              <a:t>3.OSOBA</a:t>
            </a:r>
          </a:p>
          <a:p>
            <a:endParaRPr lang="cs-CZ" sz="2800" b="1" dirty="0" smtClean="0"/>
          </a:p>
          <a:p>
            <a:r>
              <a:rPr lang="cs-CZ" sz="1200" b="1" dirty="0" smtClean="0"/>
              <a:t>MNOŽNÉ ČÍSLO</a:t>
            </a:r>
            <a:endParaRPr lang="cs-CZ" sz="1200" b="1" dirty="0"/>
          </a:p>
          <a:p>
            <a:r>
              <a:rPr lang="cs-CZ" sz="2800" b="1" dirty="0" smtClean="0"/>
              <a:t>1.OSOBA</a:t>
            </a:r>
          </a:p>
          <a:p>
            <a:r>
              <a:rPr lang="cs-CZ" sz="2800" b="1" dirty="0" smtClean="0"/>
              <a:t>2.OSOBA</a:t>
            </a:r>
          </a:p>
          <a:p>
            <a:r>
              <a:rPr lang="cs-CZ" sz="2800" b="1" dirty="0" smtClean="0"/>
              <a:t>3.OSOBA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051720" y="2276872"/>
            <a:ext cx="7023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ČTU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2761536"/>
            <a:ext cx="7954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ČTEŠ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76566" y="3223201"/>
            <a:ext cx="6526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ČTE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76566" y="4221088"/>
            <a:ext cx="10726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ČTEME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42253" y="4682753"/>
            <a:ext cx="9555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ČTETE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76566" y="5136620"/>
            <a:ext cx="9024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ČTOU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30363" y="2299871"/>
            <a:ext cx="13656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PRACUJU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46028" y="2738537"/>
            <a:ext cx="14588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PRACUJEŠ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80057" y="3183223"/>
            <a:ext cx="13160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PRACUJE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80057" y="4221088"/>
            <a:ext cx="17359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PRACUJEME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625362" y="4676450"/>
            <a:ext cx="16189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PRACUJETE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644721" y="5134042"/>
            <a:ext cx="12470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PRACUJÍ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57850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2482" y="1663210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6937" y="837873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2012-5 -30/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837264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369</TotalTime>
  <Words>356</Words>
  <Application>Microsoft Office PowerPoint</Application>
  <PresentationFormat>Předvádění na obrazovce (4:3)</PresentationFormat>
  <Paragraphs>150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25</cp:revision>
  <dcterms:created xsi:type="dcterms:W3CDTF">2012-05-30T19:48:13Z</dcterms:created>
  <dcterms:modified xsi:type="dcterms:W3CDTF">2012-12-19T12:58:52Z</dcterms:modified>
</cp:coreProperties>
</file>