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2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</a:t>
          </a:r>
          <a:r>
            <a:rPr lang="cs-CZ" sz="2000" smtClean="0"/>
            <a:t>VY_32_INOVACE_16_Slovní druhy a význam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Číslo sloves.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811FDF7-081A-4B9B-ACD6-1C87005F0FE3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440575E-AA4A-4626-BD3A-C8A12EFFB154}" type="presOf" srcId="{B651F6E3-6281-48DB-9319-2AEAFDAE7572}" destId="{619D679B-A015-4ECF-8348-D1034C574F40}" srcOrd="0" destOrd="0" presId="urn:microsoft.com/office/officeart/2005/8/layout/target3"/>
    <dgm:cxn modelId="{8C65450C-E1B9-426A-850A-F0C6808BA2A9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AAE8F6C-44D4-4315-9D51-AAF470A402E1}" type="presOf" srcId="{D8197B8C-B260-4A16-BDF4-0947B075E274}" destId="{5A5FFA88-C948-4069-8E93-59FA12366E83}" srcOrd="1" destOrd="0" presId="urn:microsoft.com/office/officeart/2005/8/layout/target3"/>
    <dgm:cxn modelId="{A1A8CB11-39C3-4711-9B3B-CF0B0D75DC99}" type="presOf" srcId="{D1B46980-6531-4606-95E6-44980827E919}" destId="{6140AFEC-043D-4C43-A2F9-D0F5331DF3A3}" srcOrd="0" destOrd="0" presId="urn:microsoft.com/office/officeart/2005/8/layout/target3"/>
    <dgm:cxn modelId="{CF479A49-F857-4927-97EC-8FD96DA02B54}" type="presOf" srcId="{D1B46980-6531-4606-95E6-44980827E919}" destId="{2BE915AB-18AA-4053-B92C-3BFC9ED204BB}" srcOrd="1" destOrd="0" presId="urn:microsoft.com/office/officeart/2005/8/layout/target3"/>
    <dgm:cxn modelId="{27082A86-BD94-4D34-97E4-2E2A73FEA13F}" type="presOf" srcId="{B651F6E3-6281-48DB-9319-2AEAFDAE7572}" destId="{6BB5E863-4638-4E1D-BFDE-399D028AC4ED}" srcOrd="1" destOrd="0" presId="urn:microsoft.com/office/officeart/2005/8/layout/target3"/>
    <dgm:cxn modelId="{582E42A9-9AEB-4B64-BC53-3A3B5AAD1C26}" type="presOf" srcId="{D1D4F407-5343-4D3F-B5B9-D407B03CAEB4}" destId="{D005CE8C-CC26-4C3E-AC11-E15060ECD759}" srcOrd="0" destOrd="0" presId="urn:microsoft.com/office/officeart/2005/8/layout/target3"/>
    <dgm:cxn modelId="{4F8D061E-808F-4306-BDF6-83C3AA465413}" type="presOf" srcId="{D8197B8C-B260-4A16-BDF4-0947B075E274}" destId="{25B08C86-7E15-44DC-BE7F-FFB55DD49D12}" srcOrd="0" destOrd="0" presId="urn:microsoft.com/office/officeart/2005/8/layout/target3"/>
    <dgm:cxn modelId="{CAF986EF-E8ED-44B5-AD41-D7D70E1AF2A1}" type="presOf" srcId="{757F3AB3-0718-4624-B441-E567A8F0AB56}" destId="{333A1088-737F-45CB-B68E-254E46348037}" srcOrd="0" destOrd="0" presId="urn:microsoft.com/office/officeart/2005/8/layout/target3"/>
    <dgm:cxn modelId="{5AED487F-EC02-41F5-83D1-701CA0979418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C6D23A9-2056-4D3A-AAB3-31F4A0AA68C9}" type="presParOf" srcId="{333A1088-737F-45CB-B68E-254E46348037}" destId="{F5ABB229-8D3B-4694-996A-96F23CF14429}" srcOrd="0" destOrd="0" presId="urn:microsoft.com/office/officeart/2005/8/layout/target3"/>
    <dgm:cxn modelId="{4B3BD1FF-66B1-4A09-92A5-9C083A7468B2}" type="presParOf" srcId="{333A1088-737F-45CB-B68E-254E46348037}" destId="{F41139FD-01EE-4571-8B17-4FB00FC51163}" srcOrd="1" destOrd="0" presId="urn:microsoft.com/office/officeart/2005/8/layout/target3"/>
    <dgm:cxn modelId="{50D00F78-4D82-400A-9DBA-C1F54C5C90BC}" type="presParOf" srcId="{333A1088-737F-45CB-B68E-254E46348037}" destId="{D005CE8C-CC26-4C3E-AC11-E15060ECD759}" srcOrd="2" destOrd="0" presId="urn:microsoft.com/office/officeart/2005/8/layout/target3"/>
    <dgm:cxn modelId="{82E60E96-7B3E-460E-A9DD-8FFF85D56327}" type="presParOf" srcId="{333A1088-737F-45CB-B68E-254E46348037}" destId="{2C702D82-9B77-49B7-9568-BB8EB47C3372}" srcOrd="3" destOrd="0" presId="urn:microsoft.com/office/officeart/2005/8/layout/target3"/>
    <dgm:cxn modelId="{B63E737D-5394-474D-BB19-7F363A49C411}" type="presParOf" srcId="{333A1088-737F-45CB-B68E-254E46348037}" destId="{A52A0455-90FF-4808-ABD0-F02540D31D5A}" srcOrd="4" destOrd="0" presId="urn:microsoft.com/office/officeart/2005/8/layout/target3"/>
    <dgm:cxn modelId="{8269472D-0158-43CA-A91B-607D88FEE0F8}" type="presParOf" srcId="{333A1088-737F-45CB-B68E-254E46348037}" destId="{6140AFEC-043D-4C43-A2F9-D0F5331DF3A3}" srcOrd="5" destOrd="0" presId="urn:microsoft.com/office/officeart/2005/8/layout/target3"/>
    <dgm:cxn modelId="{64EACE52-D027-4090-A02E-EE04535DB3A7}" type="presParOf" srcId="{333A1088-737F-45CB-B68E-254E46348037}" destId="{9358AC05-5D7D-4327-9F80-1AD486AEA664}" srcOrd="6" destOrd="0" presId="urn:microsoft.com/office/officeart/2005/8/layout/target3"/>
    <dgm:cxn modelId="{8ECBE88E-7ECF-4E75-9585-ACEE6DAB7BE0}" type="presParOf" srcId="{333A1088-737F-45CB-B68E-254E46348037}" destId="{313FC574-E1CD-4FB4-B054-0B805CE0447D}" srcOrd="7" destOrd="0" presId="urn:microsoft.com/office/officeart/2005/8/layout/target3"/>
    <dgm:cxn modelId="{296EE986-F5E4-460F-A486-A229A18DCB44}" type="presParOf" srcId="{333A1088-737F-45CB-B68E-254E46348037}" destId="{619D679B-A015-4ECF-8348-D1034C574F40}" srcOrd="8" destOrd="0" presId="urn:microsoft.com/office/officeart/2005/8/layout/target3"/>
    <dgm:cxn modelId="{A5B4F914-A027-4724-A5AD-D9BC1750A574}" type="presParOf" srcId="{333A1088-737F-45CB-B68E-254E46348037}" destId="{322283A8-4A27-4CDA-BAE3-F381106A9174}" srcOrd="9" destOrd="0" presId="urn:microsoft.com/office/officeart/2005/8/layout/target3"/>
    <dgm:cxn modelId="{C06EB23A-224C-44A7-AFAA-328B37ED07F0}" type="presParOf" srcId="{333A1088-737F-45CB-B68E-254E46348037}" destId="{FFC9F71D-1B4F-4AD9-A4A6-86ADEFC8AF5C}" srcOrd="10" destOrd="0" presId="urn:microsoft.com/office/officeart/2005/8/layout/target3"/>
    <dgm:cxn modelId="{F4DF5C56-3896-4783-B9F8-B60487F32CC3}" type="presParOf" srcId="{333A1088-737F-45CB-B68E-254E46348037}" destId="{25B08C86-7E15-44DC-BE7F-FFB55DD49D12}" srcOrd="11" destOrd="0" presId="urn:microsoft.com/office/officeart/2005/8/layout/target3"/>
    <dgm:cxn modelId="{1FFC02A2-50F9-4153-A540-2202BAC0CA2B}" type="presParOf" srcId="{333A1088-737F-45CB-B68E-254E46348037}" destId="{76644BE8-9D7C-4C09-B250-3D10AF48CBB7}" srcOrd="12" destOrd="0" presId="urn:microsoft.com/office/officeart/2005/8/layout/target3"/>
    <dgm:cxn modelId="{F41FAC3E-227E-455D-9E17-462C4E948077}" type="presParOf" srcId="{333A1088-737F-45CB-B68E-254E46348037}" destId="{EE85B701-7295-41C0-BA7A-34D3756A2AE6}" srcOrd="13" destOrd="0" presId="urn:microsoft.com/office/officeart/2005/8/layout/target3"/>
    <dgm:cxn modelId="{85401FC2-724A-48CE-A0B7-B9EB874BF3E3}" type="presParOf" srcId="{333A1088-737F-45CB-B68E-254E46348037}" destId="{8BEBB6EC-1DAA-4CAC-8A25-BC0FCBD5DBD5}" srcOrd="14" destOrd="0" presId="urn:microsoft.com/office/officeart/2005/8/layout/target3"/>
    <dgm:cxn modelId="{C3BA4EDF-090C-4F6F-969F-022E61FDB62E}" type="presParOf" srcId="{333A1088-737F-45CB-B68E-254E46348037}" destId="{AED2198E-93D5-4001-81B4-73124B309672}" srcOrd="15" destOrd="0" presId="urn:microsoft.com/office/officeart/2005/8/layout/target3"/>
    <dgm:cxn modelId="{C03B00A9-B220-47FC-B432-546EAD26D7DA}" type="presParOf" srcId="{333A1088-737F-45CB-B68E-254E46348037}" destId="{2BE915AB-18AA-4053-B92C-3BFC9ED204BB}" srcOrd="16" destOrd="0" presId="urn:microsoft.com/office/officeart/2005/8/layout/target3"/>
    <dgm:cxn modelId="{AE110B83-30F4-4B5A-AFA8-95F41EB4BA3D}" type="presParOf" srcId="{333A1088-737F-45CB-B68E-254E46348037}" destId="{6BB5E863-4638-4E1D-BFDE-399D028AC4ED}" srcOrd="17" destOrd="0" presId="urn:microsoft.com/office/officeart/2005/8/layout/target3"/>
    <dgm:cxn modelId="{F91B8CC2-DBEA-4F81-AD64-3EF95737FA0C}" type="presParOf" srcId="{333A1088-737F-45CB-B68E-254E46348037}" destId="{5A5FFA88-C948-4069-8E93-59FA12366E83}" srcOrd="18" destOrd="0" presId="urn:microsoft.com/office/officeart/2005/8/layout/target3"/>
    <dgm:cxn modelId="{B5D9BCA5-51BE-4824-941D-85F50C39E1D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</a:t>
          </a:r>
          <a:r>
            <a:rPr lang="cs-CZ" sz="2000" kern="1200" smtClean="0"/>
            <a:t>VY_32_INOVACE_16_Slovní druhy a význam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Číslo sloves.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887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6998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58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744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15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8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417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997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528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0413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5658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3B84B-4354-4C42-8EFF-71DE4F5A06E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9C78D-4E4E-44C4-84E2-D860A52D5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15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7992734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3459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určena k opakování a upevnění učiva o slovesech. Žáci určují správné číslo  slovesa pomocí osobních zájmen.  Převádějí slovesné tvary  z čísla množného do čísla jednotného a naopak.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200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87711" y="620688"/>
            <a:ext cx="5070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SLOVESNÉ ČÍSLO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282492"/>
            <a:ext cx="8578502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                  U sloves rozlišujeme dvojí číslo:</a:t>
            </a:r>
          </a:p>
          <a:p>
            <a:endParaRPr lang="cs-CZ" sz="2800" b="1" dirty="0"/>
          </a:p>
          <a:p>
            <a:r>
              <a:rPr lang="cs-CZ" sz="2800" b="1" dirty="0" smtClean="0"/>
              <a:t>                        </a:t>
            </a:r>
            <a:r>
              <a:rPr lang="cs-CZ" sz="4000" b="1" dirty="0" smtClean="0">
                <a:solidFill>
                  <a:srgbClr val="00B050"/>
                </a:solidFill>
              </a:rPr>
              <a:t>jednotné a množné</a:t>
            </a:r>
          </a:p>
          <a:p>
            <a:endParaRPr lang="cs-CZ" sz="3200" b="1" dirty="0">
              <a:solidFill>
                <a:srgbClr val="00B050"/>
              </a:solidFill>
            </a:endParaRPr>
          </a:p>
          <a:p>
            <a:r>
              <a:rPr lang="cs-CZ" sz="2800" b="1" dirty="0" smtClean="0"/>
              <a:t>                         Slovesa mohou vyjadřovat </a:t>
            </a:r>
          </a:p>
          <a:p>
            <a:endParaRPr lang="cs-CZ" sz="2800" b="1" dirty="0"/>
          </a:p>
          <a:p>
            <a:r>
              <a:rPr lang="cs-CZ" sz="2800" b="1" dirty="0" smtClean="0"/>
              <a:t> tři osoby v čísle jednotném a tři osoby v čísle množném.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11557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344304"/>
            <a:ext cx="80283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Doplň zájmena v čísle jednotném a množném!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9642" y="1916832"/>
            <a:ext cx="62068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1.</a:t>
            </a:r>
          </a:p>
          <a:p>
            <a:endParaRPr lang="cs-CZ" sz="4400" b="1" dirty="0" smtClean="0"/>
          </a:p>
          <a:p>
            <a:r>
              <a:rPr lang="cs-CZ" sz="4400" b="1" dirty="0" smtClean="0"/>
              <a:t>2.</a:t>
            </a:r>
          </a:p>
          <a:p>
            <a:r>
              <a:rPr lang="cs-CZ" sz="4400" b="1" dirty="0" smtClean="0"/>
              <a:t> </a:t>
            </a:r>
          </a:p>
          <a:p>
            <a:r>
              <a:rPr lang="cs-CZ" sz="4400" b="1" dirty="0" smtClean="0"/>
              <a:t>3.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1938078"/>
            <a:ext cx="62068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1.</a:t>
            </a:r>
          </a:p>
          <a:p>
            <a:endParaRPr lang="cs-CZ" sz="4400" b="1" dirty="0" smtClean="0"/>
          </a:p>
          <a:p>
            <a:r>
              <a:rPr lang="cs-CZ" sz="4400" b="1" dirty="0" smtClean="0"/>
              <a:t>2.</a:t>
            </a:r>
          </a:p>
          <a:p>
            <a:r>
              <a:rPr lang="cs-CZ" sz="4400" b="1" dirty="0" smtClean="0"/>
              <a:t> </a:t>
            </a:r>
          </a:p>
          <a:p>
            <a:r>
              <a:rPr lang="cs-CZ" sz="4400" b="1" dirty="0" smtClean="0"/>
              <a:t>3.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58722" y="1414858"/>
            <a:ext cx="619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j.č.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10145" y="1541131"/>
            <a:ext cx="10118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mn.č.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91762" y="1954856"/>
            <a:ext cx="607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JÁ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68262" y="3332603"/>
            <a:ext cx="654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TY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68262" y="4740156"/>
            <a:ext cx="3080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ON, ONA, ONO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10145" y="2055073"/>
            <a:ext cx="8290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21008" y="333260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14989" y="4740155"/>
            <a:ext cx="3072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ONI, ONY, ONA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47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65321" y="620688"/>
            <a:ext cx="71152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Ve větách najdi slovesa a urči jejich číslo!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1556792"/>
            <a:ext cx="4804777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Jenda           domácí úkol.</a:t>
            </a:r>
          </a:p>
          <a:p>
            <a:endParaRPr lang="cs-CZ" sz="2800" b="1" dirty="0"/>
          </a:p>
          <a:p>
            <a:r>
              <a:rPr lang="cs-CZ" sz="2800" b="1" dirty="0" smtClean="0"/>
              <a:t>Babička               bábovku.</a:t>
            </a:r>
          </a:p>
          <a:p>
            <a:endParaRPr lang="cs-CZ" sz="2800" b="1" dirty="0"/>
          </a:p>
          <a:p>
            <a:r>
              <a:rPr lang="cs-CZ" sz="2800" b="1" dirty="0" smtClean="0"/>
              <a:t>Chlapci                 na hřišti.</a:t>
            </a:r>
          </a:p>
          <a:p>
            <a:endParaRPr lang="cs-CZ" sz="2800" b="1" dirty="0"/>
          </a:p>
          <a:p>
            <a:r>
              <a:rPr lang="cs-CZ" sz="2800" b="1" dirty="0" smtClean="0"/>
              <a:t>Na záhonu                    růže.</a:t>
            </a:r>
          </a:p>
          <a:p>
            <a:endParaRPr lang="cs-CZ" sz="2800" b="1" dirty="0"/>
          </a:p>
          <a:p>
            <a:r>
              <a:rPr lang="cs-CZ" sz="2800" b="1" dirty="0" smtClean="0"/>
              <a:t>Rád v zimě                sněhuláka.</a:t>
            </a:r>
          </a:p>
          <a:p>
            <a:endParaRPr lang="cs-CZ" sz="2800" b="1" dirty="0"/>
          </a:p>
          <a:p>
            <a:r>
              <a:rPr lang="cs-CZ" sz="2800" b="1" dirty="0" smtClean="0"/>
              <a:t>Ve škole                        do sešitu.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267744" y="1556792"/>
            <a:ext cx="7889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píše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9592" y="2389432"/>
            <a:ext cx="11897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upekla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89592" y="3273356"/>
            <a:ext cx="1245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si hráli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93231" y="4094870"/>
            <a:ext cx="1428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vykvetly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6743" y="4956375"/>
            <a:ext cx="1167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stavím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63723" y="5823469"/>
            <a:ext cx="1763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pracujeme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12159" y="1587569"/>
            <a:ext cx="2047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jednotné číslo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29558" y="2469860"/>
            <a:ext cx="2047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jednotné číslo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46290" y="5017930"/>
            <a:ext cx="2047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jednotné číslo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29558" y="3334911"/>
            <a:ext cx="1909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množné číslo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60892" y="4149043"/>
            <a:ext cx="1909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množné číslo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64409" y="5824793"/>
            <a:ext cx="1909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množné číslo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19281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61228" y="620688"/>
            <a:ext cx="612340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Převeď slovesa do čísla množného!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5143" y="1628800"/>
            <a:ext cx="411683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otvírám -  MY __________</a:t>
            </a:r>
          </a:p>
          <a:p>
            <a:endParaRPr lang="cs-CZ" sz="2800" b="1" dirty="0"/>
          </a:p>
          <a:p>
            <a:r>
              <a:rPr lang="cs-CZ" sz="2800" b="1" dirty="0" smtClean="0"/>
              <a:t>vstává   -   ONI__________</a:t>
            </a:r>
          </a:p>
          <a:p>
            <a:endParaRPr lang="cs-CZ" sz="2800" b="1" dirty="0"/>
          </a:p>
          <a:p>
            <a:r>
              <a:rPr lang="cs-CZ" sz="2800" b="1" dirty="0" smtClean="0"/>
              <a:t>čtu        -    VY___________</a:t>
            </a:r>
          </a:p>
          <a:p>
            <a:endParaRPr lang="cs-CZ" sz="2800" b="1" dirty="0"/>
          </a:p>
          <a:p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32160" y="1628799"/>
            <a:ext cx="432522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ležím    -  VY __________</a:t>
            </a:r>
          </a:p>
          <a:p>
            <a:endParaRPr lang="cs-CZ" sz="2800" b="1" dirty="0"/>
          </a:p>
          <a:p>
            <a:r>
              <a:rPr lang="cs-CZ" sz="2800" b="1" dirty="0" smtClean="0"/>
              <a:t>létám   -   MY__________</a:t>
            </a:r>
          </a:p>
          <a:p>
            <a:endParaRPr lang="cs-CZ" sz="2800" b="1" dirty="0"/>
          </a:p>
          <a:p>
            <a:r>
              <a:rPr lang="cs-CZ" sz="2800" b="1" dirty="0" smtClean="0"/>
              <a:t>házíš     -   ONI___________</a:t>
            </a:r>
          </a:p>
          <a:p>
            <a:endParaRPr lang="cs-CZ" sz="2800" b="1" dirty="0"/>
          </a:p>
          <a:p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78561" y="1614509"/>
            <a:ext cx="15313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otvíráme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19141" y="2420888"/>
            <a:ext cx="130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vstávají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26057" y="3208635"/>
            <a:ext cx="936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čtete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94770" y="1607751"/>
            <a:ext cx="9830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ležíte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94770" y="2425017"/>
            <a:ext cx="1223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létáme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10315" y="3222084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 hází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00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87778" y="620687"/>
            <a:ext cx="58671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Najdi slovesa v jednotném čísle!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844824"/>
            <a:ext cx="78670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prohlížím, četla, láme, píšeme, pracuješ, myje,</a:t>
            </a:r>
          </a:p>
          <a:p>
            <a:endParaRPr lang="cs-CZ" sz="3200" dirty="0"/>
          </a:p>
          <a:p>
            <a:r>
              <a:rPr lang="cs-CZ" sz="3200" dirty="0" smtClean="0"/>
              <a:t>plakali, tancujeme, sedím, pojedete, skáče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179512" y="3933056"/>
            <a:ext cx="272222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Jednotné číslo:</a:t>
            </a:r>
          </a:p>
          <a:p>
            <a:pPr algn="ctr"/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471665"/>
            <a:ext cx="1939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prohlížím, 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71800" y="4474569"/>
            <a:ext cx="11843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četla, 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20959" y="4474569"/>
            <a:ext cx="1204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láme, 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4479372"/>
            <a:ext cx="17792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pracuješ, 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28184" y="4479372"/>
            <a:ext cx="1188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myje, 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92769" y="5229200"/>
            <a:ext cx="13837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sedím, 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22899" y="5229200"/>
            <a:ext cx="1097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skáče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229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2012-5 -30/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4682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304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9</cp:revision>
  <dcterms:created xsi:type="dcterms:W3CDTF">2012-05-30T19:49:28Z</dcterms:created>
  <dcterms:modified xsi:type="dcterms:W3CDTF">2012-12-19T12:59:07Z</dcterms:modified>
</cp:coreProperties>
</file>