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59" r:id="rId7"/>
    <p:sldId id="263" r:id="rId8"/>
    <p:sldId id="264" r:id="rId9"/>
    <p:sldId id="265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gr. Miroslav Žalud" initials="MMŽ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kazinka.rajce.idnes.cz/Vylov_rybnika_Rozumberk_10.10.2010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Soubor:Pond_Sve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kazinka.rajce.idnes.cz/Vylov_rybnika_Rozumberk_10.10.2010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2/2f/Lu%C5%BEnice-rozvod%C3%AD_4.jpg/220px-Lu%C5%BEnice-rozvod%C3%AD_4.jpg" TargetMode="External"/><Relationship Id="rId3" Type="http://schemas.openxmlformats.org/officeDocument/2006/relationships/hyperlink" Target="http://t1.gstatic.com/images?q=tbn:ANd9GcQAiS94OKGYriY0Q-vc9ut5YX8ZwD6J70bxUpMlC2Bx_Kw7CgqP" TargetMode="External"/><Relationship Id="rId7" Type="http://schemas.openxmlformats.org/officeDocument/2006/relationships/hyperlink" Target="http://upload.wikimedia.org/wikipedia/commons/thumb/b/b9/Pond_Svet.JPG/800px-Pond_Svet.JPG" TargetMode="External"/><Relationship Id="rId2" Type="http://schemas.openxmlformats.org/officeDocument/2006/relationships/hyperlink" Target="http://mplusd.snadno.eu/Novohradske_hory/20040723_Pramen_Luznice_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2.gstatic.com/images?q=tbn:ANd9GcQUoPTPoUMf70NAGhvudwEHqr6Er5TDdHaUSPkOI09k3W2sGn3P" TargetMode="External"/><Relationship Id="rId5" Type="http://schemas.openxmlformats.org/officeDocument/2006/relationships/hyperlink" Target="http://upload.wikimedia.org/wikipedia/commons/5/59/Trebon1024b.jpg" TargetMode="External"/><Relationship Id="rId10" Type="http://schemas.openxmlformats.org/officeDocument/2006/relationships/hyperlink" Target="http://upload.wikimedia.org/wikipedia/commons/9/91/Nova_reka.JPG" TargetMode="External"/><Relationship Id="rId4" Type="http://schemas.openxmlformats.org/officeDocument/2006/relationships/hyperlink" Target="http://t2.gstatic.com/images?q=tbn:ANd9GcQBBal5J_DHXa_eU0b0RKSGBWWN-yUp5nTKXsXH9pEILuhxkyzF" TargetMode="External"/><Relationship Id="rId9" Type="http://schemas.openxmlformats.org/officeDocument/2006/relationships/hyperlink" Target="http://img5.rajce.idnes.cz/d0503/4/4054/4054713_f645894d76c1ddbbbde9cfab33005630/images/DSC05002.JPG?ver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4378498"/>
          </a:xfrm>
        </p:spPr>
        <p:txBody>
          <a:bodyPr>
            <a:normAutofit fontScale="90000"/>
          </a:bodyPr>
          <a:lstStyle/>
          <a:p>
            <a:r>
              <a:rPr lang="cs-CZ" sz="2200" dirty="0" smtClean="0"/>
              <a:t>Název školy: Základní škola Chomutov, Písečná 5144</a:t>
            </a:r>
            <a:br>
              <a:rPr lang="cs-CZ" sz="2200" dirty="0" smtClean="0"/>
            </a:br>
            <a:r>
              <a:rPr lang="cs-CZ" sz="2200" dirty="0" smtClean="0"/>
              <a:t>Název materiálu: VY_52_INOVACE_13_Třeboňská_soustava_rybníků_kh1</a:t>
            </a:r>
            <a:br>
              <a:rPr lang="cs-CZ" sz="2200" dirty="0" smtClean="0"/>
            </a:br>
            <a:r>
              <a:rPr lang="cs-CZ" sz="2200" dirty="0" smtClean="0"/>
              <a:t> Číslo projektu: CZ 1.07/1.4.00/21.3355</a:t>
            </a:r>
            <a:br>
              <a:rPr lang="cs-CZ" sz="2200" dirty="0" smtClean="0"/>
            </a:br>
            <a:r>
              <a:rPr lang="cs-CZ" sz="2200" dirty="0" smtClean="0"/>
              <a:t>Autor: Mgr. Kateřina Hašková</a:t>
            </a:r>
            <a:br>
              <a:rPr lang="cs-CZ" sz="2200" dirty="0" smtClean="0"/>
            </a:br>
            <a:r>
              <a:rPr lang="cs-CZ" sz="2200" dirty="0" smtClean="0"/>
              <a:t>Datum tvorby:11. 09. 2012</a:t>
            </a:r>
            <a:br>
              <a:rPr lang="cs-CZ" sz="2200" dirty="0" smtClean="0"/>
            </a:br>
            <a:r>
              <a:rPr lang="cs-CZ" sz="2200" dirty="0" smtClean="0"/>
              <a:t>Cílový ročník: pátý</a:t>
            </a:r>
            <a:br>
              <a:rPr lang="cs-CZ" sz="2200" dirty="0" smtClean="0"/>
            </a:br>
            <a:r>
              <a:rPr lang="cs-CZ" sz="2200" dirty="0" smtClean="0"/>
              <a:t>Vzdělávací oblast/obor/okruh: Člověk_a_jeho_svět</a:t>
            </a:r>
            <a:br>
              <a:rPr lang="cs-CZ" sz="2200" dirty="0" smtClean="0"/>
            </a:br>
            <a:r>
              <a:rPr lang="cs-CZ" sz="2200" dirty="0" smtClean="0"/>
              <a:t>Klíčové slovo: Zlatá stoka, Nová řeka, Lužnice, Rožmberk.</a:t>
            </a:r>
            <a:br>
              <a:rPr lang="cs-CZ" sz="2200" dirty="0" smtClean="0"/>
            </a:br>
            <a:r>
              <a:rPr lang="cs-CZ" sz="2200" dirty="0" smtClean="0"/>
              <a:t>Anotace:  Prezentace slouží k seznámení se s řekou Lužnicí, která protéká  </a:t>
            </a:r>
            <a:r>
              <a:rPr lang="cs-CZ" sz="2200" smtClean="0"/>
              <a:t>soustavou </a:t>
            </a:r>
            <a:r>
              <a:rPr lang="cs-CZ" sz="2200" smtClean="0"/>
              <a:t>rybníků, </a:t>
            </a:r>
            <a:r>
              <a:rPr lang="cs-CZ" sz="2200" dirty="0" smtClean="0"/>
              <a:t>důmyslně zbudovaných již ve středověku. .</a:t>
            </a:r>
            <a:br>
              <a:rPr lang="cs-CZ" sz="2200" dirty="0" smtClean="0"/>
            </a:br>
            <a:r>
              <a:rPr lang="cs-CZ" dirty="0" smtClean="0"/>
              <a:t> 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5805264"/>
            <a:ext cx="4258816" cy="720080"/>
          </a:xfrm>
        </p:spPr>
        <p:txBody>
          <a:bodyPr>
            <a:normAutofit fontScale="55000" lnSpcReduction="20000"/>
          </a:bodyPr>
          <a:lstStyle/>
          <a:p>
            <a:r>
              <a:rPr lang="cs-CZ" i="1" dirty="0" smtClean="0"/>
              <a:t>Autorem materiálu a všech jeho částí,</a:t>
            </a:r>
            <a:r>
              <a:rPr lang="cs-CZ" dirty="0" smtClean="0"/>
              <a:t> </a:t>
            </a:r>
            <a:r>
              <a:rPr lang="cs-CZ" i="1" dirty="0" smtClean="0"/>
              <a:t>není-li uvedeno jinak, je Mgr. Kateřina Hašková.</a:t>
            </a:r>
            <a:endParaRPr lang="cs-CZ" dirty="0" smtClean="0"/>
          </a:p>
          <a:p>
            <a:r>
              <a:rPr lang="cs-CZ" i="1" dirty="0" smtClean="0"/>
              <a:t>Financováno z ESF a státního rozpočtu ČR.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" name="Picture 3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661248"/>
            <a:ext cx="3672408" cy="86409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Město Třeboň – jsou zde lázně, zámek, pivovar</a:t>
            </a:r>
            <a:endParaRPr lang="cs-CZ" dirty="0"/>
          </a:p>
        </p:txBody>
      </p:sp>
      <p:pic>
        <p:nvPicPr>
          <p:cNvPr id="5122" name="Picture 2" descr="http://t2.gstatic.com/images?q=tbn:ANd9GcQBBal5J_DHXa_eU0b0RKSGBWWN-yUp5nTKXsXH9pEILuhxkyz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44824"/>
            <a:ext cx="2676525" cy="1714500"/>
          </a:xfrm>
          <a:prstGeom prst="rect">
            <a:avLst/>
          </a:prstGeom>
          <a:noFill/>
        </p:spPr>
      </p:pic>
      <p:pic>
        <p:nvPicPr>
          <p:cNvPr id="5124" name="Picture 4" descr="http://t1.gstatic.com/images?q=tbn:ANd9GcQAiS94OKGYriY0Q-vc9ut5YX8ZwD6J70bxUpMlC2Bx_Kw7Cgq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00808"/>
            <a:ext cx="2533650" cy="1800225"/>
          </a:xfrm>
          <a:prstGeom prst="rect">
            <a:avLst/>
          </a:prstGeom>
          <a:noFill/>
        </p:spPr>
      </p:pic>
      <p:pic>
        <p:nvPicPr>
          <p:cNvPr id="5128" name="Picture 8" descr="http://t2.gstatic.com/images?q=tbn:ANd9GcQUoPTPoUMf70NAGhvudwEHqr6Er5TDdHaUSPkOI09k3W2sGn3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149080"/>
            <a:ext cx="2619375" cy="1743076"/>
          </a:xfrm>
          <a:prstGeom prst="rect">
            <a:avLst/>
          </a:prstGeom>
          <a:noFill/>
        </p:spPr>
      </p:pic>
      <p:pic>
        <p:nvPicPr>
          <p:cNvPr id="8" name="Obrázek 7" descr="Soubor:Trebon1024b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40" y="3933056"/>
            <a:ext cx="2880360" cy="1657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rybníkářství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v jižních Čechách velkou tradici</a:t>
            </a:r>
          </a:p>
          <a:p>
            <a:r>
              <a:rPr lang="cs-CZ" dirty="0" smtClean="0"/>
              <a:t>většina rybníků postavena v 15. a 16. století</a:t>
            </a:r>
          </a:p>
          <a:p>
            <a:r>
              <a:rPr lang="cs-CZ" dirty="0" smtClean="0"/>
              <a:t>za vlády Rožmberků</a:t>
            </a:r>
          </a:p>
          <a:p>
            <a:r>
              <a:rPr lang="cs-CZ" dirty="0" smtClean="0"/>
              <a:t>původně 500 rybníků (dnes kolem 300)</a:t>
            </a:r>
          </a:p>
          <a:p>
            <a:r>
              <a:rPr lang="cs-CZ" dirty="0" smtClean="0"/>
              <a:t>pro chov ryb</a:t>
            </a:r>
          </a:p>
          <a:p>
            <a:endParaRPr lang="cs-CZ" dirty="0"/>
          </a:p>
        </p:txBody>
      </p:sp>
      <p:pic>
        <p:nvPicPr>
          <p:cNvPr id="4" name="detailImage" descr="http://img5.rajce.idnes.cz/d0503/4/4054/4054713_f645894d76c1ddbbbde9cfab33005630/images/DSC05002.JPG?ver=0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976210"/>
            <a:ext cx="4392528" cy="288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Rybníky – který je největší?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Svět</a:t>
            </a:r>
          </a:p>
          <a:p>
            <a:r>
              <a:rPr lang="cs-CZ" dirty="0" smtClean="0"/>
              <a:t>Dvořiště</a:t>
            </a:r>
          </a:p>
          <a:p>
            <a:r>
              <a:rPr lang="cs-CZ" dirty="0" smtClean="0"/>
              <a:t>Záblatský</a:t>
            </a:r>
          </a:p>
          <a:p>
            <a:r>
              <a:rPr lang="cs-CZ" dirty="0" smtClean="0"/>
              <a:t>Rožmberk</a:t>
            </a:r>
          </a:p>
          <a:p>
            <a:r>
              <a:rPr lang="cs-CZ" dirty="0" smtClean="0"/>
              <a:t>Opatovický</a:t>
            </a:r>
          </a:p>
          <a:p>
            <a:endParaRPr lang="cs-CZ" dirty="0"/>
          </a:p>
        </p:txBody>
      </p:sp>
      <p:pic>
        <p:nvPicPr>
          <p:cNvPr id="4" name="Obrázek 3" descr="http://upload.wikimedia.org/wikipedia/commons/thumb/b/b9/Pond_Svet.JPG/220px-Pond_Svet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484784"/>
            <a:ext cx="2849855" cy="186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detailImage" descr="http://img5.rajce.idnes.cz/d0503/4/4054/4054713_f645894d76c1ddbbbde9cfab33005630/images/DSC05043.JPG?ver=0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429000"/>
            <a:ext cx="486003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07 -0.03469 L 0.66163 -0.0661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00" y="-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řeka protéká kolem Třeboně?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Vltava</a:t>
            </a:r>
          </a:p>
          <a:p>
            <a:r>
              <a:rPr lang="cs-CZ" dirty="0" smtClean="0"/>
              <a:t>Berounka</a:t>
            </a:r>
          </a:p>
          <a:p>
            <a:r>
              <a:rPr lang="cs-CZ" dirty="0" smtClean="0"/>
              <a:t>Lužnice</a:t>
            </a:r>
          </a:p>
          <a:p>
            <a:r>
              <a:rPr lang="cs-CZ" dirty="0" smtClean="0"/>
              <a:t>Sázava</a:t>
            </a:r>
          </a:p>
          <a:p>
            <a:r>
              <a:rPr lang="cs-CZ" dirty="0" smtClean="0"/>
              <a:t>Otava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Lužnice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Pramení na rakouské straně Novohradských hor</a:t>
            </a:r>
          </a:p>
          <a:p>
            <a:r>
              <a:rPr lang="cs-CZ" dirty="0" smtClean="0"/>
              <a:t>Německy se jmenuje  </a:t>
            </a:r>
            <a:r>
              <a:rPr lang="cs-CZ" dirty="0" err="1" smtClean="0"/>
              <a:t>Lainsitl</a:t>
            </a:r>
            <a:endParaRPr lang="cs-CZ" dirty="0" smtClean="0"/>
          </a:p>
          <a:p>
            <a:r>
              <a:rPr lang="cs-CZ" dirty="0" smtClean="0"/>
              <a:t>Protéká kolem Třeboně, rybníkem Rožmberk</a:t>
            </a:r>
          </a:p>
          <a:p>
            <a:r>
              <a:rPr lang="cs-CZ" dirty="0" smtClean="0"/>
              <a:t>Vlévá se do Vltavy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6" name="Picture 4" descr="http://mplusd.snadno.eu/Novohradske_hory/20040723_Pramen_Luznice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556792"/>
            <a:ext cx="4233689" cy="319189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652120" y="5229200"/>
            <a:ext cx="1662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Pramen Lužnice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Zlatá stoka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Důležitý  umělý kanál</a:t>
            </a:r>
          </a:p>
          <a:p>
            <a:r>
              <a:rPr lang="cs-CZ" dirty="0" smtClean="0"/>
              <a:t>Zásobuje vodou soustavu rybníků</a:t>
            </a:r>
          </a:p>
          <a:p>
            <a:r>
              <a:rPr lang="cs-CZ" dirty="0" smtClean="0"/>
              <a:t>Pomáhá odvádět přebytečnou vodu během výlovů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Délka 45km</a:t>
            </a:r>
          </a:p>
          <a:p>
            <a:r>
              <a:rPr lang="cs-CZ" dirty="0" smtClean="0"/>
              <a:t>Šířka 2 -4 m</a:t>
            </a:r>
          </a:p>
          <a:p>
            <a:r>
              <a:rPr lang="cs-CZ" dirty="0" smtClean="0"/>
              <a:t>Protéká Třeboní, vlévá se do Lužnice</a:t>
            </a:r>
          </a:p>
          <a:p>
            <a:r>
              <a:rPr lang="cs-CZ" dirty="0" smtClean="0"/>
              <a:t>Postavil Jan Jakub </a:t>
            </a:r>
            <a:r>
              <a:rPr lang="cs-CZ" dirty="0" err="1" smtClean="0"/>
              <a:t>Krčín</a:t>
            </a:r>
            <a:endParaRPr lang="cs-CZ" dirty="0" smtClean="0"/>
          </a:p>
          <a:p>
            <a:r>
              <a:rPr lang="cs-CZ" dirty="0" smtClean="0"/>
              <a:t>1506 - 1518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Nová řeka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1585 – 1587</a:t>
            </a:r>
          </a:p>
          <a:p>
            <a:r>
              <a:rPr lang="cs-CZ" dirty="0" smtClean="0"/>
              <a:t>Postavil Jan Jakub </a:t>
            </a:r>
            <a:r>
              <a:rPr lang="cs-CZ" dirty="0" err="1" smtClean="0"/>
              <a:t>Krčín</a:t>
            </a:r>
            <a:endParaRPr lang="cs-CZ" dirty="0" smtClean="0"/>
          </a:p>
          <a:p>
            <a:r>
              <a:rPr lang="cs-CZ" dirty="0" smtClean="0"/>
              <a:t>Měla regulovat vodu v Lužnici</a:t>
            </a:r>
          </a:p>
          <a:p>
            <a:r>
              <a:rPr lang="cs-CZ" dirty="0" smtClean="0"/>
              <a:t>Odvést hodně vody do kanálu, aby nedošlo k přetížení hráze Rožmberka při povodních</a:t>
            </a:r>
            <a:endParaRPr lang="cs-CZ" dirty="0"/>
          </a:p>
        </p:txBody>
      </p:sp>
      <p:pic>
        <p:nvPicPr>
          <p:cNvPr id="6" name="Obrázek 5" descr="http://upload.wikimedia.org/wikipedia/commons/thumb/2/2f/Lu%C5%BEnice-rozvod%C3%AD_4.jpg/220px-Lu%C5%BEnice-rozvod%C3%AD_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412776"/>
            <a:ext cx="2099310" cy="1208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oubor:Nova re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509120"/>
            <a:ext cx="410449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rozvodí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Vpravo od mostu</a:t>
            </a:r>
          </a:p>
          <a:p>
            <a:r>
              <a:rPr lang="cs-CZ" dirty="0" smtClean="0"/>
              <a:t>Odtud vpravo </a:t>
            </a:r>
            <a:r>
              <a:rPr lang="cs-CZ" smtClean="0"/>
              <a:t>teče Nová </a:t>
            </a:r>
            <a:r>
              <a:rPr lang="cs-CZ" dirty="0" smtClean="0"/>
              <a:t>řeka </a:t>
            </a:r>
          </a:p>
          <a:p>
            <a:r>
              <a:rPr lang="cs-CZ" dirty="0" smtClean="0"/>
              <a:t>Napojí se na Nežárku</a:t>
            </a:r>
          </a:p>
          <a:p>
            <a:r>
              <a:rPr lang="cs-CZ" dirty="0" smtClean="0"/>
              <a:t>Pak se vlije zpět do Lužnice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Vlevo od mostu</a:t>
            </a:r>
          </a:p>
          <a:p>
            <a:r>
              <a:rPr lang="cs-CZ" dirty="0" smtClean="0"/>
              <a:t>Vlevo pokračuje Lužnice</a:t>
            </a:r>
          </a:p>
          <a:p>
            <a:r>
              <a:rPr lang="cs-CZ" dirty="0" smtClean="0"/>
              <a:t>Protéká Rožmberkem</a:t>
            </a:r>
            <a:endParaRPr lang="cs-CZ" dirty="0"/>
          </a:p>
        </p:txBody>
      </p:sp>
      <p:pic>
        <p:nvPicPr>
          <p:cNvPr id="7" name="Zástupný symbol pro obsah 4" descr="Soubor:Lužnice-rozvodí 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7544" y="3284984"/>
            <a:ext cx="4038600" cy="2327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Poznali jsme unikátní technické památky – zopakuj si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Zlatá stoka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45 km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Rožmberk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Nová řeka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Jan Jakub </a:t>
            </a:r>
            <a:r>
              <a:rPr lang="cs-CZ" dirty="0" err="1" smtClean="0"/>
              <a:t>Krčín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Rožmberkové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Umělý kanál – jméno?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Jak je dlouhý?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Největší rybník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Řeka, která chrání Lužnici před povodní?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Stavitel těchto památek?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Jaký rod vládl v 15. a 16. století?</a:t>
            </a:r>
          </a:p>
          <a:p>
            <a:pPr marL="514350" indent="-514350">
              <a:buFont typeface="+mj-lt"/>
              <a:buAutoNum type="alphaLcParenR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>
                <a:hlinkClick r:id="rId2"/>
              </a:rPr>
              <a:t>http://mplusd.snadno.eu/Novohradske_hory/20040723_Pramen_Luznice_02.jpg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http://t1.gstatic.com/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?q=</a:t>
            </a:r>
            <a:r>
              <a:rPr lang="cs-CZ" dirty="0" err="1" smtClean="0">
                <a:hlinkClick r:id="rId3"/>
              </a:rPr>
              <a:t>tbn</a:t>
            </a:r>
            <a:r>
              <a:rPr lang="cs-CZ" dirty="0" smtClean="0">
                <a:hlinkClick r:id="rId3"/>
              </a:rPr>
              <a:t>:ANd9GcQAiS94OKGYriY0Q-vc9ut5YX8ZwD6J70bxUpMlC2Bx_Kw7CgqP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http://t2.gstatic.com/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?q=</a:t>
            </a:r>
            <a:r>
              <a:rPr lang="cs-CZ" dirty="0" err="1" smtClean="0">
                <a:hlinkClick r:id="rId4"/>
              </a:rPr>
              <a:t>tbn</a:t>
            </a:r>
            <a:r>
              <a:rPr lang="cs-CZ" dirty="0" smtClean="0">
                <a:hlinkClick r:id="rId4"/>
              </a:rPr>
              <a:t>:ANd9GcQBBal5J_</a:t>
            </a:r>
            <a:r>
              <a:rPr lang="cs-CZ" dirty="0" err="1" smtClean="0">
                <a:hlinkClick r:id="rId4"/>
              </a:rPr>
              <a:t>DHXa</a:t>
            </a:r>
            <a:r>
              <a:rPr lang="cs-CZ" dirty="0" smtClean="0">
                <a:hlinkClick r:id="rId4"/>
              </a:rPr>
              <a:t>_eU0b0RKSGBWWN-yUp5nTKXsXH9pEILuhxkyzF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http://upload.wikimedia.org/wikipedia/commons/5/59/Trebon1024b.jpg</a:t>
            </a:r>
            <a:r>
              <a:rPr lang="cs-CZ" sz="1400" u="sng" dirty="0" smtClean="0"/>
              <a:t> </a:t>
            </a:r>
            <a:r>
              <a:rPr lang="cs-CZ" sz="2900" u="sng" dirty="0" smtClean="0">
                <a:solidFill>
                  <a:schemeClr val="tx2"/>
                </a:solidFill>
              </a:rPr>
              <a:t>( </a:t>
            </a:r>
            <a:r>
              <a:rPr lang="cs-CZ" sz="2900" b="1" u="sng" dirty="0" smtClean="0">
                <a:solidFill>
                  <a:schemeClr val="tx2"/>
                </a:solidFill>
              </a:rPr>
              <a:t>autor René </a:t>
            </a:r>
            <a:r>
              <a:rPr lang="cs-CZ" sz="2900" b="1" u="sng" dirty="0" err="1" smtClean="0">
                <a:solidFill>
                  <a:schemeClr val="tx2"/>
                </a:solidFill>
              </a:rPr>
              <a:t>Mihula</a:t>
            </a:r>
            <a:r>
              <a:rPr lang="cs-CZ" sz="2900" b="1" u="sng" dirty="0" smtClean="0">
                <a:solidFill>
                  <a:schemeClr val="tx2"/>
                </a:solidFill>
              </a:rPr>
              <a:t> 20.8. 2006</a:t>
            </a:r>
            <a:r>
              <a:rPr lang="cs-CZ" sz="1400" u="sng" dirty="0" smtClean="0">
                <a:solidFill>
                  <a:schemeClr val="tx2"/>
                </a:solidFill>
              </a:rPr>
              <a:t>)</a:t>
            </a:r>
            <a:endParaRPr lang="cs-CZ" sz="2900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hlinkClick r:id="rId6"/>
              </a:rPr>
              <a:t>http://t2.gstatic.com/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?q=</a:t>
            </a:r>
            <a:r>
              <a:rPr lang="cs-CZ" dirty="0" err="1" smtClean="0">
                <a:hlinkClick r:id="rId6"/>
              </a:rPr>
              <a:t>tbn</a:t>
            </a:r>
            <a:r>
              <a:rPr lang="cs-CZ" dirty="0" smtClean="0">
                <a:hlinkClick r:id="rId6"/>
              </a:rPr>
              <a:t>:ANd9GcQUoPTPoUMf70NAGhvudwEHqr6Er5TDdHaUSPkOI09k3W2sGn3P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http://upload.wikimedia.org/wikipedia/commons/thumb/b/b9/Pond_Svet.JPG/800px-Pond_Svet.JPG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http://upload.wikimedia.org/wikipedia/commons/thumb/2/2f/Lu%C5%BEnice-rozvod%C3%AD_4.jpg/220px-Lu%C5%BEnice-rozvod%C3%AD_4.jpg</a:t>
            </a:r>
            <a:endParaRPr lang="cs-CZ" u="sng" dirty="0" smtClean="0"/>
          </a:p>
          <a:p>
            <a:r>
              <a:rPr lang="cs-CZ" u="sng" dirty="0" smtClean="0">
                <a:hlinkClick r:id="rId9"/>
              </a:rPr>
              <a:t>http://img5.rajce.idnes.cz/d0503/4/4054/4054713_f645894d76c1ddbbbde9cfab33005630/</a:t>
            </a:r>
            <a:r>
              <a:rPr lang="cs-CZ" u="sng" dirty="0" err="1" smtClean="0">
                <a:hlinkClick r:id="rId9"/>
              </a:rPr>
              <a:t>images</a:t>
            </a:r>
            <a:r>
              <a:rPr lang="cs-CZ" u="sng" dirty="0" smtClean="0">
                <a:hlinkClick r:id="rId9"/>
              </a:rPr>
              <a:t>/DSC05002.JPG?</a:t>
            </a:r>
            <a:r>
              <a:rPr lang="cs-CZ" u="sng" dirty="0" err="1" smtClean="0">
                <a:hlinkClick r:id="rId9"/>
              </a:rPr>
              <a:t>ver</a:t>
            </a:r>
            <a:r>
              <a:rPr lang="cs-CZ" u="sng" dirty="0" smtClean="0">
                <a:hlinkClick r:id="rId9"/>
              </a:rPr>
              <a:t>=0</a:t>
            </a:r>
            <a:endParaRPr lang="cs-CZ" u="sng" dirty="0" smtClean="0"/>
          </a:p>
          <a:p>
            <a:r>
              <a:rPr lang="cs-CZ" u="sng" dirty="0" smtClean="0">
                <a:hlinkClick r:id="rId10"/>
              </a:rPr>
              <a:t>http://upload.wikimedia.org/wikipedia/commons/9/91/Nova_reka.JPG</a:t>
            </a:r>
            <a:r>
              <a:rPr lang="cs-CZ" u="sng" dirty="0" smtClean="0"/>
              <a:t> (volné dílo autor </a:t>
            </a:r>
            <a:r>
              <a:rPr lang="cs-CZ" u="sng" smtClean="0"/>
              <a:t>Pavel Veselý)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301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VY_52_INOVACE_13_Třeboňská_soustava_rybníků_kh1  Číslo projektu: CZ 1.07/1.4.00/21.3355 Autor: Mgr. Kateřina Hašková Datum tvorby:11. 09. 2012 Cílový ročník: pátý Vzdělávací oblast/obor/okruh: Člověk_a_jeho_svět Klíčové slovo: Zlatá stoka, Nová řeka, Lužnice, Rožmberk. Anotace:  Prezentace slouží k seznámení se s řekou Lužnicí, která protéká  soustavou rybníků, důmyslně zbudovaných již ve středověku. .  </vt:lpstr>
      <vt:lpstr>Město Třeboň – jsou zde lázně, zámek, pivovar</vt:lpstr>
      <vt:lpstr>rybníkářství</vt:lpstr>
      <vt:lpstr>Rybníky – který je největší?</vt:lpstr>
      <vt:lpstr>Která řeka protéká kolem Třeboně?</vt:lpstr>
      <vt:lpstr>Lužnice</vt:lpstr>
      <vt:lpstr>Zlatá stoka</vt:lpstr>
      <vt:lpstr>Nová řeka</vt:lpstr>
      <vt:lpstr>rozvodí</vt:lpstr>
      <vt:lpstr>Poznali jsme unikátní technické památky – zopakuj si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Mgr. Miroslav Žalud</cp:lastModifiedBy>
  <cp:revision>19</cp:revision>
  <dcterms:modified xsi:type="dcterms:W3CDTF">2013-02-03T16:54:51Z</dcterms:modified>
</cp:coreProperties>
</file>