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  <p:sldId id="262" r:id="rId12"/>
    <p:sldId id="269" r:id="rId13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1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image" Target="../media/image23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image" Target="../media/image26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7309B6-2BDB-4638-8AC4-61BF8F4C565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0FD67F-176D-4889-BEFC-E119E3C73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8FF252-D2F9-4FB1-AF30-CC219EA1DA12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ADA1A7-E888-4481-902A-C68BE34C08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DA1A7-E888-4481-902A-C68BE34C08A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13" Type="http://schemas.openxmlformats.org/officeDocument/2006/relationships/oleObject" Target="../embeddings/oleObject12.bin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6.bin"/><Relationship Id="rId12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11" Type="http://schemas.openxmlformats.org/officeDocument/2006/relationships/oleObject" Target="../embeddings/oleObject10.bin"/><Relationship Id="rId5" Type="http://schemas.openxmlformats.org/officeDocument/2006/relationships/oleObject" Target="../embeddings/oleObject4.bin"/><Relationship Id="rId10" Type="http://schemas.openxmlformats.org/officeDocument/2006/relationships/oleObject" Target="../embeddings/oleObject9.bin"/><Relationship Id="rId4" Type="http://schemas.openxmlformats.org/officeDocument/2006/relationships/oleObject" Target="../embeddings/oleObject3.bin"/><Relationship Id="rId9" Type="http://schemas.openxmlformats.org/officeDocument/2006/relationships/oleObject" Target="../embeddings/oleObject8.bin"/><Relationship Id="rId14" Type="http://schemas.openxmlformats.org/officeDocument/2006/relationships/oleObject" Target="../embeddings/oleObject13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15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16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20.bin"/><Relationship Id="rId4" Type="http://schemas.openxmlformats.org/officeDocument/2006/relationships/oleObject" Target="../embeddings/oleObject19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VY_32_INOVACE_106.MAT.02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Kvadratické rovnice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106.MAT.02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Kvadratické rovnice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386 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26. 1.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Kvadratická rovnice, graf, kořeny rovnice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V prezentaci je definována kvadratická rovnice, ukázány kořeny rovnice jako průsečíky grafu s osou x a  odvozen počet kořenů. </a:t>
            </a:r>
          </a:p>
          <a:p>
            <a:pPr algn="just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Kvadratické rovnice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Definice</a:t>
            </a:r>
          </a:p>
          <a:p>
            <a:r>
              <a:rPr lang="cs-CZ" dirty="0" smtClean="0">
                <a:solidFill>
                  <a:sysClr val="windowText" lastClr="000000"/>
                </a:solidFill>
              </a:rPr>
              <a:t>Grafická metoda řešení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Definice kvadratické rovnice</a:t>
            </a:r>
            <a:endParaRPr lang="cs-CZ" dirty="0"/>
          </a:p>
        </p:txBody>
      </p:sp>
      <p:graphicFrame>
        <p:nvGraphicFramePr>
          <p:cNvPr id="1026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475656" y="3717032"/>
          <a:ext cx="5926212" cy="510098"/>
        </p:xfrm>
        <a:graphic>
          <a:graphicData uri="http://schemas.openxmlformats.org/presentationml/2006/ole">
            <p:oleObj spid="_x0000_s1026" name="Rovnice" r:id="rId3" imgW="2654280" imgH="22860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43608" y="2276872"/>
            <a:ext cx="72360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Kvadratická rovnice je každá rovnice, kterou lze vyjádřit ve tvaru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Úkol: Určete koeficienty a, b, c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971600" y="1556792"/>
          <a:ext cx="2568181" cy="533648"/>
        </p:xfrm>
        <a:graphic>
          <a:graphicData uri="http://schemas.openxmlformats.org/presentationml/2006/ole">
            <p:oleObj spid="_x0000_s2050" name="Rovnice" r:id="rId3" imgW="97776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971600" y="2319005"/>
          <a:ext cx="2735263" cy="534988"/>
        </p:xfrm>
        <a:graphic>
          <a:graphicData uri="http://schemas.openxmlformats.org/presentationml/2006/ole">
            <p:oleObj spid="_x0000_s2051" name="Rovnice" r:id="rId4" imgW="1041120" imgH="203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971600" y="3082558"/>
          <a:ext cx="2868613" cy="534987"/>
        </p:xfrm>
        <a:graphic>
          <a:graphicData uri="http://schemas.openxmlformats.org/presentationml/2006/ole">
            <p:oleObj spid="_x0000_s2052" name="Rovnice" r:id="rId5" imgW="1091880" imgH="203040" progId="Equation.3">
              <p:embed/>
            </p:oleObj>
          </a:graphicData>
        </a:graphic>
      </p:graphicFrame>
      <p:graphicFrame>
        <p:nvGraphicFramePr>
          <p:cNvPr id="2053" name="Object 2"/>
          <p:cNvGraphicFramePr>
            <a:graphicFrameLocks noChangeAspect="1"/>
          </p:cNvGraphicFramePr>
          <p:nvPr/>
        </p:nvGraphicFramePr>
        <p:xfrm>
          <a:off x="971600" y="3846110"/>
          <a:ext cx="2135187" cy="534988"/>
        </p:xfrm>
        <a:graphic>
          <a:graphicData uri="http://schemas.openxmlformats.org/presentationml/2006/ole">
            <p:oleObj spid="_x0000_s2053" name="Rovnice" r:id="rId6" imgW="812520" imgH="203040" progId="Equation.3">
              <p:embed/>
            </p:oleObj>
          </a:graphicData>
        </a:graphic>
      </p:graphicFrame>
      <p:graphicFrame>
        <p:nvGraphicFramePr>
          <p:cNvPr id="2054" name="Object 2"/>
          <p:cNvGraphicFramePr>
            <a:graphicFrameLocks noChangeAspect="1"/>
          </p:cNvGraphicFramePr>
          <p:nvPr/>
        </p:nvGraphicFramePr>
        <p:xfrm>
          <a:off x="971600" y="4609663"/>
          <a:ext cx="1935162" cy="534987"/>
        </p:xfrm>
        <a:graphic>
          <a:graphicData uri="http://schemas.openxmlformats.org/presentationml/2006/ole">
            <p:oleObj spid="_x0000_s2054" name="Rovnice" r:id="rId7" imgW="736560" imgH="203040" progId="Equation.3">
              <p:embed/>
            </p:oleObj>
          </a:graphicData>
        </a:graphic>
      </p:graphicFrame>
      <p:graphicFrame>
        <p:nvGraphicFramePr>
          <p:cNvPr id="2055" name="Object 2"/>
          <p:cNvGraphicFramePr>
            <a:graphicFrameLocks noChangeAspect="1"/>
          </p:cNvGraphicFramePr>
          <p:nvPr/>
        </p:nvGraphicFramePr>
        <p:xfrm>
          <a:off x="971600" y="5373216"/>
          <a:ext cx="1101725" cy="534988"/>
        </p:xfrm>
        <a:graphic>
          <a:graphicData uri="http://schemas.openxmlformats.org/presentationml/2006/ole">
            <p:oleObj spid="_x0000_s2055" name="Rovnice" r:id="rId8" imgW="419040" imgH="2030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4518025" y="1628800"/>
          <a:ext cx="2952328" cy="449878"/>
        </p:xfrm>
        <a:graphic>
          <a:graphicData uri="http://schemas.openxmlformats.org/presentationml/2006/ole">
            <p:oleObj spid="_x0000_s2056" name="Rovnice" r:id="rId9" imgW="1333440" imgH="203040" progId="Equation.3">
              <p:embed/>
            </p:oleObj>
          </a:graphicData>
        </a:graphic>
      </p:graphicFrame>
      <p:graphicFrame>
        <p:nvGraphicFramePr>
          <p:cNvPr id="2057" name="Object 9"/>
          <p:cNvGraphicFramePr>
            <a:graphicFrameLocks noChangeAspect="1"/>
          </p:cNvGraphicFramePr>
          <p:nvPr/>
        </p:nvGraphicFramePr>
        <p:xfrm>
          <a:off x="4518025" y="2421380"/>
          <a:ext cx="3205163" cy="449263"/>
        </p:xfrm>
        <a:graphic>
          <a:graphicData uri="http://schemas.openxmlformats.org/presentationml/2006/ole">
            <p:oleObj spid="_x0000_s2057" name="Rovnice" r:id="rId10" imgW="1447560" imgH="203040" progId="Equation.3">
              <p:embed/>
            </p:oleObj>
          </a:graphicData>
        </a:graphic>
      </p:graphicFrame>
      <p:graphicFrame>
        <p:nvGraphicFramePr>
          <p:cNvPr id="2058" name="Object 10"/>
          <p:cNvGraphicFramePr>
            <a:graphicFrameLocks noChangeAspect="1"/>
          </p:cNvGraphicFramePr>
          <p:nvPr/>
        </p:nvGraphicFramePr>
        <p:xfrm>
          <a:off x="4518025" y="3213345"/>
          <a:ext cx="3403600" cy="449262"/>
        </p:xfrm>
        <a:graphic>
          <a:graphicData uri="http://schemas.openxmlformats.org/presentationml/2006/ole">
            <p:oleObj spid="_x0000_s2058" name="Rovnice" r:id="rId11" imgW="1536480" imgH="203040" progId="Equation.3">
              <p:embed/>
            </p:oleObj>
          </a:graphicData>
        </a:graphic>
      </p:graphicFrame>
      <p:graphicFrame>
        <p:nvGraphicFramePr>
          <p:cNvPr id="2059" name="Object 11"/>
          <p:cNvGraphicFramePr>
            <a:graphicFrameLocks noChangeAspect="1"/>
          </p:cNvGraphicFramePr>
          <p:nvPr/>
        </p:nvGraphicFramePr>
        <p:xfrm>
          <a:off x="4518025" y="4005309"/>
          <a:ext cx="3233737" cy="449263"/>
        </p:xfrm>
        <a:graphic>
          <a:graphicData uri="http://schemas.openxmlformats.org/presentationml/2006/ole">
            <p:oleObj spid="_x0000_s2059" name="Rovnice" r:id="rId12" imgW="1460160" imgH="203040" progId="Equation.3">
              <p:embed/>
            </p:oleObj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4518025" y="4797274"/>
          <a:ext cx="3233737" cy="449263"/>
        </p:xfrm>
        <a:graphic>
          <a:graphicData uri="http://schemas.openxmlformats.org/presentationml/2006/ole">
            <p:oleObj spid="_x0000_s2060" name="Rovnice" r:id="rId13" imgW="1460160" imgH="203040" progId="Equation.3">
              <p:embed/>
            </p:oleObj>
          </a:graphicData>
        </a:graphic>
      </p:graphicFrame>
      <p:graphicFrame>
        <p:nvGraphicFramePr>
          <p:cNvPr id="2061" name="Object 13"/>
          <p:cNvGraphicFramePr>
            <a:graphicFrameLocks noChangeAspect="1"/>
          </p:cNvGraphicFramePr>
          <p:nvPr/>
        </p:nvGraphicFramePr>
        <p:xfrm>
          <a:off x="4518025" y="5589240"/>
          <a:ext cx="2840037" cy="449262"/>
        </p:xfrm>
        <a:graphic>
          <a:graphicData uri="http://schemas.openxmlformats.org/presentationml/2006/ole">
            <p:oleObj spid="_x0000_s2061" name="Rovnice" r:id="rId14" imgW="1282680" imgH="203040" progId="Equation.3">
              <p:embed/>
            </p:oleObj>
          </a:graphicData>
        </a:graphic>
      </p:graphicFrame>
      <p:sp>
        <p:nvSpPr>
          <p:cNvPr id="16" name="Obdélník 15"/>
          <p:cNvSpPr/>
          <p:nvPr/>
        </p:nvSpPr>
        <p:spPr>
          <a:xfrm>
            <a:off x="4427984" y="1628800"/>
            <a:ext cx="3672408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427984" y="2420888"/>
            <a:ext cx="3672408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427984" y="3140968"/>
            <a:ext cx="3672408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427984" y="4005064"/>
            <a:ext cx="3672408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427984" y="4797152"/>
            <a:ext cx="3672408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427984" y="5589240"/>
            <a:ext cx="3672408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Souvislost kvadratické rovnice a funkce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043608" y="1556793"/>
          <a:ext cx="4968552" cy="1146390"/>
        </p:xfrm>
        <a:graphic>
          <a:graphicData uri="http://schemas.openxmlformats.org/presentationml/2006/ole">
            <p:oleObj spid="_x0000_s3074" name="Rovnice" r:id="rId3" imgW="990360" imgH="228600" progId="Equation.3">
              <p:embed/>
            </p:oleObj>
          </a:graphicData>
        </a:graphic>
      </p:graphicFrame>
      <p:graphicFrame>
        <p:nvGraphicFramePr>
          <p:cNvPr id="5" name="Zástupný symbol pro obsah 3"/>
          <p:cNvGraphicFramePr>
            <a:graphicFrameLocks noChangeAspect="1"/>
          </p:cNvGraphicFramePr>
          <p:nvPr/>
        </p:nvGraphicFramePr>
        <p:xfrm>
          <a:off x="1150939" y="3284539"/>
          <a:ext cx="5221262" cy="1083714"/>
        </p:xfrm>
        <a:graphic>
          <a:graphicData uri="http://schemas.openxmlformats.org/presentationml/2006/ole">
            <p:oleObj spid="_x0000_s3075" name="Rovnice" r:id="rId4" imgW="9777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Grafické srovnání</a:t>
            </a:r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700808"/>
            <a:ext cx="7617801" cy="45854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23" name="Přímá spojovací šipka 22"/>
          <p:cNvCxnSpPr/>
          <p:nvPr/>
        </p:nvCxnSpPr>
        <p:spPr>
          <a:xfrm>
            <a:off x="4716016" y="4437112"/>
            <a:ext cx="0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5652120" y="4437112"/>
            <a:ext cx="0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3851920" y="4437112"/>
            <a:ext cx="0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8" name="Prstenec 27"/>
          <p:cNvSpPr/>
          <p:nvPr/>
        </p:nvSpPr>
        <p:spPr>
          <a:xfrm>
            <a:off x="2843808" y="4365104"/>
            <a:ext cx="216024" cy="216024"/>
          </a:xfrm>
          <a:prstGeom prst="donut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Prstenec 28"/>
          <p:cNvSpPr/>
          <p:nvPr/>
        </p:nvSpPr>
        <p:spPr>
          <a:xfrm>
            <a:off x="6372200" y="4365104"/>
            <a:ext cx="216024" cy="216024"/>
          </a:xfrm>
          <a:prstGeom prst="donut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2627784" y="1916832"/>
            <a:ext cx="3816424" cy="576064"/>
            <a:chOff x="2843808" y="1268760"/>
            <a:chExt cx="3312368" cy="432048"/>
          </a:xfrm>
        </p:grpSpPr>
        <p:sp>
          <p:nvSpPr>
            <p:cNvPr id="30" name="Zaoblený obdélník 29"/>
            <p:cNvSpPr/>
            <p:nvPr/>
          </p:nvSpPr>
          <p:spPr>
            <a:xfrm>
              <a:off x="2843808" y="1268760"/>
              <a:ext cx="3312368" cy="432048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dirty="0" smtClean="0">
                  <a:solidFill>
                    <a:sysClr val="windowText" lastClr="000000"/>
                  </a:solidFill>
                </a:rPr>
                <a:t>Například graf funkce</a:t>
              </a:r>
              <a:endParaRPr lang="cs-CZ" dirty="0">
                <a:solidFill>
                  <a:sysClr val="windowText" lastClr="000000"/>
                </a:solidFill>
              </a:endParaRPr>
            </a:p>
          </p:txBody>
        </p:sp>
        <p:graphicFrame>
          <p:nvGraphicFramePr>
            <p:cNvPr id="7" name="Zástupný symbol pro obsah 6"/>
            <p:cNvGraphicFramePr>
              <a:graphicFrameLocks noChangeAspect="1"/>
            </p:cNvGraphicFramePr>
            <p:nvPr>
              <p:ph idx="1"/>
            </p:nvPr>
          </p:nvGraphicFramePr>
          <p:xfrm flipV="1">
            <a:off x="4716016" y="1340768"/>
            <a:ext cx="1249363" cy="307975"/>
          </p:xfrm>
          <a:graphic>
            <a:graphicData uri="http://schemas.openxmlformats.org/presentationml/2006/ole">
              <p:oleObj spid="_x0000_s17410" name="Rovnice" r:id="rId4" imgW="927000" imgH="228600" progId="Equation.3">
                <p:embed/>
              </p:oleObj>
            </a:graphicData>
          </a:graphic>
        </p:graphicFrame>
      </p:grpSp>
      <p:sp>
        <p:nvSpPr>
          <p:cNvPr id="32" name="Obdélník 31"/>
          <p:cNvSpPr/>
          <p:nvPr/>
        </p:nvSpPr>
        <p:spPr>
          <a:xfrm>
            <a:off x="1691680" y="5805264"/>
            <a:ext cx="5760640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Kořeny kvadratické rovnice jsou průsečíky grafu s osou x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 rot="10800000" flipH="1">
            <a:off x="7380312" y="4437112"/>
            <a:ext cx="0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0800000" flipH="1">
            <a:off x="2123728" y="4437112"/>
            <a:ext cx="0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-1.66667E-6 -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59259E-6 L -5.55556E-7 0.1340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59259E-6 L 1.38889E-6 0.1759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59259E-6 L -3.05556E-6 0.1340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33333E-6 L 1.94444E-6 -0.2361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1" animBg="1"/>
      <p:bldP spid="29" grpId="1" animBg="1"/>
      <p:bldP spid="3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Počet kořenů kvadratické rovnice </a:t>
            </a:r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9988" y="1493838"/>
            <a:ext cx="6804025" cy="387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844824"/>
            <a:ext cx="53340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2420888"/>
            <a:ext cx="809625" cy="24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Obdélník 10"/>
          <p:cNvSpPr/>
          <p:nvPr/>
        </p:nvSpPr>
        <p:spPr>
          <a:xfrm>
            <a:off x="1475656" y="5517232"/>
            <a:ext cx="5760640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Odpovídající rovnice mají 1 kořen x</a:t>
            </a:r>
            <a:r>
              <a:rPr lang="cs-CZ" baseline="-25000" dirty="0" smtClean="0"/>
              <a:t>1,2</a:t>
            </a:r>
            <a:r>
              <a:rPr lang="cs-CZ" dirty="0" smtClean="0"/>
              <a:t> (dvojnásobný)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Počet kořenů kvadratické rovnice </a:t>
            </a:r>
            <a:endParaRPr lang="cs-CZ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53105" y="1600200"/>
            <a:ext cx="6237789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20483" name="Object 3"/>
          <p:cNvGraphicFramePr>
            <a:graphicFrameLocks noChangeAspect="1"/>
          </p:cNvGraphicFramePr>
          <p:nvPr/>
        </p:nvGraphicFramePr>
        <p:xfrm>
          <a:off x="6084168" y="2276872"/>
          <a:ext cx="1114425" cy="361950"/>
        </p:xfrm>
        <a:graphic>
          <a:graphicData uri="http://schemas.openxmlformats.org/presentationml/2006/ole">
            <p:oleObj spid="_x0000_s20483" name="Rovnice" r:id="rId4" imgW="711000" imgH="228600" progId="Equation.3">
              <p:embed/>
            </p:oleObj>
          </a:graphicData>
        </a:graphic>
      </p:graphicFrame>
      <p:graphicFrame>
        <p:nvGraphicFramePr>
          <p:cNvPr id="20485" name="Object 5"/>
          <p:cNvGraphicFramePr>
            <a:graphicFrameLocks noChangeAspect="1"/>
          </p:cNvGraphicFramePr>
          <p:nvPr/>
        </p:nvGraphicFramePr>
        <p:xfrm>
          <a:off x="6228184" y="2996952"/>
          <a:ext cx="952500" cy="295275"/>
        </p:xfrm>
        <a:graphic>
          <a:graphicData uri="http://schemas.openxmlformats.org/presentationml/2006/ole">
            <p:oleObj spid="_x0000_s20485" name="Rovnice" r:id="rId5" imgW="634680" imgH="228600" progId="Equation.3">
              <p:embed/>
            </p:oleObj>
          </a:graphicData>
        </a:graphic>
      </p:graphicFrame>
      <p:sp>
        <p:nvSpPr>
          <p:cNvPr id="11" name="Obdélník 10"/>
          <p:cNvSpPr/>
          <p:nvPr/>
        </p:nvSpPr>
        <p:spPr>
          <a:xfrm>
            <a:off x="1691680" y="5957664"/>
            <a:ext cx="5760640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Odpovídající rovnice nemají žádný kořen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Počet kořenů kvadratické rovnice </a:t>
            </a:r>
            <a:endParaRPr lang="cs-CZ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484784"/>
            <a:ext cx="6073775" cy="3970337"/>
          </a:xfrm>
          <a:prstGeom prst="rect">
            <a:avLst/>
          </a:prstGeom>
          <a:noFill/>
        </p:spPr>
      </p:pic>
      <p:graphicFrame>
        <p:nvGraphicFramePr>
          <p:cNvPr id="21507" name="Object 3"/>
          <p:cNvGraphicFramePr>
            <a:graphicFrameLocks noChangeAspect="1"/>
          </p:cNvGraphicFramePr>
          <p:nvPr/>
        </p:nvGraphicFramePr>
        <p:xfrm>
          <a:off x="6156176" y="2492896"/>
          <a:ext cx="952500" cy="295275"/>
        </p:xfrm>
        <a:graphic>
          <a:graphicData uri="http://schemas.openxmlformats.org/presentationml/2006/ole">
            <p:oleObj spid="_x0000_s21507" name="Rovnice" r:id="rId4" imgW="634680" imgH="228600" progId="Equation.3">
              <p:embed/>
            </p:oleObj>
          </a:graphicData>
        </a:graphic>
      </p:graphicFrame>
      <p:graphicFrame>
        <p:nvGraphicFramePr>
          <p:cNvPr id="21508" name="Object 4"/>
          <p:cNvGraphicFramePr>
            <a:graphicFrameLocks noChangeAspect="1"/>
          </p:cNvGraphicFramePr>
          <p:nvPr/>
        </p:nvGraphicFramePr>
        <p:xfrm>
          <a:off x="6156176" y="2924944"/>
          <a:ext cx="1114425" cy="361950"/>
        </p:xfrm>
        <a:graphic>
          <a:graphicData uri="http://schemas.openxmlformats.org/presentationml/2006/ole">
            <p:oleObj spid="_x0000_s21508" name="Rovnice" r:id="rId5" imgW="698400" imgH="228600" progId="Equation.3">
              <p:embed/>
            </p:oleObj>
          </a:graphicData>
        </a:graphic>
      </p:graphicFrame>
      <p:sp>
        <p:nvSpPr>
          <p:cNvPr id="9" name="Obdélník 8"/>
          <p:cNvSpPr/>
          <p:nvPr/>
        </p:nvSpPr>
        <p:spPr>
          <a:xfrm>
            <a:off x="1619672" y="5013176"/>
            <a:ext cx="5760640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Odpovídající rovnice mají dva kořeny x</a:t>
            </a:r>
            <a:r>
              <a:rPr lang="cs-CZ" baseline="-25000" dirty="0" smtClean="0"/>
              <a:t>1</a:t>
            </a:r>
            <a:r>
              <a:rPr lang="cs-CZ" dirty="0" smtClean="0"/>
              <a:t> a x</a:t>
            </a:r>
            <a:r>
              <a:rPr lang="cs-CZ" baseline="-25000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kvadratická rovnice?</a:t>
            </a:r>
          </a:p>
          <a:p>
            <a:r>
              <a:rPr lang="cs-CZ" dirty="0" smtClean="0"/>
              <a:t>Kolik kořenů může mít kvadratická rovnice?</a:t>
            </a:r>
          </a:p>
          <a:p>
            <a:r>
              <a:rPr lang="cs-CZ" dirty="0" smtClean="0"/>
              <a:t>Uveďte příklady grafů a počtu kořenů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pro a&gt;0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pro a&lt;0</a:t>
            </a:r>
          </a:p>
          <a:p>
            <a:pPr lvl="1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4437112"/>
            <a:ext cx="7776864" cy="14401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dk1"/>
                </a:solidFill>
              </a:rPr>
              <a:t>Z grafu nelze vždy určit přesně hodnotu kořenů</a:t>
            </a:r>
          </a:p>
          <a:p>
            <a:pPr algn="ctr"/>
            <a:r>
              <a:rPr lang="cs-CZ" sz="2000" dirty="0" smtClean="0">
                <a:solidFill>
                  <a:schemeClr val="dk1"/>
                </a:solidFill>
              </a:rPr>
              <a:t>Je příliš pracné sestrojovat celý graf </a:t>
            </a:r>
          </a:p>
          <a:p>
            <a:pPr algn="ctr"/>
            <a:r>
              <a:rPr lang="cs-CZ" sz="2000" dirty="0" smtClean="0">
                <a:solidFill>
                  <a:schemeClr val="dk1"/>
                </a:solidFill>
              </a:rPr>
              <a:t>Je třeba odvodit numerické řešení  kvadratických rovnic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Veškeré materiály včetně obrázků jsou dílem autora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160</TotalTime>
  <Words>171</Words>
  <Application>Microsoft Office PowerPoint</Application>
  <PresentationFormat>Předvádění na obrazovce (4:3)</PresentationFormat>
  <Paragraphs>49</Paragraphs>
  <Slides>12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Rovnice</vt:lpstr>
      <vt:lpstr>Snímek 1</vt:lpstr>
      <vt:lpstr>Snímek 2</vt:lpstr>
      <vt:lpstr>Kvadratické rovnice</vt:lpstr>
      <vt:lpstr>Definice kvadratické rovnice</vt:lpstr>
      <vt:lpstr>Úkol: Určete koeficienty a, b, c</vt:lpstr>
      <vt:lpstr>Souvislost kvadratické rovnice a funkce</vt:lpstr>
      <vt:lpstr>Grafické srovnání</vt:lpstr>
      <vt:lpstr>Počet kořenů kvadratické rovnice </vt:lpstr>
      <vt:lpstr>Počet kořenů kvadratické rovnice </vt:lpstr>
      <vt:lpstr>Počet kořenů kvadratické rovnice </vt:lpstr>
      <vt:lpstr>Shrnutí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Kvadratická rovnice</dc:title>
  <dc:creator>admin</dc:creator>
  <cp:lastModifiedBy>admin</cp:lastModifiedBy>
  <cp:revision>24</cp:revision>
  <dcterms:created xsi:type="dcterms:W3CDTF">2013-01-28T19:08:26Z</dcterms:created>
  <dcterms:modified xsi:type="dcterms:W3CDTF">2013-02-03T18:33:20Z</dcterms:modified>
</cp:coreProperties>
</file>