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4" r:id="rId5"/>
    <p:sldId id="261" r:id="rId6"/>
    <p:sldId id="267" r:id="rId7"/>
    <p:sldId id="265" r:id="rId8"/>
    <p:sldId id="262" r:id="rId9"/>
    <p:sldId id="266" r:id="rId10"/>
    <p:sldId id="263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886B10-99D0-4F8E-82D4-9C0E05C6172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54CE082-22ED-4948-AED7-20F15FFADD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Mastix" TargetMode="External"/><Relationship Id="rId3" Type="http://schemas.openxmlformats.org/officeDocument/2006/relationships/hyperlink" Target="http://de.wikipedia.org/wiki/Myrrhe" TargetMode="External"/><Relationship Id="rId7" Type="http://schemas.openxmlformats.org/officeDocument/2006/relationships/hyperlink" Target="http://de.wikipedia.org/wiki/Galbanum" TargetMode="External"/><Relationship Id="rId2" Type="http://schemas.openxmlformats.org/officeDocument/2006/relationships/hyperlink" Target="http://de.wikipedia.org/wiki/Ambr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e.wikipedia.org/wiki/Bibergeil" TargetMode="External"/><Relationship Id="rId5" Type="http://schemas.openxmlformats.org/officeDocument/2006/relationships/hyperlink" Target="http://de.wikipedia.org/wiki/Labdanum" TargetMode="External"/><Relationship Id="rId4" Type="http://schemas.openxmlformats.org/officeDocument/2006/relationships/hyperlink" Target="http://de.wikipedia.org/wiki/Vetive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0/07/Early_Olfactory_System.sv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en/a/ab/Nasal_Ranger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3/3a/Head_olfactory_nerve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Olfactory_system.svg" TargetMode="External"/><Relationship Id="rId2" Type="http://schemas.openxmlformats.org/officeDocument/2006/relationships/hyperlink" Target="http://cs.wikipedia.org/wiki/Soubor:Head_olfactory_nerv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Early_Olfactory_Syste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Ústrojí </a:t>
            </a:r>
            <a:r>
              <a:rPr lang="cs-CZ" sz="4000" i="1" dirty="0" smtClean="0">
                <a:solidFill>
                  <a:srgbClr val="FF0000"/>
                </a:solidFill>
              </a:rPr>
              <a:t>čichu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VY_32_INOVACE_05_A_19 </a:t>
            </a:r>
            <a:r>
              <a:rPr lang="cs-CZ" sz="2000" dirty="0" smtClean="0">
                <a:solidFill>
                  <a:schemeClr val="tx1"/>
                </a:solidFill>
              </a:rPr>
              <a:t>Ústrojí </a:t>
            </a:r>
            <a:r>
              <a:rPr lang="cs-CZ" sz="2000" dirty="0" smtClean="0"/>
              <a:t>čichu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221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581722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4/2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22/2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Ústrojí </a:t>
                      </a:r>
                      <a:r>
                        <a:rPr lang="cs-CZ" sz="1800" dirty="0" smtClean="0"/>
                        <a:t>čichu</a:t>
                      </a:r>
                      <a:endParaRPr lang="cs-CZ" sz="18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Čichové buňky, chemoreceptory, stimulace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812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Ústrojí čichu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Čichové ústrojí – </a:t>
            </a:r>
          </a:p>
          <a:p>
            <a:r>
              <a:rPr lang="cs-CZ" dirty="0"/>
              <a:t> </a:t>
            </a:r>
            <a:r>
              <a:rPr lang="cs-CZ" dirty="0" smtClean="0"/>
              <a:t>		uloženo ve sliznicích</a:t>
            </a:r>
          </a:p>
          <a:p>
            <a:r>
              <a:rPr lang="cs-CZ" dirty="0"/>
              <a:t> </a:t>
            </a:r>
            <a:r>
              <a:rPr lang="cs-CZ" dirty="0" smtClean="0"/>
              <a:t>				horní části dutiny nosní</a:t>
            </a:r>
          </a:p>
          <a:p>
            <a:endParaRPr lang="cs-CZ" dirty="0"/>
          </a:p>
          <a:p>
            <a:r>
              <a:rPr lang="cs-CZ" dirty="0" smtClean="0"/>
              <a:t>Čichové buňky – drážděny (stimulovány)</a:t>
            </a:r>
          </a:p>
          <a:p>
            <a:r>
              <a:rPr lang="cs-CZ" dirty="0"/>
              <a:t> </a:t>
            </a:r>
            <a:r>
              <a:rPr lang="cs-CZ" dirty="0" smtClean="0"/>
              <a:t>		látkami v plynném stavu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zápach - vůně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291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1013"/>
            <a:ext cx="9088907" cy="4892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9193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ůně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Příjemné – nepříjemné</a:t>
            </a:r>
          </a:p>
          <a:p>
            <a:r>
              <a:rPr lang="cs-CZ" dirty="0"/>
              <a:t> </a:t>
            </a:r>
            <a:r>
              <a:rPr lang="cs-CZ" dirty="0" smtClean="0"/>
              <a:t>					- parfémy</a:t>
            </a:r>
          </a:p>
          <a:p>
            <a:endParaRPr lang="cs-CZ" dirty="0"/>
          </a:p>
          <a:p>
            <a:r>
              <a:rPr lang="cs-CZ" dirty="0" smtClean="0"/>
              <a:t>Pes, úhoř, žralok, hmyz – mnohem dokonalejší čich</a:t>
            </a:r>
          </a:p>
          <a:p>
            <a:endParaRPr lang="cs-CZ" dirty="0"/>
          </a:p>
          <a:p>
            <a:r>
              <a:rPr lang="cs-CZ" dirty="0" smtClean="0"/>
              <a:t>Otupělost na silnou koncentraci (i chuť)</a:t>
            </a:r>
          </a:p>
          <a:p>
            <a:endParaRPr lang="cs-CZ" dirty="0"/>
          </a:p>
          <a:p>
            <a:r>
              <a:rPr lang="cs-CZ" dirty="0" smtClean="0"/>
              <a:t>Nové pachy vnímáme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475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488834"/>
              </p:ext>
            </p:extLst>
          </p:nvPr>
        </p:nvGraphicFramePr>
        <p:xfrm>
          <a:off x="107500" y="1268760"/>
          <a:ext cx="8928999" cy="5089423"/>
        </p:xfrm>
        <a:graphic>
          <a:graphicData uri="http://schemas.openxmlformats.org/drawingml/2006/table">
            <a:tbl>
              <a:tblPr/>
              <a:tblGrid>
                <a:gridCol w="992111"/>
                <a:gridCol w="992111"/>
                <a:gridCol w="992111"/>
                <a:gridCol w="992111"/>
                <a:gridCol w="992111"/>
                <a:gridCol w="992111"/>
                <a:gridCol w="992111"/>
                <a:gridCol w="992111"/>
                <a:gridCol w="992111"/>
              </a:tblGrid>
              <a:tr h="344328">
                <a:tc gridSpan="9">
                  <a:txBody>
                    <a:bodyPr/>
                    <a:lstStyle/>
                    <a:p>
                      <a:endParaRPr lang="de-DE" sz="1600" dirty="0"/>
                    </a:p>
                  </a:txBody>
                  <a:tcPr marL="79806" marR="79806" marT="39903" marB="3990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3750">
                <a:tc>
                  <a:txBody>
                    <a:bodyPr/>
                    <a:lstStyle/>
                    <a:p>
                      <a:r>
                        <a:rPr lang="cs-CZ" sz="1600"/>
                        <a:t>Grundgeruch: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/>
                        <a:t>blumig</a:t>
                      </a:r>
                      <a:endParaRPr lang="cs-CZ" sz="1600" dirty="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fruchtig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grün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würzig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holzig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harzig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animalisch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erdig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22595">
                <a:tc>
                  <a:txBody>
                    <a:bodyPr/>
                    <a:lstStyle/>
                    <a:p>
                      <a:r>
                        <a:rPr lang="cs-CZ" sz="1600"/>
                        <a:t>zugehörige Geruchsnoten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Jasmin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Zitrusfrüchte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/>
                        <a:t>Buchenblätter</a:t>
                      </a:r>
                      <a:endParaRPr lang="cs-CZ" sz="1600" dirty="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Zimt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Sandelholz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Weihrauch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2" action="ppaction://hlinkfile" tooltip="Ambra"/>
                        </a:rPr>
                        <a:t>Ambra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Erde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75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Rose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Apfel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Gurken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Anis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/>
                        <a:t>Zedernholz</a:t>
                      </a:r>
                      <a:endParaRPr lang="cs-CZ" sz="1600" dirty="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3" action="ppaction://hlinkfile" tooltip="Myrrhe"/>
                        </a:rPr>
                        <a:t>Myrrhe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Moschus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Schimmel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75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Veilchen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Himbeere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Heu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Vanillin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4" action="ppaction://hlinkfile" tooltip="Vetiver"/>
                        </a:rPr>
                        <a:t>Vetiver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5" action="ppaction://hlinkfile" tooltip="Labdanum"/>
                        </a:rPr>
                        <a:t>Labdanum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6" action="ppaction://hlinkfile" tooltip="Bibergeil"/>
                        </a:rPr>
                        <a:t>Bibergeil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Ozean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75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Mimose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Erdbeere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Myrthe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Nelken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Patschouli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Kiefernholz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Schweiß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75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Orangenblüte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Ananas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7" action="ppaction://hlinkfile" tooltip="Galbanum"/>
                        </a:rPr>
                        <a:t>Galbanum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Pfeffer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Koniferen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hlinkClick r:id="rId8" action="ppaction://hlinkfile" tooltip="Mastix"/>
                        </a:rPr>
                        <a:t>Mastix</a:t>
                      </a:r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Fäkalien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75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Maiglöckchen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Passionsfrucht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Kampfer</a:t>
                      </a:r>
                    </a:p>
                  </a:txBody>
                  <a:tcPr marL="79806" marR="79806" marT="39903" marB="399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>
                    <a:lnL>
                      <a:noFill/>
                    </a:lnL>
                    <a:lnT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>
                    <a:lnT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 marL="79806" marR="79806" marT="39903" marB="39903">
                    <a:lnT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79806" marR="79806" marT="39903" marB="39903">
                    <a:lnT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802369" y="90872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Grundgerüche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und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die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dazugehörigen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Geruchsnoten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nach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Ohloff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"/>
              </a:rPr>
              <a:t>[2]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51992" y="1529834"/>
            <a:ext cx="42030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"/>
              </a:rPr>
              <a:t>[2]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6112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Early Olfactory System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11074"/>
            <a:ext cx="4816971" cy="6952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694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 pachů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Kuřáci – snížené</a:t>
            </a:r>
          </a:p>
          <a:p>
            <a:endParaRPr lang="cs-CZ" dirty="0"/>
          </a:p>
          <a:p>
            <a:r>
              <a:rPr lang="cs-CZ" dirty="0" smtClean="0"/>
              <a:t>Při rýmě – sliznice potažená hlenem</a:t>
            </a:r>
          </a:p>
          <a:p>
            <a:endParaRPr lang="cs-CZ" dirty="0"/>
          </a:p>
          <a:p>
            <a:r>
              <a:rPr lang="cs-CZ" dirty="0" smtClean="0"/>
              <a:t>Oxid uhelnatý – bez zápachu – jedovatý !!!!!</a:t>
            </a:r>
          </a:p>
          <a:p>
            <a:endParaRPr lang="cs-CZ" dirty="0"/>
          </a:p>
          <a:p>
            <a:r>
              <a:rPr lang="cs-CZ" dirty="0" smtClean="0"/>
              <a:t>Sirovodík – CNS – zástava dýchání</a:t>
            </a:r>
          </a:p>
          <a:p>
            <a:endParaRPr lang="cs-CZ" dirty="0"/>
          </a:p>
          <a:p>
            <a:r>
              <a:rPr lang="cs-CZ" dirty="0" smtClean="0"/>
              <a:t>Čichový nerv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16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Nasal Rang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462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578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Head olfactory nerv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4"/>
            <a:ext cx="6019302" cy="685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38614" y="1988840"/>
            <a:ext cx="2068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Čichový nerv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056145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  <a:endParaRPr lang="cs-CZ" dirty="0" smtClean="0"/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http://cs.wikipedia.org/wiki/%C4%8Cichov%C3%BD_nerv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2"/>
              </a:rPr>
              <a:t>http://cs.wikipedia.org/wiki/Soubor:Head_olfactory_nerve.jpg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http://en.wikipedia.org/wiki/Olfaction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3"/>
              </a:rPr>
              <a:t>http://en.wikipedia.org/wiki/File:Olfactory_system.svg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http://en.wikipedia.org/wiki/Olfaction</a:t>
            </a:r>
            <a:r>
              <a:rPr lang="pt-BR" dirty="0" smtClean="0">
                <a:effectLst/>
              </a:rPr>
              <a:t> [online]. [cit. 4.2.2013]. Dostupný na WWW: </a:t>
            </a:r>
            <a:r>
              <a:rPr lang="pt-BR" dirty="0" smtClean="0">
                <a:effectLst/>
                <a:hlinkClick r:id="rId4"/>
              </a:rPr>
              <a:t>http://en.wikipedia.org/wiki/File:Early_Olfactory_System.svg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http://en.wikipedia.org/wiki/Olfaction</a:t>
            </a:r>
            <a:r>
              <a:rPr lang="pt-BR" dirty="0" smtClean="0">
                <a:effectLst/>
              </a:rPr>
              <a:t> [online]. [cit. 4.2.2013]. Dostupný na WWW: http://en.wikipedia.org/wiki/File:Nasal_Ranger.JPG 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http://de.wikipedia.org/wiki/Olfaktorische_Wahrnehmung</a:t>
            </a:r>
            <a:r>
              <a:rPr lang="pt-BR" dirty="0" smtClean="0">
                <a:effectLst/>
              </a:rPr>
              <a:t> [online]. [cit. 4.2.2013]. Dostupný na WWW: http://de.wikipedia.org/wiki/Olfaktorische_Wahrnehmung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1588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</TotalTime>
  <Words>329</Words>
  <Application>Microsoft Office PowerPoint</Application>
  <PresentationFormat>Předvádění na obrazovce (4:3)</PresentationFormat>
  <Paragraphs>114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Ústrojí čichu</vt:lpstr>
      <vt:lpstr>Prezentace aplikace PowerPoint</vt:lpstr>
      <vt:lpstr>Ústrojí čichu</vt:lpstr>
      <vt:lpstr>Prezentace aplikace PowerPoint</vt:lpstr>
      <vt:lpstr>Vůně</vt:lpstr>
      <vt:lpstr>Prezentace aplikace PowerPoint</vt:lpstr>
      <vt:lpstr>Prezentace aplikace PowerPoint</vt:lpstr>
      <vt:lpstr>Vnímání pachů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Ústrojí čichu</dc:title>
  <dc:creator>Lubor</dc:creator>
  <cp:lastModifiedBy>Lubor</cp:lastModifiedBy>
  <cp:revision>14</cp:revision>
  <dcterms:created xsi:type="dcterms:W3CDTF">2013-02-04T10:41:00Z</dcterms:created>
  <dcterms:modified xsi:type="dcterms:W3CDTF">2013-02-04T11:25:52Z</dcterms:modified>
</cp:coreProperties>
</file>