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7" r:id="rId4"/>
    <p:sldId id="258" r:id="rId5"/>
    <p:sldId id="259" r:id="rId6"/>
    <p:sldId id="260" r:id="rId7"/>
    <p:sldId id="265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9BC588FD-741B-46D3-AA2D-0111526B1799}">
          <p14:sldIdLst>
            <p14:sldId id="266"/>
            <p14:sldId id="267"/>
            <p14:sldId id="257"/>
            <p14:sldId id="258"/>
            <p14:sldId id="259"/>
            <p14:sldId id="260"/>
            <p14:sldId id="265"/>
          </p14:sldIdLst>
        </p14:section>
        <p14:section name="Oddíl bez názvu" id="{9CFACD41-95E7-4E8D-B7A1-0ACCB3E24F28}">
          <p14:sldIdLst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6316-24A0-4DA9-9E15-ACB0A7C88298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A3573EB-649B-4AEA-B843-FCBBD4BC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6316-24A0-4DA9-9E15-ACB0A7C88298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A3573EB-649B-4AEA-B843-FCBBD4BC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6316-24A0-4DA9-9E15-ACB0A7C88298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573EB-649B-4AEA-B843-FCBBD4BC274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6316-24A0-4DA9-9E15-ACB0A7C88298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573EB-649B-4AEA-B843-FCBBD4BC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6316-24A0-4DA9-9E15-ACB0A7C88298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A3573EB-649B-4AEA-B843-FCBBD4BC274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6316-24A0-4DA9-9E15-ACB0A7C88298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573EB-649B-4AEA-B843-FCBBD4BC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6316-24A0-4DA9-9E15-ACB0A7C88298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573EB-649B-4AEA-B843-FCBBD4BC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6316-24A0-4DA9-9E15-ACB0A7C88298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573EB-649B-4AEA-B843-FCBBD4BC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6316-24A0-4DA9-9E15-ACB0A7C88298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573EB-649B-4AEA-B843-FCBBD4BC274D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6316-24A0-4DA9-9E15-ACB0A7C88298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573EB-649B-4AEA-B843-FCBBD4BC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386316-24A0-4DA9-9E15-ACB0A7C88298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573EB-649B-4AEA-B843-FCBBD4BC27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C386316-24A0-4DA9-9E15-ACB0A7C88298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A3573EB-649B-4AEA-B843-FCBBD4BC274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www.videapro.cz/video/41-jelen-lesni-cervus-elaphus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://www.youtube.com/watch?v=730XUgdO7j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188640"/>
            <a:ext cx="5211688" cy="89922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Škola: 		Základní škola a Mateřská škola, </a:t>
            </a:r>
            <a:r>
              <a:rPr lang="cs-CZ" dirty="0" smtClean="0"/>
              <a:t>				Kostelní </a:t>
            </a:r>
            <a:r>
              <a:rPr lang="cs-CZ" dirty="0"/>
              <a:t>560, </a:t>
            </a:r>
            <a:r>
              <a:rPr lang="cs-CZ" dirty="0" smtClean="0"/>
              <a:t>Svoboda </a:t>
            </a:r>
            <a:r>
              <a:rPr lang="cs-CZ" dirty="0"/>
              <a:t>n. </a:t>
            </a:r>
            <a:r>
              <a:rPr lang="cs-CZ" dirty="0" smtClean="0"/>
              <a:t>Úpou, 				okres Trutnov </a:t>
            </a:r>
            <a:endParaRPr lang="cs-CZ" dirty="0"/>
          </a:p>
          <a:p>
            <a:r>
              <a:rPr lang="cs-CZ" dirty="0"/>
              <a:t>Autor: 		Mgr. Hana </a:t>
            </a:r>
            <a:r>
              <a:rPr lang="cs-CZ" dirty="0" err="1" smtClean="0"/>
              <a:t>Klomínská</a:t>
            </a:r>
            <a:endParaRPr lang="cs-CZ" dirty="0" smtClean="0"/>
          </a:p>
          <a:p>
            <a:r>
              <a:rPr lang="cs-CZ" dirty="0"/>
              <a:t>Datum:  		září 2012 </a:t>
            </a:r>
          </a:p>
          <a:p>
            <a:r>
              <a:rPr lang="cs-CZ" dirty="0"/>
              <a:t>Název: 		</a:t>
            </a:r>
            <a:r>
              <a:rPr lang="cs-CZ" dirty="0" smtClean="0"/>
              <a:t>VY_12_INOVACE_1.2.1 PRV1,2_2</a:t>
            </a:r>
          </a:p>
          <a:p>
            <a:r>
              <a:rPr lang="cs-CZ" dirty="0" smtClean="0"/>
              <a:t>Téma:		Jelen lesní</a:t>
            </a:r>
          </a:p>
          <a:p>
            <a:r>
              <a:rPr lang="cs-CZ" dirty="0" smtClean="0"/>
              <a:t>Ročník:		1. a 2.</a:t>
            </a:r>
          </a:p>
          <a:p>
            <a:r>
              <a:rPr lang="cs-CZ" dirty="0"/>
              <a:t>Číslo projektu:	</a:t>
            </a:r>
            <a:r>
              <a:rPr lang="cs-CZ" dirty="0" smtClean="0"/>
              <a:t>CZ.1.07/1.4.00/21.3068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4653136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6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517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3717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	</a:t>
            </a:r>
            <a:r>
              <a:rPr lang="cs-CZ" sz="2400" smtClean="0"/>
              <a:t>anotace: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4162"/>
            <a:ext cx="7776864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</a:t>
            </a:r>
            <a:r>
              <a:rPr lang="cs-CZ" sz="2400" dirty="0" smtClean="0"/>
              <a:t>v hodinách </a:t>
            </a:r>
            <a:r>
              <a:rPr lang="cs-CZ" sz="2400" dirty="0"/>
              <a:t>prvouky </a:t>
            </a:r>
            <a:r>
              <a:rPr lang="cs-CZ" sz="2400" dirty="0" smtClean="0"/>
              <a:t>ve věku 6 až 8 let. </a:t>
            </a:r>
            <a:r>
              <a:rPr lang="cs-CZ" sz="2400" dirty="0"/>
              <a:t>Lze ho využít jako motivační, výkladový nebo </a:t>
            </a:r>
            <a:r>
              <a:rPr lang="cs-CZ" sz="2400" dirty="0" smtClean="0"/>
              <a:t>opakovací v tématu „les“. Je </a:t>
            </a:r>
            <a:r>
              <a:rPr lang="cs-CZ" sz="2400" dirty="0"/>
              <a:t>určen pro práci na interaktivní tabuli nebo na folii. 	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</a:t>
            </a:r>
            <a:r>
              <a:rPr lang="cs-CZ" sz="2400" dirty="0" smtClean="0"/>
              <a:t> vlastního  čtení</a:t>
            </a:r>
            <a:r>
              <a:rPr lang="cs-CZ" sz="2400" dirty="0"/>
              <a:t>. 			</a:t>
            </a:r>
          </a:p>
          <a:p>
            <a:pPr marL="0" indent="0" algn="just">
              <a:buNone/>
            </a:pPr>
            <a:r>
              <a:rPr lang="cs-CZ" sz="2400" dirty="0"/>
              <a:t>	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6180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Jelen lesní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13572" y="2358172"/>
            <a:ext cx="4218868" cy="3721953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Jelen je velké, hnědé zvíře s ladnými pohyby a mohutnými větvenými parohy. Žije v hustých lesích. Je velice plachý.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988840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985004"/>
            <a:ext cx="3990044" cy="335679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707904" y="5267532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53331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54"/>
    </mc:Choice>
    <mc:Fallback xmlns="">
      <p:transition spd="slow" advTm="84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57200"/>
            <a:ext cx="8164016" cy="838200"/>
          </a:xfrm>
        </p:spPr>
        <p:txBody>
          <a:bodyPr/>
          <a:lstStyle/>
          <a:p>
            <a:r>
              <a:rPr lang="cs-CZ" dirty="0" smtClean="0"/>
              <a:t>Jak žijí jeleni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059288" cy="4525963"/>
          </a:xfrm>
        </p:spPr>
        <p:txBody>
          <a:bodyPr/>
          <a:lstStyle/>
          <a:p>
            <a:pPr algn="ctr"/>
            <a:r>
              <a:rPr lang="cs-CZ" dirty="0" smtClean="0"/>
              <a:t>Jelen má </a:t>
            </a:r>
            <a:r>
              <a:rPr lang="cs-CZ" dirty="0"/>
              <a:t>výborný sluch, zrak i čich. Před nepřítelem se chrání útěkem. Jeleni žijí ve stádech se samicemi, které se nazývají </a:t>
            </a:r>
            <a:r>
              <a:rPr lang="cs-CZ" dirty="0" smtClean="0"/>
              <a:t>laně. </a:t>
            </a:r>
            <a:r>
              <a:rPr lang="cs-CZ" dirty="0"/>
              <a:t>Na zimu jelen shazuje </a:t>
            </a:r>
            <a:r>
              <a:rPr lang="cs-CZ" dirty="0" smtClean="0"/>
              <a:t>parohy a </a:t>
            </a:r>
            <a:r>
              <a:rPr lang="cs-CZ" dirty="0"/>
              <a:t>do jara mu narostou nové a vždy o něco větší. </a:t>
            </a:r>
            <a:endParaRPr lang="cs-CZ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655409"/>
            <a:ext cx="3233936" cy="264413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924618" y="4653136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Parohy se během života jelena </a:t>
            </a:r>
          </a:p>
          <a:p>
            <a:pPr algn="ctr"/>
            <a:r>
              <a:rPr lang="cs-CZ" dirty="0" smtClean="0"/>
              <a:t>větví a zvětšují.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31596" y="4244083"/>
            <a:ext cx="8576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717215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227"/>
    </mc:Choice>
    <mc:Fallback xmlns="">
      <p:transition spd="slow" advTm="152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57200"/>
            <a:ext cx="8020000" cy="838200"/>
          </a:xfrm>
        </p:spPr>
        <p:txBody>
          <a:bodyPr/>
          <a:lstStyle/>
          <a:p>
            <a:r>
              <a:rPr lang="cs-CZ" dirty="0" smtClean="0"/>
              <a:t>Jak žijí?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299648" cy="4525963"/>
          </a:xfrm>
        </p:spPr>
        <p:txBody>
          <a:bodyPr/>
          <a:lstStyle/>
          <a:p>
            <a:pPr algn="just"/>
            <a:r>
              <a:rPr lang="cs-CZ" dirty="0"/>
              <a:t>Na podzim spolu jeleni soupeří mezi sebou o samice. Nejsilnější samec je potom vůdcem celého stáda laní. Mládě se nazývá kolouch a rodí se na jaře.  </a:t>
            </a:r>
          </a:p>
          <a:p>
            <a:endParaRPr lang="cs-CZ" dirty="0"/>
          </a:p>
        </p:txBody>
      </p:sp>
      <p:pic>
        <p:nvPicPr>
          <p:cNvPr id="5" name="Obrázek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6787" y="3521077"/>
            <a:ext cx="4032448" cy="244827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419872" y="5661572"/>
            <a:ext cx="83293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228585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94"/>
    </mc:Choice>
    <mc:Fallback xmlns="">
      <p:transition spd="slow" advTm="126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Kde žijí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Jelen, laň i kolouch se pasou na mýtinách a na okrajích lesa. Jsou to býložravci. V zimě jim lidé nosí do krmelců seno.</a:t>
            </a:r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1841" y="3579409"/>
            <a:ext cx="5328592" cy="273630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150433" y="6021288"/>
            <a:ext cx="73393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924914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27"/>
    </mc:Choice>
    <mc:Fallback xmlns="">
      <p:transition spd="slow" advTm="97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57200"/>
            <a:ext cx="8020000" cy="838200"/>
          </a:xfrm>
        </p:spPr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jeleni žijí?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se živí?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samice </a:t>
            </a:r>
            <a:r>
              <a:rPr lang="cs-CZ" dirty="0" smtClean="0"/>
              <a:t>jelena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se nazývá mládě jelena a laně?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lidé pomáhají přežít jelenům zimu?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nosí jelen na hlavě?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Víš, co je krmelec?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104" y="1746506"/>
            <a:ext cx="288032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V hlubokých lesích.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2276872"/>
            <a:ext cx="489654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Pasou se na okrajích lesa nebo na mýtinách.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2740626"/>
            <a:ext cx="129614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  Laň.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2280" y="3287181"/>
            <a:ext cx="129614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Kolouch.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4541222"/>
            <a:ext cx="11521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Parohy.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5239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5112568" cy="838200"/>
          </a:xfrm>
        </p:spPr>
        <p:txBody>
          <a:bodyPr>
            <a:normAutofit/>
          </a:bodyPr>
          <a:lstStyle/>
          <a:p>
            <a:r>
              <a:rPr lang="cs-CZ" sz="2000" smtClean="0"/>
              <a:t>Použitý materiál: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solidFill>
                  <a:schemeClr val="tx1"/>
                </a:solidFill>
              </a:rPr>
              <a:t>obrázek 1 - </a:t>
            </a:r>
            <a:r>
              <a:rPr lang="cs-CZ" sz="1400" dirty="0" smtClean="0"/>
              <a:t>YUG</a:t>
            </a:r>
            <a:r>
              <a:rPr lang="cs-CZ" sz="1400" dirty="0"/>
              <a:t>. </a:t>
            </a:r>
            <a:r>
              <a:rPr lang="cs-CZ" sz="1400" i="1" dirty="0"/>
              <a:t>wikipedia.cz</a:t>
            </a:r>
            <a:r>
              <a:rPr lang="cs-CZ" sz="1400" dirty="0"/>
              <a:t> [online]. [cit. 22.9.2012]. Dostupný na WWW: </a:t>
            </a:r>
            <a:r>
              <a:rPr lang="cs-CZ" sz="1400" dirty="0" smtClean="0"/>
              <a:t>		   	                  	&lt;</a:t>
            </a:r>
            <a:r>
              <a:rPr lang="cs-CZ" sz="1400" dirty="0"/>
              <a:t>http://cs.wikipedia.org/wiki/Soubor:Kronhjortshornets_</a:t>
            </a:r>
            <a:r>
              <a:rPr lang="cs-CZ" sz="1400" dirty="0" err="1"/>
              <a:t>utveckling</a:t>
            </a:r>
            <a:r>
              <a:rPr lang="cs-CZ" sz="1400" dirty="0"/>
              <a:t>,_</a:t>
            </a:r>
            <a:r>
              <a:rPr lang="cs-CZ" sz="1400" dirty="0" err="1"/>
              <a:t>Nordisk_familjebok.svg</a:t>
            </a:r>
            <a:r>
              <a:rPr lang="cs-CZ" sz="1400" dirty="0" smtClean="0"/>
              <a:t>&gt;.</a:t>
            </a:r>
          </a:p>
          <a:p>
            <a:pPr marL="0" indent="0">
              <a:buNone/>
            </a:pPr>
            <a:r>
              <a:rPr lang="cs-CZ" sz="1400" dirty="0" smtClean="0"/>
              <a:t> </a:t>
            </a:r>
          </a:p>
          <a:p>
            <a:r>
              <a:rPr lang="cs-CZ" sz="1800" dirty="0" smtClean="0"/>
              <a:t>obrázek </a:t>
            </a:r>
            <a:r>
              <a:rPr lang="cs-CZ" sz="1800" dirty="0"/>
              <a:t>2 - </a:t>
            </a:r>
            <a:r>
              <a:rPr lang="cs-CZ" sz="1400" dirty="0"/>
              <a:t>SEEHAGEL, Heinz. </a:t>
            </a:r>
            <a:r>
              <a:rPr lang="cs-CZ" sz="1400" i="1" dirty="0"/>
              <a:t>wikipedia.cz</a:t>
            </a:r>
            <a:r>
              <a:rPr lang="cs-CZ" sz="1400" dirty="0"/>
              <a:t> [online]. [cit. 22.9.2012]. Dostupný na </a:t>
            </a:r>
            <a:r>
              <a:rPr lang="cs-CZ" sz="1400" dirty="0" smtClean="0"/>
              <a:t>		          	             WWW:&lt;http</a:t>
            </a:r>
            <a:r>
              <a:rPr lang="cs-CZ" sz="1400" dirty="0"/>
              <a:t>://cs.wikipedia.org/wiki/</a:t>
            </a:r>
            <a:r>
              <a:rPr lang="cs-CZ" sz="1400" dirty="0" err="1"/>
              <a:t>Soubor:Red_Deer_Stag.jpg</a:t>
            </a:r>
            <a:r>
              <a:rPr lang="cs-CZ" sz="1400" dirty="0" smtClean="0"/>
              <a:t>&gt;.</a:t>
            </a:r>
          </a:p>
          <a:p>
            <a:pPr marL="0" indent="0">
              <a:buNone/>
            </a:pPr>
            <a:r>
              <a:rPr lang="cs-CZ" sz="1400" dirty="0" smtClean="0"/>
              <a:t> </a:t>
            </a:r>
          </a:p>
          <a:p>
            <a:r>
              <a:rPr lang="cs-CZ" sz="1800" dirty="0" smtClean="0"/>
              <a:t>obrázek </a:t>
            </a:r>
            <a:r>
              <a:rPr lang="cs-CZ" sz="1800" dirty="0"/>
              <a:t>3 - </a:t>
            </a:r>
            <a:r>
              <a:rPr lang="cs-CZ" sz="1400" dirty="0"/>
              <a:t>SMUDGE 9000. </a:t>
            </a:r>
            <a:r>
              <a:rPr lang="cs-CZ" sz="1400" i="1" dirty="0"/>
              <a:t>wikipedia.cz</a:t>
            </a:r>
            <a:r>
              <a:rPr lang="cs-CZ" sz="1400" dirty="0"/>
              <a:t> [online]. [cit. 22.9.2012]. Dostupný na WWW: </a:t>
            </a:r>
            <a:r>
              <a:rPr lang="cs-CZ" sz="1400" dirty="0" smtClean="0"/>
              <a:t>		 	            &lt;</a:t>
            </a:r>
            <a:r>
              <a:rPr lang="cs-CZ" sz="1400" dirty="0"/>
              <a:t>http://cs.wikipedia.org/wiki/</a:t>
            </a:r>
            <a:r>
              <a:rPr lang="cs-CZ" sz="1400" dirty="0" err="1"/>
              <a:t>Soubor:Hirschkampf.jpg</a:t>
            </a:r>
            <a:r>
              <a:rPr lang="cs-CZ" sz="1400" dirty="0" smtClean="0"/>
              <a:t>&gt;</a:t>
            </a:r>
          </a:p>
          <a:p>
            <a:pPr marL="0" indent="0">
              <a:buNone/>
            </a:pPr>
            <a:r>
              <a:rPr lang="cs-CZ" sz="1400" dirty="0" smtClean="0"/>
              <a:t>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</a:t>
            </a:r>
            <a:r>
              <a:rPr lang="cs-CZ" sz="1800" dirty="0" smtClean="0"/>
              <a:t>obrázek 4 </a:t>
            </a:r>
            <a:r>
              <a:rPr lang="cs-CZ" sz="1600" dirty="0" smtClean="0"/>
              <a:t>- </a:t>
            </a:r>
            <a:r>
              <a:rPr lang="cs-CZ" sz="1600" dirty="0"/>
              <a:t>MARSHMAN. </a:t>
            </a:r>
            <a:r>
              <a:rPr lang="cs-CZ" sz="1600" i="1" dirty="0"/>
              <a:t>wikipedia.cz</a:t>
            </a:r>
            <a:r>
              <a:rPr lang="cs-CZ" sz="1600" dirty="0"/>
              <a:t> [online]. [cit. 24.9.2012]. Dostupný </a:t>
            </a:r>
            <a:r>
              <a:rPr lang="cs-CZ" sz="1600" dirty="0" err="1" smtClean="0"/>
              <a:t>naWWW</a:t>
            </a:r>
            <a:r>
              <a:rPr lang="cs-CZ" sz="1600" dirty="0" smtClean="0"/>
              <a:t>: 		           &lt;http</a:t>
            </a:r>
            <a:r>
              <a:rPr lang="cs-CZ" sz="1600" dirty="0"/>
              <a:t>://cs.wikipedia.org/wiki/</a:t>
            </a:r>
            <a:r>
              <a:rPr lang="cs-CZ" sz="1600" dirty="0" err="1"/>
              <a:t>Soubor:Conifer_forest_edit.jpg</a:t>
            </a:r>
            <a:r>
              <a:rPr lang="cs-CZ" sz="1600" dirty="0"/>
              <a:t>&gt;. </a:t>
            </a:r>
          </a:p>
        </p:txBody>
      </p:sp>
    </p:spTree>
    <p:extLst>
      <p:ext uri="{BB962C8B-B14F-4D97-AF65-F5344CB8AC3E}">
        <p14:creationId xmlns:p14="http://schemas.microsoft.com/office/powerpoint/2010/main" val="3456299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126</TotalTime>
  <Words>289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 anotace:</vt:lpstr>
      <vt:lpstr>Jelen lesní</vt:lpstr>
      <vt:lpstr>Jak žijí jeleni ?</vt:lpstr>
      <vt:lpstr>Jak žijí?</vt:lpstr>
      <vt:lpstr>    Kde žijí ?</vt:lpstr>
      <vt:lpstr>Otázky:</vt:lpstr>
      <vt:lpstr>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Škola:  Základní škola a mateřská škola,    Kostelní 560, Svoboda n. Ú. Autor:  Mgr. Hana klomínská Název:  VY 12 INOVACE Téma:  jelen lesní Datum tvorby: září 2012   Číslo projektu: Anotace:  Prezentace je určena k procvičení čtení     s porozuměním v prvouce s využitím interaktivní tabule.</dc:title>
  <dc:creator>Hana</dc:creator>
  <cp:lastModifiedBy>Hana</cp:lastModifiedBy>
  <cp:revision>25</cp:revision>
  <dcterms:created xsi:type="dcterms:W3CDTF">2012-09-24T15:27:24Z</dcterms:created>
  <dcterms:modified xsi:type="dcterms:W3CDTF">2013-02-04T12:35:08Z</dcterms:modified>
</cp:coreProperties>
</file>