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3"/>
  </p:notesMasterIdLst>
  <p:sldIdLst>
    <p:sldId id="266" r:id="rId3"/>
    <p:sldId id="264" r:id="rId4"/>
    <p:sldId id="263" r:id="rId5"/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VY_32_INOVACE_16_Význam slov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Význam slov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Sada:Jazykové 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CDB73A-5ADD-412C-B760-9ACDF7D14A78}" type="presOf" srcId="{39F8B381-5807-488E-AC22-73DD4140ED4A}" destId="{71045F8C-00FA-488E-A7BD-E2E6753D979D}" srcOrd="0" destOrd="0" presId="urn:microsoft.com/office/officeart/2005/8/layout/target3"/>
    <dgm:cxn modelId="{4C219D9E-31A7-421D-8A0A-A058E84AC0DF}" type="presOf" srcId="{DAEA276B-ECF9-46F6-A7D3-4693B2D32BC4}" destId="{F69A1436-182C-465B-AD7F-FE48E0C090C1}" srcOrd="1" destOrd="0" presId="urn:microsoft.com/office/officeart/2005/8/layout/target3"/>
    <dgm:cxn modelId="{E6F54E35-0939-4032-B989-D114931BAD5E}" type="presOf" srcId="{445C7998-7549-48B0-BD68-D4F0167F02E5}" destId="{4D19AB04-24FA-40C2-B203-52AE3D15E171}" srcOrd="1" destOrd="0" presId="urn:microsoft.com/office/officeart/2005/8/layout/target3"/>
    <dgm:cxn modelId="{63BFA204-8D25-49F8-90F1-320D936019A0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8993F5E-0B3D-4988-B9F4-DC3235614555}" type="presOf" srcId="{019433A1-1324-4DE1-9E6F-32B851095F74}" destId="{A3817367-F2BC-482F-8832-FA00B51DCCF3}" srcOrd="0" destOrd="0" presId="urn:microsoft.com/office/officeart/2005/8/layout/target3"/>
    <dgm:cxn modelId="{02A3E954-1B08-4697-AE8F-E501E0AA0F9B}" type="presOf" srcId="{C73C7642-F245-4585-8F88-243F9FAEF6CA}" destId="{AA41A67C-3D3F-4AE9-9E0F-5D7F7BB2E741}" srcOrd="1" destOrd="0" presId="urn:microsoft.com/office/officeart/2005/8/layout/target3"/>
    <dgm:cxn modelId="{A83CD3C3-63F8-4E36-993C-98B09D4DDA4F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70BE478-5168-4E3C-BB93-9C6A5F66C03A}" type="presOf" srcId="{C73C7642-F245-4585-8F88-243F9FAEF6CA}" destId="{97289DF2-90F4-4EC2-A9FC-633B00BAB610}" srcOrd="0" destOrd="0" presId="urn:microsoft.com/office/officeart/2005/8/layout/target3"/>
    <dgm:cxn modelId="{607610D2-68A2-4CD0-97D3-B32175B308F9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B1B36BC-1F60-473A-92DC-0E345A7DF8DE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43A118D-D76A-401C-9D69-405813EB013F}" type="presOf" srcId="{FBBFC3EA-9D9D-4F3A-BEA6-9C2C0E46BF20}" destId="{832BF48F-0145-4429-9E02-8FCA946CCE9E}" srcOrd="1" destOrd="0" presId="urn:microsoft.com/office/officeart/2005/8/layout/target3"/>
    <dgm:cxn modelId="{8AD29231-4D87-4E43-9A37-F6AEFC221F79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49A21D81-108B-41D6-863E-00A787CEF5B3}" type="presOf" srcId="{FBBFC3EA-9D9D-4F3A-BEA6-9C2C0E46BF20}" destId="{643EA938-EDE0-4533-ACCC-D2BD6F3A527C}" srcOrd="0" destOrd="0" presId="urn:microsoft.com/office/officeart/2005/8/layout/target3"/>
    <dgm:cxn modelId="{5D6474B3-9E45-47A7-ACEC-C87F1074FC6D}" type="presParOf" srcId="{71045F8C-00FA-488E-A7BD-E2E6753D979D}" destId="{3577EC6B-C980-4F34-8C69-4365E7B8FC8C}" srcOrd="0" destOrd="0" presId="urn:microsoft.com/office/officeart/2005/8/layout/target3"/>
    <dgm:cxn modelId="{F3D281CF-04E5-4A72-8BB4-03502EE21C86}" type="presParOf" srcId="{71045F8C-00FA-488E-A7BD-E2E6753D979D}" destId="{6940EB87-DC1D-4BC3-9408-9AC2E1FFC039}" srcOrd="1" destOrd="0" presId="urn:microsoft.com/office/officeart/2005/8/layout/target3"/>
    <dgm:cxn modelId="{52D31A04-E7FD-46C5-9421-BEC3548BD3CA}" type="presParOf" srcId="{71045F8C-00FA-488E-A7BD-E2E6753D979D}" destId="{BC35EE03-4121-4EF9-923D-7CB6D30D358D}" srcOrd="2" destOrd="0" presId="urn:microsoft.com/office/officeart/2005/8/layout/target3"/>
    <dgm:cxn modelId="{EA594556-4B24-41FD-8CAC-FAA7288598BF}" type="presParOf" srcId="{71045F8C-00FA-488E-A7BD-E2E6753D979D}" destId="{C95EEA27-3CBF-4645-A92D-9D8AF5C1CBFC}" srcOrd="3" destOrd="0" presId="urn:microsoft.com/office/officeart/2005/8/layout/target3"/>
    <dgm:cxn modelId="{4CB673E3-1FAC-4CB9-A580-0D94D251BBA2}" type="presParOf" srcId="{71045F8C-00FA-488E-A7BD-E2E6753D979D}" destId="{851BB866-B6AE-4566-893F-4C635BA974FC}" srcOrd="4" destOrd="0" presId="urn:microsoft.com/office/officeart/2005/8/layout/target3"/>
    <dgm:cxn modelId="{C007FC9E-D3CD-41DC-9E14-C56F3A7EFF2F}" type="presParOf" srcId="{71045F8C-00FA-488E-A7BD-E2E6753D979D}" destId="{643EA938-EDE0-4533-ACCC-D2BD6F3A527C}" srcOrd="5" destOrd="0" presId="urn:microsoft.com/office/officeart/2005/8/layout/target3"/>
    <dgm:cxn modelId="{C21855B8-304A-4E78-880D-27D8054DE62C}" type="presParOf" srcId="{71045F8C-00FA-488E-A7BD-E2E6753D979D}" destId="{92F31B18-D66D-4CC7-89B9-378928DE877D}" srcOrd="6" destOrd="0" presId="urn:microsoft.com/office/officeart/2005/8/layout/target3"/>
    <dgm:cxn modelId="{58486227-4956-4A27-9CC0-B3BED8C5D425}" type="presParOf" srcId="{71045F8C-00FA-488E-A7BD-E2E6753D979D}" destId="{902074E1-B931-4618-97F1-FADBE82E9C3C}" srcOrd="7" destOrd="0" presId="urn:microsoft.com/office/officeart/2005/8/layout/target3"/>
    <dgm:cxn modelId="{E94BC93B-B945-4105-B74C-D590988F2C14}" type="presParOf" srcId="{71045F8C-00FA-488E-A7BD-E2E6753D979D}" destId="{A3817367-F2BC-482F-8832-FA00B51DCCF3}" srcOrd="8" destOrd="0" presId="urn:microsoft.com/office/officeart/2005/8/layout/target3"/>
    <dgm:cxn modelId="{89158FA8-49D2-4A52-B67B-E97B4AAD9CCF}" type="presParOf" srcId="{71045F8C-00FA-488E-A7BD-E2E6753D979D}" destId="{626ABFF6-56C8-4386-B662-68EC364EED9D}" srcOrd="9" destOrd="0" presId="urn:microsoft.com/office/officeart/2005/8/layout/target3"/>
    <dgm:cxn modelId="{D872A1B7-2326-480E-9A2E-9E225692380E}" type="presParOf" srcId="{71045F8C-00FA-488E-A7BD-E2E6753D979D}" destId="{6DB11F1C-D028-4800-9625-6611CA9DE6D4}" srcOrd="10" destOrd="0" presId="urn:microsoft.com/office/officeart/2005/8/layout/target3"/>
    <dgm:cxn modelId="{3D382E14-5724-460F-B08C-6018E6758D92}" type="presParOf" srcId="{71045F8C-00FA-488E-A7BD-E2E6753D979D}" destId="{CDED6FE3-AD8F-4ACC-B6B8-710EDDD97598}" srcOrd="11" destOrd="0" presId="urn:microsoft.com/office/officeart/2005/8/layout/target3"/>
    <dgm:cxn modelId="{C46A4FFA-9AB4-42D5-8397-83F6F96F059B}" type="presParOf" srcId="{71045F8C-00FA-488E-A7BD-E2E6753D979D}" destId="{397AC6D7-84A6-4150-958F-83C92D9ACF38}" srcOrd="12" destOrd="0" presId="urn:microsoft.com/office/officeart/2005/8/layout/target3"/>
    <dgm:cxn modelId="{41FAE7B4-AB71-4AD2-BE01-5FF596EE3D99}" type="presParOf" srcId="{71045F8C-00FA-488E-A7BD-E2E6753D979D}" destId="{D7419528-33A6-416D-9E64-B3F7915C5149}" srcOrd="13" destOrd="0" presId="urn:microsoft.com/office/officeart/2005/8/layout/target3"/>
    <dgm:cxn modelId="{BAEC5F7C-0E14-4C8F-BDB3-7CC5943D9B47}" type="presParOf" srcId="{71045F8C-00FA-488E-A7BD-E2E6753D979D}" destId="{97289DF2-90F4-4EC2-A9FC-633B00BAB610}" srcOrd="14" destOrd="0" presId="urn:microsoft.com/office/officeart/2005/8/layout/target3"/>
    <dgm:cxn modelId="{FE411D8F-6F3E-46B2-B6D2-66643162C225}" type="presParOf" srcId="{71045F8C-00FA-488E-A7BD-E2E6753D979D}" destId="{234EBA9D-95B4-4C20-A84E-6F65F1085DC6}" srcOrd="15" destOrd="0" presId="urn:microsoft.com/office/officeart/2005/8/layout/target3"/>
    <dgm:cxn modelId="{1A87D96F-7892-43FA-A5F0-696B55B02A2B}" type="presParOf" srcId="{71045F8C-00FA-488E-A7BD-E2E6753D979D}" destId="{12255512-213F-41DF-90A6-8B4CD74A2B52}" srcOrd="16" destOrd="0" presId="urn:microsoft.com/office/officeart/2005/8/layout/target3"/>
    <dgm:cxn modelId="{71BE99FF-604D-4977-BDE2-2849AA3608F3}" type="presParOf" srcId="{71045F8C-00FA-488E-A7BD-E2E6753D979D}" destId="{50C2F88D-8688-44C2-A854-691F34009D3B}" srcOrd="17" destOrd="0" presId="urn:microsoft.com/office/officeart/2005/8/layout/target3"/>
    <dgm:cxn modelId="{38F156B4-CDB5-4935-A356-625878CB0072}" type="presParOf" srcId="{71045F8C-00FA-488E-A7BD-E2E6753D979D}" destId="{4D19AB04-24FA-40C2-B203-52AE3D15E171}" srcOrd="18" destOrd="0" presId="urn:microsoft.com/office/officeart/2005/8/layout/target3"/>
    <dgm:cxn modelId="{80EE778A-C141-4E45-B6F0-260ABE9711D7}" type="presParOf" srcId="{71045F8C-00FA-488E-A7BD-E2E6753D979D}" destId="{832BF48F-0145-4429-9E02-8FCA946CCE9E}" srcOrd="19" destOrd="0" presId="urn:microsoft.com/office/officeart/2005/8/layout/target3"/>
    <dgm:cxn modelId="{D47D9CE7-9A25-4405-8BB3-C51AF574054E}" type="presParOf" srcId="{71045F8C-00FA-488E-A7BD-E2E6753D979D}" destId="{E7297F21-D4FD-4A41-AE58-814D01A6B5E7}" srcOrd="20" destOrd="0" presId="urn:microsoft.com/office/officeart/2005/8/layout/target3"/>
    <dgm:cxn modelId="{51BE87B0-5705-4E2B-BC22-253FD37B59E5}" type="presParOf" srcId="{71045F8C-00FA-488E-A7BD-E2E6753D979D}" destId="{F69A1436-182C-465B-AD7F-FE48E0C090C1}" srcOrd="21" destOrd="0" presId="urn:microsoft.com/office/officeart/2005/8/layout/target3"/>
    <dgm:cxn modelId="{AD3F6DE4-C035-4089-A670-936E34DBA3A1}" type="presParOf" srcId="{71045F8C-00FA-488E-A7BD-E2E6753D979D}" destId="{AA41A67C-3D3F-4AE9-9E0F-5D7F7BB2E741}" srcOrd="22" destOrd="0" presId="urn:microsoft.com/office/officeart/2005/8/layout/target3"/>
    <dgm:cxn modelId="{5019772D-3EB7-490A-B05F-3381176E6E4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VY_32_INOVACE_16_Význam slov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Sada:Jazykové 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Význam slov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E17863-C367-4D80-A800-7A59593FAB81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0B0F22-C8C0-448F-B188-8BACB7793A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552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Klávesou F5</a:t>
            </a:r>
            <a:r>
              <a:rPr lang="cs-CZ" baseline="0" smtClean="0"/>
              <a:t> zvětšit,klinutím myši slova přilétají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0B0F22-C8C0-448F-B188-8BACB7793A6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550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09E84-173C-4B3F-B868-FA4B9CFA2B26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C7B1B-ACCC-4CE5-821C-014EB5B0162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09E84-173C-4B3F-B868-FA4B9CFA2B26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C7B1B-ACCC-4CE5-821C-014EB5B01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09E84-173C-4B3F-B868-FA4B9CFA2B26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32C7B1B-ACCC-4CE5-821C-014EB5B0162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09E84-173C-4B3F-B868-FA4B9CFA2B26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C7B1B-ACCC-4CE5-821C-014EB5B01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09E84-173C-4B3F-B868-FA4B9CFA2B26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C7B1B-ACCC-4CE5-821C-014EB5B01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09E84-173C-4B3F-B868-FA4B9CFA2B26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C7B1B-ACCC-4CE5-821C-014EB5B01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09E84-173C-4B3F-B868-FA4B9CFA2B26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C7B1B-ACCC-4CE5-821C-014EB5B01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09E84-173C-4B3F-B868-FA4B9CFA2B26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C7B1B-ACCC-4CE5-821C-014EB5B01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09E84-173C-4B3F-B868-FA4B9CFA2B26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C7B1B-ACCC-4CE5-821C-014EB5B01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09E84-173C-4B3F-B868-FA4B9CFA2B26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C7B1B-ACCC-4CE5-821C-014EB5B01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09E84-173C-4B3F-B868-FA4B9CFA2B26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C7B1B-ACCC-4CE5-821C-014EB5B01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676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618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6137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517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406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9826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949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7566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4388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817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6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F009E84-173C-4B3F-B868-FA4B9CFA2B26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32C7B1B-ACCC-4CE5-821C-014EB5B0162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773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064646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5847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4.-5.ročník.</a:t>
            </a:r>
          </a:p>
          <a:p>
            <a:r>
              <a:rPr lang="cs-CZ" smtClean="0"/>
              <a:t>Pracujeme s interaktivní tabulí</a:t>
            </a:r>
          </a:p>
          <a:p>
            <a:r>
              <a:rPr lang="cs-CZ" smtClean="0"/>
              <a:t>Obsahuje výklad učiva o významu slov/synonyma,antonyma,homonyma a slova citově zabarvená /,soutěž ve vymýšlení slov mnohoznačných a samostatnou práci k ověření znalostí</a:t>
            </a:r>
          </a:p>
          <a:p>
            <a:r>
              <a:rPr lang="cs-CZ" smtClean="0"/>
              <a:t>Inovace:využití interaktivní tabule zvyšuje pozornost žáků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02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r>
              <a:rPr lang="cs-CZ" smtClean="0"/>
              <a:t>1.Význam slov-výklad</a:t>
            </a:r>
          </a:p>
          <a:p>
            <a:r>
              <a:rPr lang="cs-CZ" smtClean="0"/>
              <a:t>Synonyma</a:t>
            </a:r>
          </a:p>
          <a:p>
            <a:r>
              <a:rPr lang="cs-CZ" smtClean="0"/>
              <a:t>Antonyma</a:t>
            </a:r>
          </a:p>
          <a:p>
            <a:r>
              <a:rPr lang="cs-CZ" smtClean="0"/>
              <a:t>Slova citově zabarvená</a:t>
            </a:r>
          </a:p>
          <a:p>
            <a:r>
              <a:rPr lang="cs-CZ" smtClean="0"/>
              <a:t>Slova mnohoznačná</a:t>
            </a:r>
          </a:p>
          <a:p>
            <a:pPr marL="137160" indent="0">
              <a:buNone/>
            </a:pPr>
            <a:r>
              <a:rPr lang="cs-CZ" smtClean="0"/>
              <a:t>2.Soutěž</a:t>
            </a:r>
          </a:p>
          <a:p>
            <a:pPr marL="137160" indent="0">
              <a:buNone/>
            </a:pPr>
            <a:r>
              <a:rPr lang="cs-CZ" smtClean="0"/>
              <a:t>3.Samostatná práce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69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Význam slov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37160" indent="0">
              <a:buNone/>
            </a:pPr>
            <a:r>
              <a:rPr lang="cs-CZ" sz="4000" smtClean="0">
                <a:solidFill>
                  <a:schemeClr val="accent2">
                    <a:lumMod val="50000"/>
                  </a:schemeClr>
                </a:solidFill>
              </a:rPr>
              <a:t>Slovům podobného významu</a:t>
            </a:r>
          </a:p>
          <a:p>
            <a:pPr marL="137160" indent="0">
              <a:buNone/>
            </a:pPr>
            <a:r>
              <a:rPr lang="cs-CZ" smtClean="0"/>
              <a:t> říkáme též</a:t>
            </a:r>
          </a:p>
          <a:p>
            <a:pPr marL="137160" indent="0">
              <a:buNone/>
            </a:pPr>
            <a:r>
              <a:rPr lang="cs-CZ" sz="4000" smtClean="0">
                <a:solidFill>
                  <a:schemeClr val="accent2">
                    <a:lumMod val="50000"/>
                  </a:schemeClr>
                </a:solidFill>
              </a:rPr>
              <a:t>                  slova souznačná,</a:t>
            </a:r>
          </a:p>
          <a:p>
            <a:pPr marL="137160" indent="0">
              <a:buNone/>
            </a:pPr>
            <a:r>
              <a:rPr lang="cs-CZ" sz="3000"/>
              <a:t>c</a:t>
            </a:r>
            <a:r>
              <a:rPr lang="cs-CZ" sz="3000" smtClean="0"/>
              <a:t>izím názvem</a:t>
            </a:r>
          </a:p>
          <a:p>
            <a:pPr marL="137160" indent="0">
              <a:buNone/>
            </a:pPr>
            <a:r>
              <a:rPr lang="cs-CZ" sz="4000" smtClean="0">
                <a:solidFill>
                  <a:schemeClr val="accent2">
                    <a:lumMod val="50000"/>
                  </a:schemeClr>
                </a:solidFill>
              </a:rPr>
              <a:t>                  </a:t>
            </a:r>
            <a:r>
              <a:rPr lang="cs-CZ" sz="4000" smtClean="0">
                <a:solidFill>
                  <a:schemeClr val="accent2">
                    <a:lumMod val="50000"/>
                  </a:schemeClr>
                </a:solidFill>
              </a:rPr>
              <a:t>synonyma.</a:t>
            </a:r>
            <a:endParaRPr lang="cs-CZ" sz="4000" smtClean="0">
              <a:solidFill>
                <a:schemeClr val="accent2">
                  <a:lumMod val="50000"/>
                </a:schemeClr>
              </a:solidFill>
            </a:endParaRPr>
          </a:p>
          <a:p>
            <a:pPr marL="137160" indent="0">
              <a:buNone/>
            </a:pPr>
            <a:endParaRPr lang="cs-CZ"/>
          </a:p>
          <a:p>
            <a:pPr marL="137160" indent="0">
              <a:buNone/>
            </a:pPr>
            <a:r>
              <a:rPr lang="cs-CZ" smtClean="0"/>
              <a:t>Například:velký-_________</a:t>
            </a:r>
          </a:p>
          <a:p>
            <a:pPr marL="137160" indent="0">
              <a:buNone/>
            </a:pPr>
            <a:r>
              <a:rPr lang="cs-CZ"/>
              <a:t> </a:t>
            </a:r>
            <a:r>
              <a:rPr lang="cs-CZ" smtClean="0"/>
              <a:t>                   hezký-________</a:t>
            </a:r>
          </a:p>
          <a:p>
            <a:pPr marL="137160" indent="0">
              <a:buNone/>
            </a:pPr>
            <a:r>
              <a:rPr lang="cs-CZ"/>
              <a:t> </a:t>
            </a:r>
            <a:r>
              <a:rPr lang="cs-CZ" smtClean="0"/>
              <a:t>                   měsíc-_________</a:t>
            </a:r>
            <a:endParaRPr lang="cs-CZ"/>
          </a:p>
        </p:txBody>
      </p:sp>
      <p:pic>
        <p:nvPicPr>
          <p:cNvPr id="4098" name="Picture 2" descr="C:\Users\Kolářová\AppData\Local\Microsoft\Windows\Temporary Internet Files\Content.IE5\DYZYG3L8\MC9000832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921" y="2711307"/>
            <a:ext cx="2725749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olářová\AppData\Local\Microsoft\Windows\Temporary Internet Files\Content.IE5\S7687CZ2\MC9000832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943555"/>
            <a:ext cx="2232248" cy="1889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8894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70900" y="813099"/>
            <a:ext cx="6665607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>
                <a:solidFill>
                  <a:schemeClr val="accent2"/>
                </a:solidFill>
              </a:rPr>
              <a:t>Slovům opačného významu </a:t>
            </a:r>
          </a:p>
          <a:p>
            <a:r>
              <a:rPr lang="cs-CZ" sz="2800"/>
              <a:t>ř</a:t>
            </a:r>
            <a:r>
              <a:rPr lang="cs-CZ" sz="2800" smtClean="0"/>
              <a:t>íkáme též</a:t>
            </a:r>
            <a:endParaRPr lang="cs-CZ" sz="2800"/>
          </a:p>
        </p:txBody>
      </p:sp>
      <p:sp>
        <p:nvSpPr>
          <p:cNvPr id="5" name="TextovéPole 4"/>
          <p:cNvSpPr txBox="1"/>
          <p:nvPr/>
        </p:nvSpPr>
        <p:spPr>
          <a:xfrm>
            <a:off x="1021618" y="1988840"/>
            <a:ext cx="42995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>
                <a:solidFill>
                  <a:srgbClr val="FFC000"/>
                </a:solidFill>
              </a:rPr>
              <a:t>s</a:t>
            </a:r>
            <a:r>
              <a:rPr lang="cs-CZ" sz="4000" smtClean="0">
                <a:solidFill>
                  <a:srgbClr val="FFC000"/>
                </a:solidFill>
              </a:rPr>
              <a:t>lova protikladná </a:t>
            </a:r>
            <a:endParaRPr lang="cs-CZ" sz="400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068960"/>
            <a:ext cx="9589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nebo</a:t>
            </a:r>
            <a:endParaRPr lang="cs-CZ" sz="280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592180"/>
            <a:ext cx="44342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>
                <a:solidFill>
                  <a:srgbClr val="FFC000"/>
                </a:solidFill>
              </a:rPr>
              <a:t>a</a:t>
            </a:r>
            <a:r>
              <a:rPr lang="cs-CZ" sz="4000" smtClean="0">
                <a:solidFill>
                  <a:srgbClr val="FFC000"/>
                </a:solidFill>
              </a:rPr>
              <a:t>ntonyma,opozita.</a:t>
            </a:r>
            <a:endParaRPr lang="cs-CZ" sz="400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4509120"/>
            <a:ext cx="466986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Například:tmavý-_________</a:t>
            </a:r>
          </a:p>
          <a:p>
            <a:r>
              <a:rPr lang="cs-CZ" sz="2800"/>
              <a:t> </a:t>
            </a:r>
            <a:r>
              <a:rPr lang="cs-CZ" sz="2800" smtClean="0"/>
              <a:t>                  hezký-_________</a:t>
            </a:r>
          </a:p>
          <a:p>
            <a:r>
              <a:rPr lang="cs-CZ" sz="2800"/>
              <a:t> </a:t>
            </a:r>
            <a:r>
              <a:rPr lang="cs-CZ" sz="2800" smtClean="0"/>
              <a:t>                  pravák-________</a:t>
            </a:r>
            <a:endParaRPr lang="cs-CZ" sz="2800"/>
          </a:p>
        </p:txBody>
      </p:sp>
      <p:pic>
        <p:nvPicPr>
          <p:cNvPr id="3074" name="Picture 2" descr="C:\Users\Kolářová\AppData\Local\Microsoft\Windows\Temporary Internet Files\Content.IE5\S1JEQ4I9\MP9004330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056" y="1859317"/>
            <a:ext cx="3524944" cy="2339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767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644278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Některá slova mohou být</a:t>
            </a:r>
          </a:p>
          <a:p>
            <a:r>
              <a:rPr lang="cs-CZ" sz="2800"/>
              <a:t> </a:t>
            </a:r>
            <a:r>
              <a:rPr lang="cs-CZ" sz="2800" smtClean="0"/>
              <a:t>                 </a:t>
            </a:r>
            <a:r>
              <a:rPr lang="cs-CZ" sz="4000" smtClean="0">
                <a:solidFill>
                  <a:schemeClr val="accent3"/>
                </a:solidFill>
              </a:rPr>
              <a:t>citově zabarvená,</a:t>
            </a:r>
          </a:p>
          <a:p>
            <a:r>
              <a:rPr lang="cs-CZ" sz="2800"/>
              <a:t>a</a:t>
            </a:r>
            <a:r>
              <a:rPr lang="cs-CZ" sz="2800" smtClean="0"/>
              <a:t> to </a:t>
            </a:r>
            <a:r>
              <a:rPr lang="cs-CZ" sz="4000" smtClean="0">
                <a:solidFill>
                  <a:schemeClr val="accent1"/>
                </a:solidFill>
              </a:rPr>
              <a:t>kladně/slova lichotivá/,</a:t>
            </a:r>
          </a:p>
          <a:p>
            <a:r>
              <a:rPr lang="cs-CZ" sz="2800" smtClean="0"/>
              <a:t>pak užíváme většinou </a:t>
            </a:r>
          </a:p>
          <a:p>
            <a:r>
              <a:rPr lang="cs-CZ" sz="4000" smtClean="0">
                <a:solidFill>
                  <a:srgbClr val="92D050"/>
                </a:solidFill>
              </a:rPr>
              <a:t>             zdrobněliny,</a:t>
            </a:r>
          </a:p>
          <a:p>
            <a:r>
              <a:rPr lang="cs-CZ" sz="2800"/>
              <a:t>n</a:t>
            </a:r>
            <a:r>
              <a:rPr lang="cs-CZ" sz="2800" smtClean="0"/>
              <a:t>ebo </a:t>
            </a:r>
            <a:r>
              <a:rPr lang="cs-CZ" sz="400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záporně</a:t>
            </a:r>
            <a:r>
              <a:rPr lang="cs-CZ" sz="2800" smtClean="0"/>
              <a:t>, což jsou slova</a:t>
            </a:r>
            <a:r>
              <a:rPr lang="cs-CZ" smtClean="0"/>
              <a:t>: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4253032"/>
            <a:ext cx="20104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>
                <a:solidFill>
                  <a:schemeClr val="accent4">
                    <a:lumMod val="60000"/>
                    <a:lumOff val="40000"/>
                  </a:schemeClr>
                </a:solidFill>
              </a:rPr>
              <a:t>h</a:t>
            </a:r>
            <a:r>
              <a:rPr lang="cs-CZ" sz="400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anlivá.</a:t>
            </a:r>
            <a:endParaRPr lang="cs-CZ" sz="400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5157192"/>
            <a:ext cx="5456943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Například:dítě-_______,________</a:t>
            </a:r>
          </a:p>
          <a:p>
            <a:r>
              <a:rPr lang="cs-CZ" sz="2800"/>
              <a:t> </a:t>
            </a:r>
            <a:r>
              <a:rPr lang="cs-CZ" sz="2800" smtClean="0"/>
              <a:t>                   pes-_______,________</a:t>
            </a:r>
          </a:p>
          <a:p>
            <a:r>
              <a:rPr lang="cs-CZ" sz="2800"/>
              <a:t> </a:t>
            </a:r>
            <a:r>
              <a:rPr lang="cs-CZ" sz="2800" smtClean="0"/>
              <a:t>                   dům-______,________</a:t>
            </a:r>
          </a:p>
          <a:p>
            <a:r>
              <a:rPr lang="cs-CZ"/>
              <a:t> </a:t>
            </a:r>
            <a:r>
              <a:rPr lang="cs-CZ" smtClean="0"/>
              <a:t>                  </a:t>
            </a:r>
            <a:endParaRPr lang="cs-CZ"/>
          </a:p>
        </p:txBody>
      </p:sp>
      <p:pic>
        <p:nvPicPr>
          <p:cNvPr id="2050" name="Picture 2" descr="C:\Users\Kolářová\AppData\Local\Microsoft\Windows\Temporary Internet Files\Content.IE5\K0O7W0UI\MP9004448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44" y="1222961"/>
            <a:ext cx="1981156" cy="2599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lářová\AppData\Local\Microsoft\Windows\Temporary Internet Files\Content.IE5\AM1I8PN9\MP9004310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4572" y="4489757"/>
            <a:ext cx="2329428" cy="2329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1321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6843540" cy="22775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Některá slova mohou mít i více významů,</a:t>
            </a:r>
          </a:p>
          <a:p>
            <a:r>
              <a:rPr lang="cs-CZ" sz="2800" smtClean="0"/>
              <a:t>Záleží pak,v jaké souvislosti je použijeme.</a:t>
            </a:r>
          </a:p>
          <a:p>
            <a:r>
              <a:rPr lang="cs-CZ" sz="2800" smtClean="0"/>
              <a:t>Říkáme jim</a:t>
            </a:r>
          </a:p>
          <a:p>
            <a:endParaRPr lang="cs-CZ"/>
          </a:p>
          <a:p>
            <a:r>
              <a:rPr lang="cs-CZ" smtClean="0"/>
              <a:t>        </a:t>
            </a:r>
            <a:r>
              <a:rPr lang="cs-CZ" sz="4000" smtClean="0">
                <a:solidFill>
                  <a:srgbClr val="FFFF00"/>
                </a:solidFill>
              </a:rPr>
              <a:t>slova mnohoznačná</a:t>
            </a:r>
            <a:endParaRPr lang="cs-CZ" sz="400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4077072"/>
            <a:ext cx="6537367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Například:koruna___________________</a:t>
            </a:r>
          </a:p>
          <a:p>
            <a:r>
              <a:rPr lang="cs-CZ" sz="2800"/>
              <a:t> </a:t>
            </a:r>
            <a:r>
              <a:rPr lang="cs-CZ" sz="2800" smtClean="0"/>
              <a:t>                   oko______________________</a:t>
            </a:r>
          </a:p>
          <a:p>
            <a:r>
              <a:rPr lang="cs-CZ" sz="2800"/>
              <a:t> </a:t>
            </a:r>
            <a:r>
              <a:rPr lang="cs-CZ" sz="2800" smtClean="0"/>
              <a:t>                   kohoutek_________________</a:t>
            </a:r>
          </a:p>
          <a:p>
            <a:r>
              <a:rPr lang="cs-CZ"/>
              <a:t> </a:t>
            </a:r>
            <a:r>
              <a:rPr lang="cs-CZ" smtClean="0"/>
              <a:t>                  </a:t>
            </a:r>
            <a:endParaRPr lang="cs-CZ"/>
          </a:p>
        </p:txBody>
      </p:sp>
      <p:pic>
        <p:nvPicPr>
          <p:cNvPr id="1027" name="Picture 3" descr="C:\Users\Kolářová\AppData\Local\Microsoft\Windows\Temporary Internet Files\Content.IE5\CFCVX2EO\MC9004046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20178"/>
            <a:ext cx="1644650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AM1I8PN9\MC9004418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120178"/>
            <a:ext cx="16383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lářová\AppData\Local\Microsoft\Windows\Temporary Internet Files\Content.IE5\K0O7W0UI\MC9004118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280" y="2954956"/>
            <a:ext cx="1242083" cy="1117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CFCVX2EO\MC900441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75" y="4851385"/>
            <a:ext cx="182245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Kolářová\AppData\Local\Microsoft\Windows\Temporary Internet Files\Content.IE5\CFCVX2EO\MC9002958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4722" y="4851385"/>
            <a:ext cx="2147180" cy="1973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olářová\AppData\Local\Microsoft\Windows\Temporary Internet Files\Content.IE5\DE4CGPLA\MC9003391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061565"/>
            <a:ext cx="904342" cy="904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094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Soutěž: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r>
              <a:rPr lang="cs-CZ" smtClean="0"/>
              <a:t>Vymysli co nejvíce slov mnohoznačných:</a:t>
            </a:r>
          </a:p>
          <a:p>
            <a:pPr marL="137160" indent="0">
              <a:buNone/>
            </a:pPr>
            <a:r>
              <a:rPr lang="cs-CZ" smtClean="0"/>
              <a:t>____________________</a:t>
            </a:r>
            <a:br>
              <a:rPr lang="cs-CZ" smtClean="0"/>
            </a:br>
            <a:r>
              <a:rPr lang="cs-CZ" smtClean="0"/>
              <a:t>____________________</a:t>
            </a:r>
          </a:p>
          <a:p>
            <a:pPr marL="137160" indent="0">
              <a:buNone/>
            </a:pPr>
            <a:r>
              <a:rPr lang="cs-CZ" smtClean="0"/>
              <a:t>____________________</a:t>
            </a:r>
          </a:p>
          <a:p>
            <a:pPr marL="137160" indent="0">
              <a:buNone/>
            </a:pPr>
            <a:r>
              <a:rPr lang="cs-CZ" smtClean="0"/>
              <a:t>____________________</a:t>
            </a:r>
          </a:p>
          <a:p>
            <a:pPr marL="137160" indent="0">
              <a:buNone/>
            </a:pPr>
            <a:endParaRPr lang="cs-CZ" smtClean="0"/>
          </a:p>
          <a:p>
            <a:pPr marL="137160" indent="0">
              <a:buNone/>
            </a:pPr>
            <a:r>
              <a:rPr lang="cs-CZ" smtClean="0"/>
              <a:t>Říkáme jim cizím názvem </a:t>
            </a:r>
          </a:p>
          <a:p>
            <a:pPr marL="137160" indent="0">
              <a:buNone/>
            </a:pPr>
            <a:r>
              <a:rPr lang="cs-CZ"/>
              <a:t> </a:t>
            </a:r>
            <a:r>
              <a:rPr lang="cs-CZ" smtClean="0"/>
              <a:t>          </a:t>
            </a:r>
            <a:r>
              <a:rPr lang="cs-CZ" smtClean="0">
                <a:solidFill>
                  <a:srgbClr val="FFFF00"/>
                </a:solidFill>
              </a:rPr>
              <a:t>homonyma.</a:t>
            </a:r>
            <a:endParaRPr lang="cs-CZ">
              <a:solidFill>
                <a:srgbClr val="FFFF00"/>
              </a:solidFill>
            </a:endParaRPr>
          </a:p>
        </p:txBody>
      </p:sp>
      <p:pic>
        <p:nvPicPr>
          <p:cNvPr id="5122" name="Picture 2" descr="C:\Users\Kolářová\AppData\Local\Microsoft\Windows\Temporary Internet Files\Content.IE5\DE4CGPLA\MC9003890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9102" y="2780928"/>
            <a:ext cx="270846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5706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87423" y="260648"/>
            <a:ext cx="8229600" cy="1143000"/>
          </a:xfrm>
        </p:spPr>
        <p:txBody>
          <a:bodyPr/>
          <a:lstStyle/>
          <a:p>
            <a:r>
              <a:rPr lang="cs-CZ" smtClean="0"/>
              <a:t>Samostatná práce: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 marL="137160" indent="0">
              <a:buNone/>
            </a:pPr>
            <a:r>
              <a:rPr lang="cs-CZ" smtClean="0"/>
              <a:t>Vymysli :</a:t>
            </a:r>
          </a:p>
          <a:p>
            <a:pPr marL="137160" indent="0">
              <a:buNone/>
            </a:pPr>
            <a:r>
              <a:rPr lang="cs-CZ" smtClean="0">
                <a:solidFill>
                  <a:srgbClr val="FFFF00"/>
                </a:solidFill>
              </a:rPr>
              <a:t>1.Synonymum</a:t>
            </a:r>
            <a:r>
              <a:rPr lang="cs-CZ" smtClean="0"/>
              <a:t> ke slovu </a:t>
            </a:r>
            <a:r>
              <a:rPr lang="cs-CZ" b="1" smtClean="0"/>
              <a:t>skvěle- ___________</a:t>
            </a:r>
          </a:p>
          <a:p>
            <a:pPr marL="137160" indent="0">
              <a:buNone/>
            </a:pPr>
            <a:r>
              <a:rPr lang="cs-CZ" b="1"/>
              <a:t> </a:t>
            </a:r>
            <a:r>
              <a:rPr lang="cs-CZ" b="1" smtClean="0"/>
              <a:t>                                        běhá -_____________</a:t>
            </a:r>
          </a:p>
          <a:p>
            <a:pPr marL="137160" indent="0">
              <a:buNone/>
            </a:pPr>
            <a:r>
              <a:rPr lang="cs-CZ" b="1"/>
              <a:t> </a:t>
            </a:r>
            <a:r>
              <a:rPr lang="cs-CZ" b="1" smtClean="0"/>
              <a:t>                                        pestrý- </a:t>
            </a:r>
            <a:r>
              <a:rPr lang="cs-CZ" smtClean="0"/>
              <a:t>____________</a:t>
            </a:r>
          </a:p>
          <a:p>
            <a:pPr marL="137160" indent="0">
              <a:buNone/>
            </a:pPr>
            <a:r>
              <a:rPr lang="cs-CZ" smtClean="0">
                <a:solidFill>
                  <a:srgbClr val="FFFF00"/>
                </a:solidFill>
              </a:rPr>
              <a:t>2.Antonymum</a:t>
            </a:r>
            <a:r>
              <a:rPr lang="cs-CZ" smtClean="0"/>
              <a:t> ke slovu </a:t>
            </a:r>
            <a:r>
              <a:rPr lang="cs-CZ" b="1" smtClean="0"/>
              <a:t>nahoru-___________</a:t>
            </a:r>
          </a:p>
          <a:p>
            <a:pPr marL="137160" indent="0">
              <a:buNone/>
            </a:pPr>
            <a:r>
              <a:rPr lang="cs-CZ" b="1"/>
              <a:t> </a:t>
            </a:r>
            <a:r>
              <a:rPr lang="cs-CZ" b="1" smtClean="0"/>
              <a:t>                                       první- _____________</a:t>
            </a:r>
          </a:p>
          <a:p>
            <a:pPr marL="137160" indent="0">
              <a:buNone/>
            </a:pPr>
            <a:r>
              <a:rPr lang="cs-CZ" b="1"/>
              <a:t> </a:t>
            </a:r>
            <a:r>
              <a:rPr lang="cs-CZ" b="1" smtClean="0"/>
              <a:t>                                       štědrý- </a:t>
            </a:r>
            <a:r>
              <a:rPr lang="cs-CZ" smtClean="0"/>
              <a:t>_____________</a:t>
            </a:r>
          </a:p>
          <a:p>
            <a:pPr marL="137160" indent="0">
              <a:buNone/>
            </a:pPr>
            <a:r>
              <a:rPr lang="cs-CZ" smtClean="0">
                <a:solidFill>
                  <a:srgbClr val="FFFF00"/>
                </a:solidFill>
              </a:rPr>
              <a:t>3.Slovo citově zabarvené </a:t>
            </a:r>
            <a:r>
              <a:rPr lang="cs-CZ" smtClean="0"/>
              <a:t>kladně i záporně </a:t>
            </a:r>
          </a:p>
          <a:p>
            <a:pPr marL="137160" indent="0">
              <a:buNone/>
            </a:pPr>
            <a:r>
              <a:rPr lang="cs-CZ"/>
              <a:t> </a:t>
            </a:r>
            <a:r>
              <a:rPr lang="cs-CZ" smtClean="0"/>
              <a:t>                       ke slovu </a:t>
            </a:r>
            <a:r>
              <a:rPr lang="cs-CZ" b="1" smtClean="0"/>
              <a:t>práce-_______,______</a:t>
            </a:r>
          </a:p>
          <a:p>
            <a:pPr marL="137160" indent="0">
              <a:buNone/>
            </a:pPr>
            <a:r>
              <a:rPr lang="cs-CZ" b="1"/>
              <a:t> </a:t>
            </a:r>
            <a:r>
              <a:rPr lang="cs-CZ" b="1" smtClean="0"/>
              <a:t>                                        auto-</a:t>
            </a:r>
            <a:r>
              <a:rPr lang="cs-CZ" smtClean="0"/>
              <a:t>_______,_______ </a:t>
            </a:r>
          </a:p>
          <a:p>
            <a:r>
              <a:rPr lang="cs-CZ"/>
              <a:t> </a:t>
            </a:r>
            <a:r>
              <a:rPr lang="cs-CZ" smtClean="0"/>
              <a:t>                                        </a:t>
            </a:r>
            <a:endParaRPr lang="cs-CZ"/>
          </a:p>
        </p:txBody>
      </p:sp>
      <p:pic>
        <p:nvPicPr>
          <p:cNvPr id="6146" name="Picture 2" descr="C:\Users\Kolářová\AppData\Local\Microsoft\Windows\Temporary Internet Files\Content.IE5\DE4CGPLA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373216"/>
            <a:ext cx="20701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Kolářová\AppData\Local\Microsoft\Windows\Temporary Internet Files\Content.IE5\K0O7W0UI\MM90028886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0907" y="332656"/>
            <a:ext cx="1404156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3187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137160" indent="0">
              <a:buNone/>
            </a:pPr>
            <a:r>
              <a:rPr lang="cs-CZ" smtClean="0">
                <a:hlinkClick r:id="rId2"/>
              </a:rPr>
              <a:t>www.microsoft.com</a:t>
            </a:r>
            <a:endParaRPr lang="cs-CZ" smtClean="0"/>
          </a:p>
          <a:p>
            <a:pPr marL="13716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360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134</TotalTime>
  <Words>261</Words>
  <Application>Microsoft Office PowerPoint</Application>
  <PresentationFormat>Předvádění na obrazovce (4:3)</PresentationFormat>
  <Paragraphs>83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Vrchol</vt:lpstr>
      <vt:lpstr>1_Motiv systému Office</vt:lpstr>
      <vt:lpstr>Prezentace aplikace PowerPoint</vt:lpstr>
      <vt:lpstr>Anotace</vt:lpstr>
      <vt:lpstr>Obsah</vt:lpstr>
      <vt:lpstr>Význam slov</vt:lpstr>
      <vt:lpstr>Prezentace aplikace PowerPoint</vt:lpstr>
      <vt:lpstr>Prezentace aplikace PowerPoint</vt:lpstr>
      <vt:lpstr>Prezentace aplikace PowerPoint</vt:lpstr>
      <vt:lpstr>Soutěž:</vt:lpstr>
      <vt:lpstr>Samostatná práce: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19</cp:revision>
  <dcterms:created xsi:type="dcterms:W3CDTF">2012-01-14T14:35:47Z</dcterms:created>
  <dcterms:modified xsi:type="dcterms:W3CDTF">2012-01-23T14:19:30Z</dcterms:modified>
</cp:coreProperties>
</file>