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72" r:id="rId3"/>
    <p:sldId id="278" r:id="rId4"/>
    <p:sldId id="282" r:id="rId5"/>
    <p:sldId id="279" r:id="rId6"/>
    <p:sldId id="280" r:id="rId7"/>
    <p:sldId id="281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gs_rn=2&amp;gs_ri=serp&amp;pq=semen%C3%ADk&amp;cp=5&amp;gs_id=y&amp;xhr=t&amp;q=konvalinka&amp;bav=on.2,or.r_gc.r_pw.r_qf.&amp;biw=1249&amp;bih=595&amp;wrapid=tljp1360066843857220&amp;um=1&amp;ie=UTF-8&amp;tbm=isch&amp;source=og&amp;sa=N&amp;tab=wi&amp;ei=7PoQUfvQK8fRtAaTzYDQDQ" TargetMode="External"/><Relationship Id="rId2" Type="http://schemas.openxmlformats.org/officeDocument/2006/relationships/hyperlink" Target="http://www.google.cz/search?hl=cs&amp;q=vrba+j%C3%ADva+jehn%C4%9Bdy&amp;bav=on.2,or.r_gc.r_pw.r_qf.&amp;biw=1249&amp;bih=595&amp;wrapid=tlif136006592476210&amp;um=1&amp;ie=UTF-8&amp;tbm=isch&amp;source=og&amp;sa=N&amp;tab=wi&amp;ei=WvcQUdXtM4ip4AT3vIC4D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Generativní  orgány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charakteristické znaky květu krytosemenných rostlin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okvětí, kalich, koruna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rytosemenných rostlin představuje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přeměněný prýt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omezeného růstu, který nese různě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přeměněné listy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které se přímo nebo nepřímo účastní pohlavního rozmnožování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286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Květní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větní lůžko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ozšířený vrchol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stonku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33056"/>
            <a:ext cx="25908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500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Květní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9978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větní obaly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 listová povaha )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 tvarově a barevně rozlišené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různoobalné</a:t>
            </a:r>
          </a:p>
          <a:p>
            <a:pPr marL="514350" indent="-514350"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 kalich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kalyx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zelený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C koruna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corolla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barevná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05300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1545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Květní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50" y="1268760"/>
            <a:ext cx="8877262" cy="55892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kalich a koruna nejsou rozlišené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jednoobalné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 okvětí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perigon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okvětní lístky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volné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      	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srostlé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918543"/>
            <a:ext cx="1962150" cy="1839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910465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442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Květní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eprodukční orgány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pohlavní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prgány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amčí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tyčinky 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amičí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 pestík G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02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Květní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 tyčinky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andreceum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produkují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pylová zrna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mikrospory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rozlišené v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nitku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prašník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rašník je tvořen dvěma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prašnými váčky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rašný váček má dvě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prašná pouzdra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58608"/>
            <a:ext cx="244792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24744"/>
            <a:ext cx="2362200" cy="1429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370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Květní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G pestík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gyneceum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srůstem jednoho nebo více plodolistů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  <p:pic>
        <p:nvPicPr>
          <p:cNvPr id="6146" name="Picture 2" descr="http://t0.gstatic.com/images?q=tbn:ANd9GcR7ggOSOTtX1xgtxfghKoysfhP_hubVYUniobLDUlrKxpiklDzh2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502" y="4509120"/>
            <a:ext cx="1485900" cy="18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77072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010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semeníku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55307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blizna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vrcholová část pestíku, na níž se 		     zachycují a klíčí pylová zrna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č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nělka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střední část pestíku, protáhlý tvar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semeník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spodní, rozšířená část pestíku, 			   která uzavírá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vajíčka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27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semeníků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8247"/>
            <a:ext cx="8686800" cy="57997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odle toho zda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větní obaly a tyčinky vyrůstají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semeníkem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semeník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svrchní</a:t>
            </a:r>
            <a:endParaRPr lang="cs-CZ" b="1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květní obaly a tyčinky vyrůstají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nad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semeníkem 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semeník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spodní</a:t>
            </a:r>
            <a:endParaRPr lang="cs-CZ" b="1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  <a:sym typeface="Wingdings 3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417" y="2780928"/>
            <a:ext cx="2438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6833" y="1052736"/>
            <a:ext cx="2743200" cy="1306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206008"/>
            <a:ext cx="2438400" cy="1641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689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semeníků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květní obaly a tyčinky vyrůstají </a:t>
            </a: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uprostřed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semeníku  </a:t>
            </a: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semeník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polospodní</a:t>
            </a:r>
            <a:endParaRPr lang="cs-CZ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</a:t>
            </a:r>
            <a:r>
              <a:rPr lang="cs-CZ" dirty="0" smtClean="0"/>
              <a:t>lomikámen  </a:t>
            </a:r>
            <a:r>
              <a:rPr lang="cs-CZ" dirty="0" smtClean="0"/>
              <a:t>výběžkatý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273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květů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boupohlavné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květ obsahuje samčí i samičí reprodukční orgány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( tyčinky a pestíky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13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9040"/>
            <a:ext cx="2438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679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květů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688632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jednopohlavné </a:t>
            </a:r>
            <a:endParaRPr lang="cs-CZ" b="1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amčí – prašníkové –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květ obsahuje pouze samčí reprodukční orgány ( tyčinky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samičí – pestíkové –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květ obsahuje pouze samičí reprodukční orgány ( pestíky )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					vrba jíva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21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Jednodomé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amčí a samičí květy uspořádané na </a:t>
            </a:r>
            <a:r>
              <a:rPr lang="cs-CZ" dirty="0" smtClean="0"/>
              <a:t>jedné </a:t>
            </a:r>
            <a:r>
              <a:rPr lang="cs-CZ" dirty="0" smtClean="0"/>
              <a:t>rostlině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kukuřice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15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298" y="3679971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32856"/>
            <a:ext cx="3600400" cy="2114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502" y="4603896"/>
            <a:ext cx="1895475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651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Dvoudomé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amčí a samičí květy umístěné zvlášť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alovec, vrba jíva	</a:t>
            </a:r>
            <a:r>
              <a:rPr lang="cs-CZ" dirty="0" smtClean="0"/>
              <a:t>samičí</a:t>
            </a:r>
            <a:r>
              <a:rPr lang="cs-CZ" dirty="0" smtClean="0"/>
              <a:t>		samčí </a:t>
            </a:r>
            <a:r>
              <a:rPr lang="cs-CZ" dirty="0" smtClean="0"/>
              <a:t>květy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vrba jíva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16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63413"/>
            <a:ext cx="2343150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29000"/>
            <a:ext cx="1743075" cy="178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8394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http://www.google.cz/search?hl=cs&amp;gs_rn=2&amp;gs_ri=hp&amp;cp=7&amp;gs_id=r&amp;xhr=t&amp;q=vrba+j%C3%ADva&amp;bav=on.2,or.r_gc.r_pw.r_qf.&amp;</a:t>
            </a:r>
            <a:r>
              <a:rPr lang="cs-CZ" sz="900" dirty="0" smtClean="0"/>
              <a:t>bvm=bv.41867550,d.d2k&amp;biw=1249&amp;bih=595&amp;wrapid=tljp1360065826170012&amp;um=1&amp;ie=UTF-8&amp;tbm=isch&amp;source=og&amp;sa=N&amp;tab=wi&amp;ei=8fYQUY7mIonJsgbJhoFo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http://www.google.cz/search?hl=cs&amp;q=vrba+j%C3%ADva+jehn%C4%9Bdy&amp;bav=on.2,or.r_gc.r_pw.r_qf.&amp;</a:t>
            </a:r>
            <a:r>
              <a:rPr lang="cs-CZ" sz="900" dirty="0" smtClean="0">
                <a:hlinkClick r:id="rId2"/>
              </a:rPr>
              <a:t>biw=1249&amp;bih=595&amp;wrapid=tlif136006592476210&amp;um=1&amp;ie=UTF-8&amp;tbm=isch&amp;source=og&amp;sa=N&amp;tab=wi&amp;ei=WvcQUdXtM4ip4AT3vIC4DQ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http://www.google.cz/search?hl=cs&amp;gs_rn=2&amp;gs_ri=serp&amp;pq=vrba+j%C3%ADva+jehn%C4%9Bdy&amp;cp=5&amp;gs_id=1k&amp;xhr=t&amp;q=kuku%C5%99ice&amp;bav=on.2,or.r_gc.r_pw.r_qf.&amp;</a:t>
            </a:r>
            <a:r>
              <a:rPr lang="cs-CZ" sz="900" dirty="0" smtClean="0"/>
              <a:t>biw=1249&amp;bih=595&amp;wrapid=tljp1360066000510240&amp;um=1&amp;ie=UTF-8&amp;tbm=isch&amp;source=og&amp;sa=N&amp;tab=wi&amp;ei=pfcQUcymCYXxsga20oD4BQ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http://www.google.cz/search?hl=cs&amp;gs_rn=2&amp;gs_ri=serp&amp;pq=vrba+j%C3%ADva+jehn%C4%9Bdy&amp;cp=5&amp;gs_id=1k&amp;xhr=t&amp;q=kuku%C5%99ice&amp;bav=on.2,or.r_gc.r_pw.r_qf.&amp;</a:t>
            </a:r>
            <a:r>
              <a:rPr lang="cs-CZ" sz="900" dirty="0" smtClean="0"/>
              <a:t>biw=1249&amp;bih=595&amp;wrapid=tljp1360066000510240&amp;um=1&amp;ie=UTF-8&amp;tbm=isch&amp;source=og&amp;sa=N&amp;tab=wi&amp;ei=pfcQUcymCYXxsga20oD4BQ#imgrc=LLL-TFed-I587M%3A%3B9yZDQsmDfsoCLM%3Bhttp%253A%252F%252Fwww.celysvet.cz%252Ffotky%252Fkukurice-seta_1.jpg%3Bhttp%253A%252F%252Fwww.celysvet.cz%252Ffotky-kukurice-seta-foto-obrazky%3B1415%3B1018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vrba+j%C3%ADva+jehn%C4%9Bdy&amp;cp=5&amp;gs_id=1k&amp;xhr=t&amp;q=kuku%C5%99ice&amp;biw=1249&amp;bih=595&amp;bav=on.2,or.r_gc.r_pw.r_qf.&amp;wrapid=tlif136006611245510&amp;um=1&amp;ie=UTF-8&amp;tbm=isch&amp;source=og&amp;sa=N&amp;tab=wi&amp;ei=DPgQUZ-IFpGN4gTwxYHID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http://www.google.cz/search?hl=cs&amp;gs_rn=2&amp;gs_ri=serp&amp;pq=kuku%C5%99ice&amp;cp=17&amp;gs_id=2d&amp;xhr=t&amp;q=oboupohlavn%C3%BD+kv%C4%9Bt&amp;bav=on.2,or.r_gc.r_pw.r_qf.&amp;</a:t>
            </a:r>
            <a:r>
              <a:rPr lang="cs-CZ" sz="900" dirty="0" smtClean="0"/>
              <a:t>biw=1249&amp;bih=595&amp;wrapid=tljp1360066173811246&amp;um=1&amp;ie=UTF-8&amp;tbm=isch&amp;source=og&amp;sa=N&amp;tab=wi&amp;ei=U_gQUZHrO8jVtAaJg4G4DQ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http://www.google.cz/search?hl=cs&amp;gs_rn=2&amp;gs_ri=serp&amp;pq=oboupohlavn%C3%BD+kv%C4%9Bt&amp;cp=6&amp;gs_id=1g&amp;xhr=t&amp;q=lomik%C3%A1men&amp;biw=1249&amp;bih=595&amp;bav=on.2,or.r_gc.r_pw.r_qf.&amp;</a:t>
            </a:r>
            <a:r>
              <a:rPr lang="cs-CZ" sz="900" dirty="0" smtClean="0"/>
              <a:t>wrapid=tljp1360066242903236&amp;um=1&amp;ie=UTF-8&amp;tbm=isch&amp;source=og&amp;sa=N&amp;tab=wi&amp;ei=lvgQUZ3hA8bStAbJ_IDIDA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http://www.google.cz/search?hl=cs&amp;gs_rn=2&amp;gs_ri=serp&amp;pq=oboupohlavn%C3%BD+kv%C4%9Bt&amp;cp=6&amp;gs_id=17&amp;xhr=t&amp;q=semen%C3%ADk&amp;bav=on.2,or.r_gc.r_pw.r_qf.&amp;</a:t>
            </a:r>
            <a:r>
              <a:rPr lang="cs-CZ" sz="900" dirty="0" smtClean="0"/>
              <a:t>biw=1249&amp;bih=595&amp;wrapid=tljp1360066324838224&amp;um=1&amp;ie=UTF-8&amp;tbm=isch&amp;source=og&amp;sa=N&amp;tab=wi&amp;ei=5vgQUai7I4m0tAbZl4G4DA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http://www.google.cz/search?hl=cs&amp;gs_rn=2&amp;gs_ri=serp&amp;pq=oboupohlavn%C3%BD+kv%C4%9Bt&amp;cp=6&amp;gs_id=17&amp;xhr=t&amp;q=semen%C3%ADk&amp;bav=on.2,or.r_gc.r_pw.r_qf.&amp;</a:t>
            </a:r>
            <a:r>
              <a:rPr lang="cs-CZ" sz="900" dirty="0" smtClean="0"/>
              <a:t>biw=1249&amp;bih=595&amp;wrapid=tljp1360066324838224&amp;um=1&amp;ie=UTF-8&amp;tbm=isch&amp;source=og&amp;sa=N&amp;tab=wi&amp;ei=5vgQUai7I4m0tAbZl4G4DA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http://www.google.cz/search?hl=cs&amp;gs_rn=2&amp;gs_ri=serp&amp;pq=oboupohlavn%C3%BD+kv%C4%9Bt&amp;cp=6&amp;gs_id=17&amp;xhr=t&amp;q=semen%C3%ADk&amp;bav=on.2,or.r_gc.r_pw.r_qf.&amp;</a:t>
            </a:r>
            <a:r>
              <a:rPr lang="cs-CZ" sz="900" dirty="0" smtClean="0"/>
              <a:t>biw=1249&amp;bih=595&amp;wrapid=tljp1360066324838224&amp;um=1&amp;ie=UTF-8&amp;tbm=isch&amp;source=og&amp;sa=N&amp;tab=wi&amp;ei=5vgQUai7I4m0tAbZl4G4DA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http://www.google.cz/search?hl=cs&amp;gs_rn=2&amp;gs_ri=serp&amp;pq=oboupohlavn%C3%BD+kv%C4%9Bt&amp;cp=6&amp;gs_id=17&amp;xhr=t&amp;q=semen%C3%ADk&amp;bav=on.2,or.r_gc.r_pw.r_qf.&amp;</a:t>
            </a:r>
            <a:r>
              <a:rPr lang="cs-CZ" sz="900" dirty="0" smtClean="0"/>
              <a:t>biw=1249&amp;bih=595&amp;wrapid=tljp1360066324838224&amp;um=1&amp;ie=UTF-8&amp;tbm=isch&amp;source=og&amp;sa=N&amp;tab=wi&amp;ei=5vgQUai7I4m0tAbZl4G4DA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=2&amp;gs_ri=</a:t>
            </a:r>
            <a:r>
              <a:rPr lang="cs-CZ" sz="900" dirty="0" err="1"/>
              <a:t>serp&amp;pq</a:t>
            </a:r>
            <a:r>
              <a:rPr lang="cs-CZ" sz="900" dirty="0"/>
              <a:t>=oboupohlavn%C3%BD+kv%C4%9Bt&amp;cp=6&amp;gs_id=17&amp;xhr=</a:t>
            </a:r>
            <a:r>
              <a:rPr lang="cs-CZ" sz="900" dirty="0" err="1"/>
              <a:t>t&amp;q</a:t>
            </a:r>
            <a:r>
              <a:rPr lang="cs-CZ" sz="900" dirty="0"/>
              <a:t>=semen%C3%ADk&amp;bav=on.2,or.r_gc.r_pw.r_qf.&amp;biw=1249&amp;bih=595&amp;wrapid=tljp1360066324838224&amp;um=1&amp;ie=UTF-8&amp;tbm=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=5vgQUai7I4m0tAbZl4G4DA#um=1&amp;hl=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=1&amp;q=semen%C3%ADk+tulip%C3%A1nu&amp;oq=semen%C3%ADk&amp;gs_l=img.1.1.0j0i24l3.189608.193246.0.195329.13.4.3.4.4.0.89.110.2.2.0...0.0...1c.1.2.img.D6nrUIwo4Pw&amp;fp=1&amp;biw=1249&amp;bih=595&amp;bav=on.2,or.r_gc.r_pw.r_qf.&amp;</a:t>
            </a:r>
            <a:r>
              <a:rPr lang="cs-CZ" sz="900" dirty="0" smtClean="0"/>
              <a:t>cad=b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=2&amp;gs_ri=</a:t>
            </a:r>
            <a:r>
              <a:rPr lang="cs-CZ" sz="900" dirty="0" err="1"/>
              <a:t>serp&amp;pq</a:t>
            </a:r>
            <a:r>
              <a:rPr lang="cs-CZ" sz="900" dirty="0"/>
              <a:t>=oboupohlavn%C3%BD+kv%C4%9Bt&amp;cp=6&amp;gs_id=17&amp;xhr=</a:t>
            </a:r>
            <a:r>
              <a:rPr lang="cs-CZ" sz="900" dirty="0" err="1"/>
              <a:t>t&amp;q</a:t>
            </a:r>
            <a:r>
              <a:rPr lang="cs-CZ" sz="900" dirty="0"/>
              <a:t>=semen%C3%ADk&amp;bav=on.2,or.r_gc.r_pw.r_qf.&amp;biw=1249&amp;bih=595&amp;wrapid=tljp1360066324838224&amp;um=1&amp;ie=UTF-8&amp;tbm=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=5vgQUai7I4m0tAbZl4G4DA#um=1&amp;hl=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=1&amp;q=ty%C4%8Dinky&amp;oq=ty%C4%8Dinky&amp;gs_l=img.1.0.0l5j0i24l5.799.5881.1.7537.14.12.0.2.2.0.116.1024.8j4.12.0...0.0...1c.1.2.img.RmacolGjkTM&amp;bav=on.2,or.r_gc.r_pw.r_qf.&amp;</a:t>
            </a:r>
            <a:r>
              <a:rPr lang="cs-CZ" sz="900" dirty="0" smtClean="0"/>
              <a:t>fp=e2a37763dced3cc4&amp;biw=1249&amp;bih=595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=2&amp;gs_ri=</a:t>
            </a:r>
            <a:r>
              <a:rPr lang="cs-CZ" sz="900" dirty="0" err="1"/>
              <a:t>serp&amp;pq</a:t>
            </a:r>
            <a:r>
              <a:rPr lang="cs-CZ" sz="900" dirty="0"/>
              <a:t>=oboupohlavn%C3%BD+kv%C4%9Bt&amp;cp=6&amp;gs_id=17&amp;xhr=</a:t>
            </a:r>
            <a:r>
              <a:rPr lang="cs-CZ" sz="900" dirty="0" err="1"/>
              <a:t>t&amp;q</a:t>
            </a:r>
            <a:r>
              <a:rPr lang="cs-CZ" sz="900" dirty="0"/>
              <a:t>=semen%C3%ADk&amp;bav=on.2,or.r_gc.r_pw.r_qf.&amp;biw=1249&amp;bih=595&amp;wrapid=tljp1360066324838224&amp;um=1&amp;ie=UTF-8&amp;tbm=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=5vgQUai7I4m0tAbZl4G4DA#um=1&amp;hl=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=1&amp;q=ty%C4%8Dinky+v+kv%C4%9Btu&amp;oq=ty%C4%8Dinky+v+kv%C4%9Btu&amp;gs_l=img.12...2802.7890.0.9678.8.8.0.0.0.0.104.615.5j3.8.0...0.0...1c.1.2.img.Hvz-LRPldYM&amp;bav=on.2,or.r_gc.r_pw.r_qf.&amp;</a:t>
            </a:r>
            <a:r>
              <a:rPr lang="cs-CZ" sz="900" dirty="0" smtClean="0"/>
              <a:t>fp=e2a37763dced3cc4&amp;biw=1249&amp;bih=595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http://www.google.cz/search?hl=cs&amp;gs_rn=2&amp;gs_ri=serp&amp;pq=semen%C3%ADk&amp;cp=5&amp;gs_id=y&amp;xhr=t&amp;q=konvalinka&amp;bav=on.2,or.r_gc.r_pw.r_qf.&amp;</a:t>
            </a:r>
            <a:r>
              <a:rPr lang="cs-CZ" sz="900" dirty="0" smtClean="0">
                <a:hlinkClick r:id="rId3"/>
              </a:rPr>
              <a:t>biw=1249&amp;bih=595&amp;wrapid=tljp1360066843857220&amp;um=1&amp;ie=UTF-8&amp;tbm=isch&amp;source=og&amp;sa=N&amp;tab=wi&amp;ei=7PoQUfvQK8fRtAaTzYDQDQ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http://www.google.cz/search?hl=cs&amp;q=r%C5%AF%C5%BEe&amp;bav=on.2,or.r_gc.r_pw.r_qf.&amp;biw=1249&amp;bih=595&amp;wrapid=tlif136006691074810&amp;um=1&amp;ie=UTF-8&amp;tbm=isch&amp;source=og&amp;sa=N&amp;tab=wi&amp;ei=MvsQUbzpIcmHtAaF3IDoCQ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r%C5%AF%C5%BEe&amp;cp=11&amp;gs_id=1g&amp;xhr=t&amp;q=kv%C4%9Btn%C3%AD+l%C5%AF%C5%BEko&amp;bav=on.2,or.r_gc.r_pw.r_qf.&amp;biw=1249&amp;bih=595&amp;wrapid=tljp1360066983156226&amp;um=1&amp;ie=UTF-8&amp;tbm=isch&amp;source=og&amp;sa=N&amp;tab=wi&amp;ei=efsQUeuPJ5CRswb3r4GwCw</a:t>
            </a:r>
            <a:endParaRPr lang="cs-CZ" sz="9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05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914</TotalTime>
  <Words>376</Words>
  <Application>Microsoft Office PowerPoint</Application>
  <PresentationFormat>Předvádění na obrazovce (4:3)</PresentationFormat>
  <Paragraphs>147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Květ</vt:lpstr>
      <vt:lpstr>květ</vt:lpstr>
      <vt:lpstr>Květ</vt:lpstr>
      <vt:lpstr>Květní části</vt:lpstr>
      <vt:lpstr>Květní části</vt:lpstr>
      <vt:lpstr>Květní části</vt:lpstr>
      <vt:lpstr>Květní části</vt:lpstr>
      <vt:lpstr>Květní části</vt:lpstr>
      <vt:lpstr>Květní části</vt:lpstr>
      <vt:lpstr>Části semeníku</vt:lpstr>
      <vt:lpstr>Typy semeníků</vt:lpstr>
      <vt:lpstr>Typy semeníků</vt:lpstr>
      <vt:lpstr>Typy květů</vt:lpstr>
      <vt:lpstr>Typy květů</vt:lpstr>
      <vt:lpstr>Jednodomé rostliny</vt:lpstr>
      <vt:lpstr>Dvoudomé rostliny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125</cp:revision>
  <dcterms:created xsi:type="dcterms:W3CDTF">2012-10-09T15:11:06Z</dcterms:created>
  <dcterms:modified xsi:type="dcterms:W3CDTF">2013-02-05T12:24:37Z</dcterms:modified>
</cp:coreProperties>
</file>