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71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C12CBD6-1A73-450A-AE51-67464FBB5DD6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6009EE6-6C12-49C7-8BE3-258107C9FCF4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youtube.com/watch?feature=player_embedded&amp;v=9v0SoBtx_kY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Praha,_Katedr%C3%A1la,_JV_01.jpg" TargetMode="External"/><Relationship Id="rId2" Type="http://schemas.openxmlformats.org/officeDocument/2006/relationships/hyperlink" Target="http://en.wikipedia.org/wiki/File:Hradschin_Prag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.wikipedia.org/wiki/File:Prag_Vladislav-Saa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471120"/>
              </p:ext>
            </p:extLst>
          </p:nvPr>
        </p:nvGraphicFramePr>
        <p:xfrm>
          <a:off x="755576" y="1052736"/>
          <a:ext cx="7427168" cy="41058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5265"/>
                <a:gridCol w="5041903"/>
              </a:tblGrid>
              <a:tr h="25852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Digitální učební materiál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43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26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26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Číslo projektu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CZ.1.07/1.5.00/34.0112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251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Název projektu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Moderní škola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2298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Název školy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Střední hotelová škola, s.r.o., Floriánské nám. 350, Kladno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251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Předmět 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Anglický jazyk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251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Tematický okruh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Pamětihodnosti ČR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251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Téma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           </a:t>
                      </a:r>
                      <a:r>
                        <a:rPr lang="cs-CZ" sz="900" dirty="0" smtClean="0">
                          <a:effectLst/>
                        </a:rPr>
                        <a:t>     Prague </a:t>
                      </a:r>
                      <a:r>
                        <a:rPr lang="cs-CZ" sz="900" dirty="0" err="1">
                          <a:effectLst/>
                        </a:rPr>
                        <a:t>Castle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2369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Ročník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2. 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5529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Jméno autora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Mgr. </a:t>
                      </a:r>
                      <a:r>
                        <a:rPr lang="cs-CZ" sz="900" dirty="0">
                          <a:effectLst/>
                        </a:rPr>
                        <a:t>Dalibor Bartoš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1729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Datum tvorby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5. 1. 2013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  <a:tr h="62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Anotace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Student se seznámí s hlavními památkami na Pražském hradě.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298" marR="7298" marT="7298" marB="7298" anchor="ctr"/>
                </a:tc>
              </a:tr>
            </a:tbl>
          </a:graphicData>
        </a:graphic>
      </p:graphicFrame>
      <p:pic>
        <p:nvPicPr>
          <p:cNvPr id="2058" name="Picture 10" descr="logo_sos_b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73" y="188640"/>
            <a:ext cx="1112838" cy="105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obráze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845" y="5229200"/>
            <a:ext cx="6145213" cy="150495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457200" y="1701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842592" y="188640"/>
            <a:ext cx="571936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Střední hotelová škola, s.r.o.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Floriánské</a:t>
            </a:r>
            <a:r>
              <a:rPr kumimoji="0" lang="cs-CZ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náměstí 350, 272 01 Kladno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91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Hradschin_Pra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8551" y="1524000"/>
            <a:ext cx="7006897" cy="4572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Prague </a:t>
            </a:r>
            <a:r>
              <a:rPr lang="cs-CZ" dirty="0" err="1" smtClean="0"/>
              <a:t>Castle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Prague Castle</a:t>
            </a:r>
            <a:r>
              <a:rPr lang="en-US" dirty="0"/>
              <a:t> </a:t>
            </a:r>
            <a:r>
              <a:rPr lang="en-US" dirty="0" smtClean="0"/>
              <a:t>is a</a:t>
            </a:r>
            <a:r>
              <a:rPr lang="cs-CZ" dirty="0" smtClean="0"/>
              <a:t> </a:t>
            </a:r>
            <a:r>
              <a:rPr lang="cs-CZ" dirty="0" err="1" smtClean="0"/>
              <a:t>castle</a:t>
            </a:r>
            <a:r>
              <a:rPr lang="cs-CZ" dirty="0" smtClean="0"/>
              <a:t> in Prague </a:t>
            </a:r>
            <a:r>
              <a:rPr lang="cs-CZ" dirty="0" err="1" smtClean="0"/>
              <a:t>where</a:t>
            </a:r>
            <a:r>
              <a:rPr lang="cs-CZ" dirty="0" smtClean="0"/>
              <a:t> the </a:t>
            </a:r>
            <a:r>
              <a:rPr lang="cs-CZ" dirty="0" err="1" smtClean="0"/>
              <a:t>Kings</a:t>
            </a:r>
            <a:r>
              <a:rPr lang="cs-CZ" dirty="0" smtClean="0"/>
              <a:t> of Bohemia, </a:t>
            </a:r>
            <a:r>
              <a:rPr lang="cs-CZ" dirty="0" err="1" smtClean="0"/>
              <a:t>Holy</a:t>
            </a:r>
            <a:r>
              <a:rPr lang="cs-CZ" dirty="0" smtClean="0"/>
              <a:t> Roman </a:t>
            </a:r>
            <a:r>
              <a:rPr lang="cs-CZ" dirty="0" err="1" smtClean="0"/>
              <a:t>Emperors</a:t>
            </a:r>
            <a:r>
              <a:rPr lang="cs-CZ" dirty="0" smtClean="0"/>
              <a:t> and </a:t>
            </a:r>
            <a:r>
              <a:rPr lang="cs-CZ" dirty="0" err="1" smtClean="0"/>
              <a:t>presidents</a:t>
            </a:r>
            <a:r>
              <a:rPr lang="cs-CZ" dirty="0" smtClean="0"/>
              <a:t> of </a:t>
            </a:r>
            <a:r>
              <a:rPr lang="cs-CZ" dirty="0" err="1" smtClean="0"/>
              <a:t>Czechoslovakia</a:t>
            </a:r>
            <a:r>
              <a:rPr lang="cs-CZ" dirty="0" smtClean="0"/>
              <a:t> and the </a:t>
            </a:r>
            <a:r>
              <a:rPr lang="cs-CZ" dirty="0" err="1" smtClean="0"/>
              <a:t>Czech</a:t>
            </a:r>
            <a:r>
              <a:rPr lang="cs-CZ" dirty="0" smtClean="0"/>
              <a:t> </a:t>
            </a:r>
            <a:r>
              <a:rPr lang="cs-CZ" dirty="0" err="1" smtClean="0"/>
              <a:t>Republic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had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offices</a:t>
            </a:r>
            <a:r>
              <a:rPr lang="cs-CZ" dirty="0" smtClean="0"/>
              <a:t>.</a:t>
            </a:r>
            <a:r>
              <a:rPr lang="en-US" dirty="0"/>
              <a:t> </a:t>
            </a:r>
            <a:endParaRPr lang="cs-CZ" dirty="0" smtClean="0"/>
          </a:p>
          <a:p>
            <a:r>
              <a:rPr lang="en-US" dirty="0"/>
              <a:t>The </a:t>
            </a:r>
            <a:r>
              <a:rPr lang="cs-CZ" dirty="0" smtClean="0"/>
              <a:t> </a:t>
            </a:r>
            <a:r>
              <a:rPr lang="cs-CZ" dirty="0" err="1" smtClean="0"/>
              <a:t>Czech</a:t>
            </a:r>
            <a:r>
              <a:rPr lang="cs-CZ" dirty="0" smtClean="0"/>
              <a:t> </a:t>
            </a:r>
            <a:r>
              <a:rPr lang="cs-CZ" dirty="0" err="1" smtClean="0"/>
              <a:t>Crown</a:t>
            </a:r>
            <a:r>
              <a:rPr lang="cs-CZ" dirty="0" smtClean="0"/>
              <a:t> </a:t>
            </a:r>
            <a:r>
              <a:rPr lang="cs-CZ" dirty="0" err="1" smtClean="0"/>
              <a:t>Jewels</a:t>
            </a:r>
            <a:r>
              <a:rPr lang="cs-CZ" dirty="0" smtClean="0"/>
              <a:t> are </a:t>
            </a:r>
            <a:r>
              <a:rPr lang="cs-CZ" dirty="0" err="1" smtClean="0"/>
              <a:t>kept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.</a:t>
            </a:r>
          </a:p>
          <a:p>
            <a:r>
              <a:rPr lang="en-US" dirty="0"/>
              <a:t>Prague Castle is the biggest castle in the </a:t>
            </a:r>
            <a:r>
              <a:rPr lang="en-US" dirty="0" smtClean="0"/>
              <a:t>world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br>
              <a:rPr lang="en-US" dirty="0" smtClean="0"/>
            </a:b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Basic </a:t>
            </a:r>
            <a:r>
              <a:rPr lang="cs-CZ" dirty="0" err="1" smtClean="0"/>
              <a:t>information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St. </a:t>
            </a:r>
            <a:r>
              <a:rPr lang="en-US" dirty="0" err="1"/>
              <a:t>Vitus</a:t>
            </a:r>
            <a:r>
              <a:rPr lang="en-US" dirty="0"/>
              <a:t> Cathedral is the largest and the most important church in Prague. </a:t>
            </a:r>
            <a:endParaRPr lang="cs-CZ" dirty="0" smtClean="0"/>
          </a:p>
          <a:p>
            <a:r>
              <a:rPr lang="en-US" dirty="0" smtClean="0"/>
              <a:t>The first stone was laid in the year 1344 in the reign of Charles IV</a:t>
            </a:r>
            <a:r>
              <a:rPr lang="cs-CZ" dirty="0" smtClean="0"/>
              <a:t>.</a:t>
            </a:r>
          </a:p>
          <a:p>
            <a:r>
              <a:rPr lang="en-US" dirty="0" smtClean="0"/>
              <a:t>The </a:t>
            </a:r>
            <a:r>
              <a:rPr lang="en-US" dirty="0"/>
              <a:t>very important place in the cathedral is Chapel of St</a:t>
            </a:r>
            <a:r>
              <a:rPr lang="en-US" dirty="0" smtClean="0"/>
              <a:t>.</a:t>
            </a:r>
            <a:r>
              <a:rPr lang="cs-CZ" dirty="0" smtClean="0"/>
              <a:t> </a:t>
            </a:r>
            <a:r>
              <a:rPr lang="en-US" dirty="0" smtClean="0"/>
              <a:t>Wenceslas </a:t>
            </a:r>
            <a:r>
              <a:rPr lang="en-US" dirty="0"/>
              <a:t>(popular Czech saint</a:t>
            </a:r>
            <a:r>
              <a:rPr lang="en-US" dirty="0" smtClean="0"/>
              <a:t>).</a:t>
            </a:r>
            <a:endParaRPr lang="cs-CZ" dirty="0" smtClean="0"/>
          </a:p>
          <a:p>
            <a:r>
              <a:rPr lang="en-US" dirty="0" smtClean="0"/>
              <a:t> </a:t>
            </a:r>
            <a:r>
              <a:rPr lang="en-US" dirty="0"/>
              <a:t>There is an entrance to the Crown Chamber with Bohemian crown jewels.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St.Vitus</a:t>
            </a:r>
            <a:r>
              <a:rPr lang="cs-CZ" b="1" dirty="0"/>
              <a:t> </a:t>
            </a:r>
            <a:r>
              <a:rPr lang="cs-CZ" b="1" dirty="0" err="1"/>
              <a:t>Cathedral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Golden Gate - the southern entrance to the cathedral of St. </a:t>
            </a:r>
            <a:r>
              <a:rPr lang="en-US" dirty="0" err="1"/>
              <a:t>Vitus</a:t>
            </a:r>
            <a:r>
              <a:rPr lang="en-US" dirty="0"/>
              <a:t> - is decorated with a unique work of art, a </a:t>
            </a:r>
            <a:r>
              <a:rPr lang="en-US" dirty="0" err="1"/>
              <a:t>coloured</a:t>
            </a:r>
            <a:r>
              <a:rPr lang="en-US" dirty="0"/>
              <a:t>, richly gilded mosaic representing the Last </a:t>
            </a:r>
            <a:r>
              <a:rPr lang="en-US" dirty="0" err="1"/>
              <a:t>Judgement</a:t>
            </a:r>
            <a:r>
              <a:rPr lang="en-US" dirty="0"/>
              <a:t> from 14th century.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Golden</a:t>
            </a:r>
            <a:r>
              <a:rPr lang="cs-CZ" b="1" dirty="0"/>
              <a:t> </a:t>
            </a:r>
            <a:r>
              <a:rPr lang="cs-CZ" b="1" dirty="0" err="1"/>
              <a:t>Gate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Old Royal Palace was up to 16th century the seat of </a:t>
            </a:r>
            <a:r>
              <a:rPr lang="en-US" dirty="0" smtClean="0"/>
              <a:t>Bohemian</a:t>
            </a:r>
            <a:r>
              <a:rPr lang="cs-CZ" dirty="0" smtClean="0"/>
              <a:t> </a:t>
            </a:r>
            <a:r>
              <a:rPr lang="en-US" dirty="0" smtClean="0"/>
              <a:t>kings.</a:t>
            </a:r>
            <a:endParaRPr lang="cs-CZ" dirty="0" smtClean="0"/>
          </a:p>
          <a:p>
            <a:r>
              <a:rPr lang="en-US" dirty="0"/>
              <a:t>Palace contains monumental </a:t>
            </a:r>
            <a:r>
              <a:rPr lang="en-US" dirty="0" err="1"/>
              <a:t>Vladislav</a:t>
            </a:r>
            <a:r>
              <a:rPr lang="en-US" dirty="0"/>
              <a:t> Hall in Late Gothic </a:t>
            </a:r>
            <a:r>
              <a:rPr lang="en-US" dirty="0" smtClean="0"/>
              <a:t>style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Old</a:t>
            </a:r>
            <a:r>
              <a:rPr lang="cs-CZ" b="1" dirty="0"/>
              <a:t> </a:t>
            </a:r>
            <a:r>
              <a:rPr lang="cs-CZ" b="1" dirty="0" err="1"/>
              <a:t>Royal</a:t>
            </a:r>
            <a:r>
              <a:rPr lang="cs-CZ" b="1" dirty="0"/>
              <a:t> </a:t>
            </a:r>
            <a:r>
              <a:rPr lang="cs-CZ" b="1" dirty="0" err="1"/>
              <a:t>Palace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St. George`s Basilica was founded about 920 by Prince </a:t>
            </a:r>
            <a:r>
              <a:rPr lang="en-US" dirty="0" err="1"/>
              <a:t>Vratislav</a:t>
            </a:r>
            <a:r>
              <a:rPr lang="en-US" dirty="0"/>
              <a:t> I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There are tombs of the </a:t>
            </a:r>
            <a:r>
              <a:rPr lang="en-US" dirty="0" err="1"/>
              <a:t>Premyslid</a:t>
            </a:r>
            <a:r>
              <a:rPr lang="en-US" dirty="0"/>
              <a:t> dynasty of princes there.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St.George</a:t>
            </a:r>
            <a:r>
              <a:rPr lang="cs-CZ" b="1" dirty="0"/>
              <a:t> </a:t>
            </a:r>
            <a:r>
              <a:rPr lang="cs-CZ" b="1" dirty="0" err="1"/>
              <a:t>Basilica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Golden Lane is a very little street with nice little houses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They were inhabited by the castle servants, perhaps goldsmiths and the castle marksmen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 </a:t>
            </a:r>
            <a:r>
              <a:rPr lang="cs-CZ" b="1" dirty="0" err="1" smtClean="0"/>
              <a:t>Frantz</a:t>
            </a:r>
            <a:r>
              <a:rPr lang="cs-CZ" b="1" dirty="0" smtClean="0"/>
              <a:t> Kafka</a:t>
            </a:r>
            <a:r>
              <a:rPr lang="en-US" dirty="0"/>
              <a:t> lived in </a:t>
            </a:r>
            <a:r>
              <a:rPr lang="cs-CZ" dirty="0" smtClean="0"/>
              <a:t>a </a:t>
            </a:r>
            <a:r>
              <a:rPr lang="en-US" dirty="0" smtClean="0"/>
              <a:t>house </a:t>
            </a:r>
            <a:r>
              <a:rPr lang="en-US" dirty="0"/>
              <a:t>No. 22 from 1916 to 1917.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/>
            </a:r>
            <a:br>
              <a:rPr lang="cs-CZ" b="1" dirty="0"/>
            </a:br>
            <a:r>
              <a:rPr lang="cs-CZ" b="1" dirty="0" err="1"/>
              <a:t>Golden</a:t>
            </a:r>
            <a:r>
              <a:rPr lang="cs-CZ" b="1" dirty="0"/>
              <a:t> </a:t>
            </a:r>
            <a:r>
              <a:rPr lang="cs-CZ" b="1" dirty="0" err="1"/>
              <a:t>Lane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Name</a:t>
            </a:r>
            <a:r>
              <a:rPr lang="cs-CZ" dirty="0" smtClean="0"/>
              <a:t> the </a:t>
            </a:r>
            <a:r>
              <a:rPr lang="cs-CZ" dirty="0" err="1" smtClean="0"/>
              <a:t>sights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605px-Praha,_Katedrála,_JV_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1844824"/>
            <a:ext cx="3688080" cy="365150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St.Vitus</a:t>
            </a:r>
            <a:r>
              <a:rPr lang="cs-CZ" dirty="0" smtClean="0"/>
              <a:t> </a:t>
            </a:r>
            <a:r>
              <a:rPr lang="cs-CZ" dirty="0" err="1" smtClean="0"/>
              <a:t>Cathedral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Prague_Castle_St_Geor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St.George</a:t>
            </a:r>
            <a:r>
              <a:rPr lang="cs-CZ" dirty="0" smtClean="0"/>
              <a:t> </a:t>
            </a:r>
            <a:r>
              <a:rPr lang="cs-CZ" dirty="0" err="1" smtClean="0"/>
              <a:t>Basilica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450px-Prag_Vladislav-Sa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1772816"/>
            <a:ext cx="3040055" cy="4053407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Royal</a:t>
            </a:r>
            <a:r>
              <a:rPr lang="cs-CZ" dirty="0" smtClean="0"/>
              <a:t> </a:t>
            </a:r>
            <a:r>
              <a:rPr lang="cs-CZ" dirty="0" err="1" smtClean="0"/>
              <a:t>Palace</a:t>
            </a:r>
            <a:r>
              <a:rPr lang="cs-CZ" dirty="0" smtClean="0"/>
              <a:t> - Vladislav </a:t>
            </a:r>
            <a:r>
              <a:rPr lang="cs-CZ" dirty="0" err="1" smtClean="0"/>
              <a:t>Hall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St_Vitus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51720" y="1916832"/>
            <a:ext cx="5295897" cy="352839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Video (</a:t>
            </a:r>
            <a:r>
              <a:rPr lang="cs-CZ" dirty="0" err="1" smtClean="0"/>
              <a:t>click</a:t>
            </a:r>
            <a:r>
              <a:rPr lang="cs-CZ" dirty="0" smtClean="0"/>
              <a:t> on the </a:t>
            </a:r>
            <a:r>
              <a:rPr lang="cs-CZ" dirty="0" err="1" smtClean="0"/>
              <a:t>picture</a:t>
            </a:r>
            <a:r>
              <a:rPr lang="cs-CZ" dirty="0" smtClean="0"/>
              <a:t> to play)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BAUER, Stefan. </a:t>
            </a:r>
            <a:r>
              <a:rPr lang="cs-CZ" i="1" dirty="0" err="1"/>
              <a:t>wikipedia</a:t>
            </a:r>
            <a:r>
              <a:rPr lang="cs-CZ" dirty="0"/>
              <a:t> [online]. [cit. 6.2.2013].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en.wikipedia.org/wiki/File:Hradschin_Prag.jpg</a:t>
            </a:r>
            <a:endParaRPr lang="cs-CZ" dirty="0" smtClean="0"/>
          </a:p>
          <a:p>
            <a:r>
              <a:rPr lang="cs-CZ" dirty="0"/>
              <a:t>BARÁNEK, Daniel. </a:t>
            </a:r>
            <a:r>
              <a:rPr lang="cs-CZ" i="1" dirty="0" err="1"/>
              <a:t>wikipedia</a:t>
            </a:r>
            <a:r>
              <a:rPr lang="cs-CZ" dirty="0"/>
              <a:t> [online]. [cit. 6.2.2013]. Dostupný na WWW: </a:t>
            </a:r>
            <a:r>
              <a:rPr lang="cs-CZ" dirty="0">
                <a:hlinkClick r:id="rId3"/>
              </a:rPr>
              <a:t>http://en.wikipedia.org/wiki/File:Praha,_Katedr%C3%A1la,_</a:t>
            </a:r>
            <a:r>
              <a:rPr lang="cs-CZ" dirty="0" smtClean="0">
                <a:hlinkClick r:id="rId3"/>
              </a:rPr>
              <a:t>JV_01.jpg</a:t>
            </a:r>
            <a:endParaRPr lang="cs-CZ" dirty="0" smtClean="0"/>
          </a:p>
          <a:p>
            <a:r>
              <a:rPr lang="cs-CZ" dirty="0"/>
              <a:t>SILESIUS, Petrus. </a:t>
            </a:r>
            <a:r>
              <a:rPr lang="cs-CZ" i="1" dirty="0" err="1"/>
              <a:t>wikipedia</a:t>
            </a:r>
            <a:r>
              <a:rPr lang="cs-CZ" dirty="0"/>
              <a:t> [online]. [cit. 6.2.2013].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en.wikipedia.org/wiki/File:Prag_Vladislav-Saal.jpg</a:t>
            </a:r>
            <a:endParaRPr lang="cs-CZ" dirty="0" smtClean="0"/>
          </a:p>
          <a:p>
            <a:r>
              <a:rPr lang="cs-CZ" dirty="0"/>
              <a:t>HELLINTERFACE, </a:t>
            </a:r>
            <a:r>
              <a:rPr lang="cs-CZ" dirty="0" err="1"/>
              <a:t>Hellinterface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6.2.2013]. Dostupný na WWW: http://en.wikipedia.org/wiki/File:St_Vitus.jpg </a:t>
            </a:r>
            <a:endParaRPr lang="cs-CZ" dirty="0" smtClean="0"/>
          </a:p>
          <a:p>
            <a:r>
              <a:rPr lang="cs-CZ" dirty="0"/>
              <a:t>DILIGENT, </a:t>
            </a:r>
            <a:r>
              <a:rPr lang="cs-CZ" dirty="0" err="1"/>
              <a:t>Rémi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6.2.2013]. Dostupný na WWW: http://en.wikipedia.org/wiki/File:Prague_Castle_St_George.JPG 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36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104</TotalTime>
  <Words>389</Words>
  <Application>Microsoft Office PowerPoint</Application>
  <PresentationFormat>Předvádění na obrazovce (4:3)</PresentationFormat>
  <Paragraphs>59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Prezentace aplikace PowerPoint</vt:lpstr>
      <vt:lpstr>Prague Castle</vt:lpstr>
      <vt:lpstr>Basic information </vt:lpstr>
      <vt:lpstr>St.Vitus Cathedral</vt:lpstr>
      <vt:lpstr>Golden Gate</vt:lpstr>
      <vt:lpstr>Old Royal Palace</vt:lpstr>
      <vt:lpstr>St.George Basilica</vt:lpstr>
      <vt:lpstr> Golden Lane</vt:lpstr>
      <vt:lpstr>Name the sights</vt:lpstr>
      <vt:lpstr>St.Vitus Cathedral</vt:lpstr>
      <vt:lpstr>St.George Basilica</vt:lpstr>
      <vt:lpstr>Old Royal Palace - Vladislav Hall</vt:lpstr>
      <vt:lpstr>Video (click on the picture to play)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Prague Castle</dc:title>
  <dc:creator>Dalibor Bartoš</dc:creator>
  <cp:lastModifiedBy>Bartoš Dalibor</cp:lastModifiedBy>
  <cp:revision>5</cp:revision>
  <dcterms:created xsi:type="dcterms:W3CDTF">2013-01-28T20:24:41Z</dcterms:created>
  <dcterms:modified xsi:type="dcterms:W3CDTF">2013-02-06T11:51:47Z</dcterms:modified>
</cp:coreProperties>
</file>