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62" r:id="rId7"/>
    <p:sldId id="268" r:id="rId8"/>
    <p:sldId id="267" r:id="rId9"/>
    <p:sldId id="271" r:id="rId10"/>
    <p:sldId id="275" r:id="rId11"/>
    <p:sldId id="272" r:id="rId12"/>
    <p:sldId id="274" r:id="rId13"/>
    <p:sldId id="266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5" autoAdjust="0"/>
    <p:restoredTop sz="94628" autoAdjust="0"/>
  </p:normalViewPr>
  <p:slideViewPr>
    <p:cSldViewPr>
      <p:cViewPr varScale="1">
        <p:scale>
          <a:sx n="66" d="100"/>
          <a:sy n="66" d="100"/>
        </p:scale>
        <p:origin x="-1304" y="-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0000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5895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8479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8636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5493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7850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8179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953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9722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5031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6105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50411-C4BF-49E5-A7DB-9CE939A731EC}" type="datetimeFigureOut">
              <a:rPr lang="cs-CZ" smtClean="0"/>
              <a:t>8.2.2013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A3840-F458-4F64-BA98-30DF72F222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073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hyperlink" Target="should%20-%20working%20sheet.doc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229600" cy="4568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2000" dirty="0"/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Název školy: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>
                <a:solidFill>
                  <a:schemeClr val="tx2"/>
                </a:solidFill>
              </a:rPr>
              <a:t>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Autor: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 smtClean="0">
                <a:solidFill>
                  <a:schemeClr val="tx2"/>
                </a:solidFill>
              </a:rPr>
              <a:t>Mgr. Jana Volková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Název:</a:t>
            </a:r>
            <a:r>
              <a:rPr lang="cs-CZ" sz="2000">
                <a:solidFill>
                  <a:schemeClr val="tx2"/>
                </a:solidFill>
              </a:rPr>
              <a:t>	</a:t>
            </a:r>
            <a:r>
              <a:rPr lang="cs-CZ" sz="1600" smtClean="0">
                <a:solidFill>
                  <a:schemeClr val="tx2"/>
                </a:solidFill>
              </a:rPr>
              <a:t>VY_32_INOVACE_01_AJ7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Číslo projektu: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>
                <a:solidFill>
                  <a:schemeClr val="tx2"/>
                </a:solidFill>
              </a:rPr>
              <a:t>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Téma:	</a:t>
            </a:r>
            <a:r>
              <a:rPr lang="cs-CZ" sz="1800" dirty="0" smtClean="0">
                <a:solidFill>
                  <a:schemeClr val="tx2"/>
                </a:solidFill>
              </a:rPr>
              <a:t>Rada (</a:t>
            </a:r>
            <a:r>
              <a:rPr lang="cs-CZ" sz="1800" dirty="0" err="1" smtClean="0">
                <a:solidFill>
                  <a:schemeClr val="tx2"/>
                </a:solidFill>
              </a:rPr>
              <a:t>should</a:t>
            </a:r>
            <a:r>
              <a:rPr lang="cs-CZ" sz="1800" dirty="0" smtClean="0">
                <a:solidFill>
                  <a:schemeClr val="tx2"/>
                </a:solidFill>
              </a:rPr>
              <a:t>) – </a:t>
            </a:r>
            <a:r>
              <a:rPr lang="cs-CZ" sz="1600" dirty="0" smtClean="0">
                <a:solidFill>
                  <a:schemeClr val="tx2"/>
                </a:solidFill>
              </a:rPr>
              <a:t>výklad + procvičení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algn="just"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Anotace:	</a:t>
            </a:r>
            <a:r>
              <a:rPr lang="cs-CZ" sz="1600" dirty="0" smtClean="0">
                <a:solidFill>
                  <a:schemeClr val="tx2"/>
                </a:solidFill>
              </a:rPr>
              <a:t>Prezentace sloužící k vysvětlení a následnému procvičení si udělování	rad - práce se způsobovým slovesem „SHOULD“.</a:t>
            </a:r>
            <a:endParaRPr lang="cs-CZ" sz="2000" dirty="0">
              <a:solidFill>
                <a:schemeClr val="tx2"/>
              </a:solidFill>
            </a:endParaRP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74638"/>
            <a:ext cx="7489825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83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Exercises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546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3</a:t>
            </a:r>
            <a:r>
              <a:rPr lang="cs-CZ" dirty="0" smtClean="0"/>
              <a:t>. </a:t>
            </a:r>
            <a:r>
              <a:rPr lang="cs-CZ" u="sng" dirty="0" err="1" smtClean="0"/>
              <a:t>Give</a:t>
            </a:r>
            <a:r>
              <a:rPr lang="cs-CZ" u="sng" dirty="0" smtClean="0"/>
              <a:t> </a:t>
            </a:r>
            <a:r>
              <a:rPr lang="cs-CZ" u="sng" dirty="0" err="1" smtClean="0"/>
              <a:t>your</a:t>
            </a:r>
            <a:r>
              <a:rPr lang="cs-CZ" u="sng" dirty="0" smtClean="0"/>
              <a:t> </a:t>
            </a:r>
            <a:r>
              <a:rPr lang="cs-CZ" u="sng" dirty="0" err="1" smtClean="0"/>
              <a:t>advices</a:t>
            </a:r>
            <a:r>
              <a:rPr lang="cs-CZ" u="sng" dirty="0" smtClean="0"/>
              <a:t>:</a:t>
            </a:r>
          </a:p>
          <a:p>
            <a:pPr marL="0" indent="0">
              <a:buNone/>
            </a:pPr>
            <a:endParaRPr lang="cs-CZ" u="sng" dirty="0" smtClean="0"/>
          </a:p>
          <a:p>
            <a:pPr marL="514350" indent="-514350">
              <a:buAutoNum type="alphaLcParenR"/>
            </a:pP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friend</a:t>
            </a:r>
            <a:r>
              <a:rPr lang="cs-CZ" dirty="0" smtClean="0"/>
              <a:t> </a:t>
            </a:r>
            <a:r>
              <a:rPr lang="cs-CZ" dirty="0" err="1" smtClean="0"/>
              <a:t>wants</a:t>
            </a:r>
            <a:r>
              <a:rPr lang="cs-CZ" dirty="0" smtClean="0"/>
              <a:t> a </a:t>
            </a:r>
            <a:r>
              <a:rPr lang="cs-CZ" dirty="0" err="1" smtClean="0"/>
              <a:t>new</a:t>
            </a:r>
            <a:r>
              <a:rPr lang="cs-CZ" dirty="0" smtClean="0"/>
              <a:t> bike.</a:t>
            </a:r>
          </a:p>
          <a:p>
            <a:pPr marL="514350" indent="-514350">
              <a:buAutoNum type="alphaLcParenR"/>
            </a:pP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friend‘s</a:t>
            </a:r>
            <a:r>
              <a:rPr lang="cs-CZ" dirty="0" smtClean="0"/>
              <a:t> </a:t>
            </a:r>
            <a:r>
              <a:rPr lang="cs-CZ" dirty="0" err="1" smtClean="0"/>
              <a:t>hamster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ill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sister</a:t>
            </a:r>
            <a:r>
              <a:rPr lang="cs-CZ" dirty="0" smtClean="0"/>
              <a:t> </a:t>
            </a:r>
            <a:r>
              <a:rPr lang="cs-CZ" dirty="0" err="1" smtClean="0"/>
              <a:t>can‘t</a:t>
            </a:r>
            <a:r>
              <a:rPr lang="cs-CZ" dirty="0" smtClean="0"/>
              <a:t> </a:t>
            </a:r>
            <a:r>
              <a:rPr lang="cs-CZ" dirty="0" err="1" smtClean="0"/>
              <a:t>sleep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friend</a:t>
            </a:r>
            <a:r>
              <a:rPr lang="cs-CZ" dirty="0" smtClean="0"/>
              <a:t> </a:t>
            </a:r>
            <a:r>
              <a:rPr lang="cs-CZ" dirty="0" err="1" smtClean="0"/>
              <a:t>wants</a:t>
            </a:r>
            <a:r>
              <a:rPr lang="cs-CZ" dirty="0" smtClean="0"/>
              <a:t> to go to a party but he </a:t>
            </a:r>
            <a:r>
              <a:rPr lang="cs-CZ" dirty="0" err="1" smtClean="0"/>
              <a:t>can‘t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friend‘s</a:t>
            </a:r>
            <a:r>
              <a:rPr lang="cs-CZ" dirty="0" smtClean="0"/>
              <a:t> </a:t>
            </a:r>
            <a:r>
              <a:rPr lang="cs-CZ" dirty="0" err="1" smtClean="0"/>
              <a:t>found</a:t>
            </a:r>
            <a:r>
              <a:rPr lang="cs-CZ" dirty="0" smtClean="0"/>
              <a:t> a </a:t>
            </a:r>
            <a:r>
              <a:rPr lang="cs-CZ" dirty="0" err="1" smtClean="0"/>
              <a:t>wallet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6147" name="Picture 3" descr="C:\Users\Jana\AppData\Local\Microsoft\Windows\Temporary Internet Files\Content.IE5\90FK01R9\MC90044040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12776"/>
            <a:ext cx="2239144" cy="223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>
            <a:hlinkClick r:id="rId3" action="ppaction://hlinksldjump"/>
          </p:cNvPr>
          <p:cNvSpPr txBox="1"/>
          <p:nvPr/>
        </p:nvSpPr>
        <p:spPr>
          <a:xfrm>
            <a:off x="855853" y="692696"/>
            <a:ext cx="83582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FINISH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463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0000"/>
                </a:solidFill>
                <a:latin typeface="Algerian" pitchFamily="82" charset="0"/>
              </a:rPr>
              <a:t>SOLUTION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s-CZ" u="sng" dirty="0" err="1"/>
              <a:t>Order</a:t>
            </a:r>
            <a:r>
              <a:rPr lang="cs-CZ" u="sng" dirty="0"/>
              <a:t> </a:t>
            </a:r>
            <a:r>
              <a:rPr lang="cs-CZ" u="sng" dirty="0" err="1"/>
              <a:t>the</a:t>
            </a:r>
            <a:r>
              <a:rPr lang="cs-CZ" u="sng" dirty="0"/>
              <a:t> </a:t>
            </a:r>
            <a:r>
              <a:rPr lang="cs-CZ" u="sng" dirty="0" err="1"/>
              <a:t>words</a:t>
            </a:r>
            <a:r>
              <a:rPr lang="cs-CZ" u="sng" dirty="0"/>
              <a:t>:</a:t>
            </a:r>
          </a:p>
          <a:p>
            <a:pPr marL="0" indent="0">
              <a:buNone/>
            </a:pPr>
            <a:endParaRPr lang="cs-CZ" dirty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cs-CZ" dirty="0" err="1">
                <a:solidFill>
                  <a:srgbClr val="FF0000"/>
                </a:solidFill>
              </a:rPr>
              <a:t>They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shouldn‘t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eat</a:t>
            </a:r>
            <a:r>
              <a:rPr lang="cs-CZ" dirty="0">
                <a:solidFill>
                  <a:srgbClr val="FF0000"/>
                </a:solidFill>
              </a:rPr>
              <a:t> so much.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cs-CZ" dirty="0">
                <a:solidFill>
                  <a:srgbClr val="FF0000"/>
                </a:solidFill>
              </a:rPr>
              <a:t>My </a:t>
            </a:r>
            <a:r>
              <a:rPr lang="cs-CZ" dirty="0" err="1">
                <a:solidFill>
                  <a:srgbClr val="FF0000"/>
                </a:solidFill>
              </a:rPr>
              <a:t>brother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should</a:t>
            </a:r>
            <a:r>
              <a:rPr lang="cs-CZ" dirty="0">
                <a:solidFill>
                  <a:srgbClr val="FF0000"/>
                </a:solidFill>
              </a:rPr>
              <a:t> do his </a:t>
            </a:r>
            <a:r>
              <a:rPr lang="cs-CZ" dirty="0" err="1">
                <a:solidFill>
                  <a:srgbClr val="FF0000"/>
                </a:solidFill>
              </a:rPr>
              <a:t>homework</a:t>
            </a:r>
            <a:r>
              <a:rPr lang="cs-CZ" dirty="0">
                <a:solidFill>
                  <a:srgbClr val="FF0000"/>
                </a:solidFill>
              </a:rPr>
              <a:t> on </a:t>
            </a:r>
            <a:r>
              <a:rPr lang="cs-CZ" dirty="0" err="1">
                <a:solidFill>
                  <a:srgbClr val="FF0000"/>
                </a:solidFill>
              </a:rPr>
              <a:t>time</a:t>
            </a:r>
            <a:r>
              <a:rPr lang="cs-CZ" dirty="0">
                <a:solidFill>
                  <a:srgbClr val="FF0000"/>
                </a:solidFill>
              </a:rPr>
              <a:t>.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cs-CZ" dirty="0" err="1">
                <a:solidFill>
                  <a:srgbClr val="FF0000"/>
                </a:solidFill>
              </a:rPr>
              <a:t>You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should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learn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English</a:t>
            </a:r>
            <a:r>
              <a:rPr lang="cs-CZ" dirty="0">
                <a:solidFill>
                  <a:srgbClr val="FF0000"/>
                </a:solidFill>
              </a:rPr>
              <a:t>.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cs-CZ" dirty="0" err="1">
                <a:solidFill>
                  <a:srgbClr val="FF0000"/>
                </a:solidFill>
              </a:rPr>
              <a:t>What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should</a:t>
            </a:r>
            <a:r>
              <a:rPr lang="cs-CZ" dirty="0">
                <a:solidFill>
                  <a:srgbClr val="FF0000"/>
                </a:solidFill>
              </a:rPr>
              <a:t> I </a:t>
            </a:r>
            <a:r>
              <a:rPr lang="cs-CZ" dirty="0" err="1">
                <a:solidFill>
                  <a:srgbClr val="FF0000"/>
                </a:solidFill>
              </a:rPr>
              <a:t>bring</a:t>
            </a:r>
            <a:r>
              <a:rPr lang="cs-CZ" dirty="0">
                <a:solidFill>
                  <a:srgbClr val="FF0000"/>
                </a:solidFill>
              </a:rPr>
              <a:t> to </a:t>
            </a:r>
            <a:r>
              <a:rPr lang="cs-CZ" dirty="0" err="1">
                <a:solidFill>
                  <a:srgbClr val="FF0000"/>
                </a:solidFill>
              </a:rPr>
              <a:t>the</a:t>
            </a:r>
            <a:r>
              <a:rPr lang="cs-CZ" dirty="0">
                <a:solidFill>
                  <a:srgbClr val="FF0000"/>
                </a:solidFill>
              </a:rPr>
              <a:t> party?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xtovéPole 4">
            <a:hlinkClick r:id="rId2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1</a:t>
            </a:r>
            <a:endParaRPr lang="cs-CZ" dirty="0"/>
          </a:p>
        </p:txBody>
      </p:sp>
      <p:sp>
        <p:nvSpPr>
          <p:cNvPr id="6" name="TextovéPole 5">
            <a:hlinkClick r:id="rId3" action="ppaction://hlinksldjump"/>
          </p:cNvPr>
          <p:cNvSpPr txBox="1"/>
          <p:nvPr/>
        </p:nvSpPr>
        <p:spPr>
          <a:xfrm>
            <a:off x="6588224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2</a:t>
            </a:r>
            <a:endParaRPr lang="cs-CZ" dirty="0"/>
          </a:p>
        </p:txBody>
      </p:sp>
      <p:pic>
        <p:nvPicPr>
          <p:cNvPr id="7" name="Picture 2" descr="C:\Users\Jana\AppData\Local\Microsoft\Windows\Temporary Internet Files\Content.IE5\5AFPVKM7\MC90033150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321715"/>
            <a:ext cx="1032095" cy="179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57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rgbClr val="FF0000"/>
                </a:solidFill>
                <a:latin typeface="Algerian" pitchFamily="82" charset="0"/>
              </a:rPr>
              <a:t>solution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2</a:t>
            </a:r>
            <a:r>
              <a:rPr lang="cs-CZ" dirty="0"/>
              <a:t>. </a:t>
            </a:r>
            <a:r>
              <a:rPr lang="cs-CZ" u="sng" dirty="0" err="1"/>
              <a:t>Translate</a:t>
            </a:r>
            <a:r>
              <a:rPr lang="cs-CZ" u="sng" dirty="0"/>
              <a:t>:</a:t>
            </a:r>
          </a:p>
          <a:p>
            <a:pPr marL="0" indent="0">
              <a:buNone/>
            </a:pPr>
            <a:endParaRPr lang="cs-CZ" u="sng" dirty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en-US" dirty="0" smtClean="0">
                <a:solidFill>
                  <a:srgbClr val="FF0000"/>
                </a:solidFill>
              </a:rPr>
              <a:t>You should tell it to your parents.</a:t>
            </a:r>
            <a:endParaRPr lang="en-US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en-US" dirty="0" smtClean="0">
                <a:solidFill>
                  <a:srgbClr val="FF0000"/>
                </a:solidFill>
              </a:rPr>
              <a:t>Should they buy the house?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en-US" dirty="0" smtClean="0">
                <a:solidFill>
                  <a:srgbClr val="FF0000"/>
                </a:solidFill>
              </a:rPr>
              <a:t>He shouldn‘t drink so much.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en-US" dirty="0" smtClean="0">
                <a:solidFill>
                  <a:srgbClr val="FF0000"/>
                </a:solidFill>
              </a:rPr>
              <a:t>What should I do?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en-US" dirty="0" smtClean="0">
                <a:solidFill>
                  <a:srgbClr val="FF0000"/>
                </a:solidFill>
              </a:rPr>
              <a:t>Where should we sleep over?</a:t>
            </a:r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5" name="TextovéPole 4">
            <a:hlinkClick r:id="rId2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2</a:t>
            </a:r>
            <a:endParaRPr lang="cs-CZ" dirty="0"/>
          </a:p>
        </p:txBody>
      </p:sp>
      <p:pic>
        <p:nvPicPr>
          <p:cNvPr id="6" name="Picture 2" descr="C:\Users\Jana\AppData\Local\Microsoft\Windows\Temporary Internet Files\Content.IE5\90FK01R9\MC9003587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11452"/>
            <a:ext cx="1668780" cy="184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>
            <a:hlinkClick r:id="rId4" action="ppaction://hlinksldjump"/>
          </p:cNvPr>
          <p:cNvSpPr txBox="1"/>
          <p:nvPr/>
        </p:nvSpPr>
        <p:spPr>
          <a:xfrm>
            <a:off x="6588224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052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Použité kliparty</a:t>
            </a:r>
            <a:endParaRPr lang="cs-CZ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	</a:t>
            </a:r>
          </a:p>
          <a:p>
            <a:pPr marL="0" indent="0">
              <a:buNone/>
            </a:pPr>
            <a:endParaRPr lang="cs-CZ" dirty="0"/>
          </a:p>
          <a:p>
            <a:pPr marL="0" indent="0" algn="just">
              <a:buNone/>
            </a:pPr>
            <a:r>
              <a:rPr lang="cs-CZ" dirty="0" smtClean="0"/>
              <a:t>	</a:t>
            </a:r>
          </a:p>
          <a:p>
            <a:pPr marL="0" indent="0" algn="just">
              <a:buNone/>
            </a:pPr>
            <a:r>
              <a:rPr lang="cs-CZ" sz="2000" dirty="0"/>
              <a:t>	</a:t>
            </a:r>
            <a:r>
              <a:rPr lang="cs-CZ" sz="2000" dirty="0" smtClean="0"/>
              <a:t>Veškeré obrázky, použité v této prezentaci, jsou kliparty náležející k programu PowerPoint společnosti Microsoft.</a:t>
            </a:r>
            <a:endParaRPr lang="cs-CZ" sz="2000" dirty="0"/>
          </a:p>
        </p:txBody>
      </p:sp>
      <p:pic>
        <p:nvPicPr>
          <p:cNvPr id="6" name="Picture 2" descr="C:\Users\Jana\AppData\Local\Microsoft\Windows\Temporary Internet Files\Content.IE5\5AFPVKM7\MC9003315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321715"/>
            <a:ext cx="1032095" cy="179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ana\AppData\Local\Microsoft\Windows\Temporary Internet Files\Content.IE5\90FK01R9\MC9003587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1668780" cy="184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50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sz="8000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Advice</a:t>
            </a:r>
            <a:r>
              <a:rPr lang="cs-CZ" sz="8000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 - </a:t>
            </a:r>
            <a:r>
              <a:rPr lang="cs-CZ" sz="8000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should</a:t>
            </a:r>
            <a:endParaRPr lang="cs-CZ" sz="8000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843808" y="3861048"/>
            <a:ext cx="3600400" cy="622920"/>
          </a:xfrm>
        </p:spPr>
        <p:txBody>
          <a:bodyPr/>
          <a:lstStyle/>
          <a:p>
            <a:r>
              <a:rPr lang="cs-CZ" dirty="0" smtClean="0"/>
              <a:t>Project 3, Unit </a:t>
            </a:r>
            <a:r>
              <a:rPr lang="cs-CZ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97262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Affirmative sentences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cs-CZ" dirty="0" smtClean="0"/>
              <a:t>Pod. + </a:t>
            </a:r>
            <a:r>
              <a:rPr lang="cs-CZ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</a:t>
            </a:r>
            <a:r>
              <a:rPr lang="cs-CZ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+ holý infinitiv </a:t>
            </a:r>
            <a:r>
              <a:rPr lang="cs-CZ" dirty="0" smtClean="0"/>
              <a:t>+ před. + přísl. určení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i="1" dirty="0" err="1" smtClean="0"/>
              <a:t>e.g</a:t>
            </a:r>
            <a:r>
              <a:rPr lang="cs-CZ" i="1" dirty="0" smtClean="0"/>
              <a:t>.	</a:t>
            </a:r>
            <a:r>
              <a:rPr lang="cs-CZ" i="1" dirty="0" err="1" smtClean="0"/>
              <a:t>You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your</a:t>
            </a:r>
            <a:r>
              <a:rPr lang="cs-CZ" i="1" dirty="0" smtClean="0"/>
              <a:t> </a:t>
            </a:r>
            <a:r>
              <a:rPr lang="cs-CZ" i="1" dirty="0" err="1" smtClean="0"/>
              <a:t>cat</a:t>
            </a:r>
            <a:r>
              <a:rPr lang="cs-CZ" i="1" dirty="0" smtClean="0"/>
              <a:t> to </a:t>
            </a:r>
            <a:r>
              <a:rPr lang="cs-CZ" i="1" dirty="0" err="1" smtClean="0"/>
              <a:t>the</a:t>
            </a:r>
            <a:r>
              <a:rPr lang="cs-CZ" i="1" dirty="0" smtClean="0"/>
              <a:t> vet.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err="1" smtClean="0"/>
              <a:t>She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help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your</a:t>
            </a:r>
            <a:r>
              <a:rPr lang="cs-CZ" i="1" dirty="0" smtClean="0"/>
              <a:t> </a:t>
            </a:r>
            <a:r>
              <a:rPr lang="cs-CZ" i="1" dirty="0" err="1" smtClean="0"/>
              <a:t>mum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r>
              <a:rPr lang="cs-CZ" i="1" dirty="0"/>
              <a:t>	</a:t>
            </a:r>
            <a:endParaRPr lang="cs-CZ" dirty="0" smtClean="0"/>
          </a:p>
        </p:txBody>
      </p:sp>
      <p:pic>
        <p:nvPicPr>
          <p:cNvPr id="1030" name="Picture 6" descr="C:\Users\Jana\AppData\Local\Microsoft\Windows\Temporary Internet Files\Content.IE5\5AFPVKM7\MC9000244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708920"/>
            <a:ext cx="1617574" cy="161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18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Negative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 sentences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-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za SHOULD </a:t>
            </a:r>
            <a:r>
              <a:rPr lang="cs-CZ" dirty="0" smtClean="0"/>
              <a:t>přidáme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NOT</a:t>
            </a:r>
          </a:p>
          <a:p>
            <a:pPr marL="0" indent="0">
              <a:buNone/>
            </a:pPr>
            <a:r>
              <a:rPr lang="cs-CZ" dirty="0" smtClean="0"/>
              <a:t>- zkráceně – </a:t>
            </a:r>
            <a:r>
              <a:rPr lang="cs-CZ" sz="4000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shouldn‘t</a:t>
            </a:r>
            <a:endParaRPr lang="cs-CZ" sz="4000" u="sng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r>
              <a:rPr lang="cs-CZ" i="1" dirty="0" err="1" smtClean="0"/>
              <a:t>e.g</a:t>
            </a:r>
            <a:r>
              <a:rPr lang="cs-CZ" i="1" dirty="0" smtClean="0"/>
              <a:t>.	</a:t>
            </a:r>
            <a:r>
              <a:rPr lang="cs-CZ" i="1" dirty="0" err="1" smtClean="0"/>
              <a:t>You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shouldn‘t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take</a:t>
            </a:r>
            <a:r>
              <a:rPr lang="cs-CZ" i="1" dirty="0" smtClean="0"/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bags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smtClean="0"/>
              <a:t>He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shouldn‘t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smtClean="0"/>
              <a:t>run so fast.</a:t>
            </a:r>
          </a:p>
          <a:p>
            <a:pPr marL="0" indent="0">
              <a:buNone/>
            </a:pPr>
            <a:r>
              <a:rPr lang="cs-CZ" i="1" dirty="0"/>
              <a:t>	</a:t>
            </a:r>
            <a:endParaRPr lang="cs-CZ" dirty="0" smtClean="0"/>
          </a:p>
        </p:txBody>
      </p:sp>
      <p:pic>
        <p:nvPicPr>
          <p:cNvPr id="2051" name="Picture 3" descr="C:\Users\Jana\AppData\Local\Microsoft\Windows\Temporary Internet Files\Content.IE5\UXZDJ1U9\MC90044157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65730"/>
            <a:ext cx="187007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Questions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-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smtClean="0"/>
              <a:t>přesuneme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před</a:t>
            </a:r>
            <a:r>
              <a:rPr lang="cs-CZ" dirty="0" smtClean="0"/>
              <a:t>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podmět</a:t>
            </a:r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endParaRPr lang="cs-CZ" i="1" dirty="0"/>
          </a:p>
          <a:p>
            <a:pPr marL="0" indent="0">
              <a:buNone/>
            </a:pPr>
            <a:r>
              <a:rPr lang="cs-CZ" i="1" dirty="0" err="1" smtClean="0"/>
              <a:t>e.g</a:t>
            </a:r>
            <a:r>
              <a:rPr lang="cs-CZ" i="1" dirty="0" smtClean="0"/>
              <a:t>.	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smtClean="0"/>
              <a:t>I 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visit </a:t>
            </a:r>
            <a:r>
              <a:rPr lang="cs-CZ" i="1" dirty="0" smtClean="0"/>
              <a:t>my </a:t>
            </a:r>
            <a:r>
              <a:rPr lang="cs-CZ" i="1" dirty="0" err="1" smtClean="0"/>
              <a:t>grandmother</a:t>
            </a:r>
            <a:r>
              <a:rPr lang="cs-CZ" i="1" dirty="0" smtClean="0"/>
              <a:t>?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err="1" smtClean="0"/>
              <a:t>What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smtClean="0"/>
              <a:t>he 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do</a:t>
            </a:r>
            <a:r>
              <a:rPr lang="cs-CZ" i="1" dirty="0" smtClean="0"/>
              <a:t>?</a:t>
            </a:r>
          </a:p>
          <a:p>
            <a:pPr marL="0" indent="0">
              <a:buNone/>
            </a:pPr>
            <a:r>
              <a:rPr lang="cs-CZ" i="1" dirty="0"/>
              <a:t>	</a:t>
            </a:r>
            <a:endParaRPr lang="cs-CZ" dirty="0" smtClean="0"/>
          </a:p>
        </p:txBody>
      </p:sp>
      <p:pic>
        <p:nvPicPr>
          <p:cNvPr id="2050" name="Picture 2" descr="C:\Users\Jana\AppData\Local\Microsoft\Windows\Temporary Internet Files\Content.IE5\5AFPVKM7\MC9000787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492" y="2852936"/>
            <a:ext cx="1018849" cy="247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Short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 </a:t>
            </a:r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answers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- používáme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zájmeno</a:t>
            </a:r>
            <a:r>
              <a:rPr lang="cs-CZ" dirty="0" smtClean="0"/>
              <a:t> a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smtClean="0"/>
              <a:t>/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shouldn‘t</a:t>
            </a:r>
            <a:endParaRPr lang="cs-CZ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r>
              <a:rPr lang="cs-CZ" i="1" dirty="0" err="1" smtClean="0"/>
              <a:t>e.g</a:t>
            </a:r>
            <a:r>
              <a:rPr lang="cs-CZ" i="1" dirty="0" smtClean="0"/>
              <a:t>.	</a:t>
            </a:r>
            <a:r>
              <a:rPr lang="cs-CZ" i="1" dirty="0" err="1" smtClean="0"/>
              <a:t>Should</a:t>
            </a:r>
            <a:r>
              <a:rPr lang="cs-CZ" i="1" dirty="0" smtClean="0"/>
              <a:t> </a:t>
            </a:r>
            <a:r>
              <a:rPr lang="cs-CZ" i="1" dirty="0" err="1" smtClean="0"/>
              <a:t>they</a:t>
            </a:r>
            <a:r>
              <a:rPr lang="cs-CZ" i="1" dirty="0" smtClean="0"/>
              <a:t> </a:t>
            </a:r>
            <a:r>
              <a:rPr lang="cs-CZ" i="1" smtClean="0"/>
              <a:t>go </a:t>
            </a:r>
            <a:r>
              <a:rPr lang="cs-CZ" i="1" smtClean="0"/>
              <a:t>to university</a:t>
            </a:r>
            <a:r>
              <a:rPr lang="cs-CZ" i="1" dirty="0" smtClean="0"/>
              <a:t>?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smtClean="0"/>
              <a:t>	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Yes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,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they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should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. </a:t>
            </a:r>
            <a:r>
              <a:rPr lang="cs-CZ" i="1" dirty="0" smtClean="0">
                <a:uFill>
                  <a:solidFill>
                    <a:srgbClr val="0070C0"/>
                  </a:solidFill>
                </a:uFill>
              </a:rPr>
              <a:t>/ 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No,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they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shouldn‘t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.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err="1" smtClean="0"/>
              <a:t>Should</a:t>
            </a:r>
            <a:r>
              <a:rPr lang="cs-CZ" i="1" dirty="0" smtClean="0"/>
              <a:t> I </a:t>
            </a:r>
            <a:r>
              <a:rPr lang="cs-CZ" i="1" dirty="0" err="1"/>
              <a:t>buy</a:t>
            </a:r>
            <a:r>
              <a:rPr lang="cs-CZ" i="1" dirty="0" smtClean="0"/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car?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smtClean="0"/>
              <a:t>	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Yes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you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</a:t>
            </a:r>
            <a:r>
              <a:rPr lang="cs-CZ" i="1" dirty="0" smtClean="0"/>
              <a:t>. / 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No,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you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shouldn‘t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3074" name="Picture 2" descr="C:\Program Files (x86)\Microsoft Office\MEDIA\CAGCAT10\j021295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64904"/>
            <a:ext cx="1830629" cy="114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1252736"/>
          </a:xfrm>
          <a:solidFill>
            <a:schemeClr val="bg1">
              <a:alpha val="56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And </a:t>
            </a:r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now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,  </a:t>
            </a:r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some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 </a:t>
            </a:r>
            <a:r>
              <a:rPr lang="cs-CZ" sz="5000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exercises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.</a:t>
            </a:r>
            <a:endParaRPr lang="cs-CZ" dirty="0"/>
          </a:p>
        </p:txBody>
      </p:sp>
      <p:pic>
        <p:nvPicPr>
          <p:cNvPr id="7" name="Picture 2" descr="C:\Users\Jana\AppData\Local\Microsoft\Windows\Temporary Internet Files\Content.IE5\5AFPVKM7\MC9000787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312594"/>
            <a:ext cx="1018849" cy="247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Jana\AppData\Local\Microsoft\Windows\Temporary Internet Files\Content.IE5\8185BRI6\MC9000244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73016"/>
            <a:ext cx="2802837" cy="163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hlinkClick r:id="rId4" action="ppaction://hlinkfile"/>
          </p:cNvPr>
          <p:cNvSpPr txBox="1"/>
          <p:nvPr/>
        </p:nvSpPr>
        <p:spPr>
          <a:xfrm>
            <a:off x="4134477" y="5301208"/>
            <a:ext cx="151216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dirty="0" err="1" smtClean="0"/>
              <a:t>Printed</a:t>
            </a:r>
            <a:r>
              <a:rPr lang="cs-CZ" dirty="0" smtClean="0"/>
              <a:t> </a:t>
            </a:r>
            <a:r>
              <a:rPr lang="cs-CZ" dirty="0" err="1" smtClean="0"/>
              <a:t>sheet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225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Exercises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s-CZ" u="sng" dirty="0" err="1" smtClean="0"/>
              <a:t>Order</a:t>
            </a:r>
            <a:r>
              <a:rPr lang="cs-CZ" u="sng" dirty="0" smtClean="0"/>
              <a:t> </a:t>
            </a:r>
            <a:r>
              <a:rPr lang="cs-CZ" u="sng" dirty="0" err="1" smtClean="0"/>
              <a:t>the</a:t>
            </a:r>
            <a:r>
              <a:rPr lang="cs-CZ" u="sng" dirty="0" smtClean="0"/>
              <a:t> </a:t>
            </a:r>
            <a:r>
              <a:rPr lang="cs-CZ" u="sng" dirty="0" err="1" smtClean="0"/>
              <a:t>words</a:t>
            </a:r>
            <a:r>
              <a:rPr lang="cs-CZ" u="sng" dirty="0" smtClean="0"/>
              <a:t>: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lphaLcParenR"/>
            </a:pPr>
            <a:r>
              <a:rPr lang="cs-CZ" dirty="0" err="1" smtClean="0"/>
              <a:t>eat</a:t>
            </a:r>
            <a:r>
              <a:rPr lang="cs-CZ" dirty="0" smtClean="0"/>
              <a:t> </a:t>
            </a:r>
            <a:r>
              <a:rPr lang="cs-CZ" dirty="0" err="1" smtClean="0"/>
              <a:t>they</a:t>
            </a:r>
            <a:r>
              <a:rPr lang="cs-CZ" dirty="0" smtClean="0"/>
              <a:t> so </a:t>
            </a:r>
            <a:r>
              <a:rPr lang="cs-CZ" dirty="0" err="1"/>
              <a:t>shouldn‘t</a:t>
            </a:r>
            <a:r>
              <a:rPr lang="cs-CZ" dirty="0"/>
              <a:t> much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smtClean="0"/>
              <a:t>his </a:t>
            </a:r>
            <a:r>
              <a:rPr lang="cs-CZ" dirty="0" err="1"/>
              <a:t>homework</a:t>
            </a:r>
            <a:r>
              <a:rPr lang="cs-CZ" dirty="0"/>
              <a:t> </a:t>
            </a:r>
            <a:r>
              <a:rPr lang="cs-CZ" dirty="0" err="1" smtClean="0"/>
              <a:t>should</a:t>
            </a:r>
            <a:r>
              <a:rPr lang="cs-CZ" dirty="0" smtClean="0"/>
              <a:t> do </a:t>
            </a:r>
            <a:r>
              <a:rPr lang="cs-CZ" dirty="0" err="1" smtClean="0"/>
              <a:t>brother</a:t>
            </a:r>
            <a:r>
              <a:rPr lang="cs-CZ" dirty="0" smtClean="0"/>
              <a:t> on my </a:t>
            </a:r>
            <a:r>
              <a:rPr lang="cs-CZ" dirty="0" err="1" smtClean="0"/>
              <a:t>time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err="1"/>
              <a:t>learn</a:t>
            </a:r>
            <a:r>
              <a:rPr lang="cs-CZ" dirty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English</a:t>
            </a:r>
            <a:r>
              <a:rPr lang="cs-CZ" dirty="0" smtClean="0"/>
              <a:t> </a:t>
            </a:r>
            <a:r>
              <a:rPr lang="cs-CZ" dirty="0" err="1" smtClean="0"/>
              <a:t>should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err="1"/>
              <a:t>b</a:t>
            </a:r>
            <a:r>
              <a:rPr lang="cs-CZ" dirty="0" err="1" smtClean="0"/>
              <a:t>ring</a:t>
            </a:r>
            <a:r>
              <a:rPr lang="cs-CZ" dirty="0" smtClean="0"/>
              <a:t> party </a:t>
            </a:r>
            <a:r>
              <a:rPr lang="cs-CZ" dirty="0" err="1" smtClean="0"/>
              <a:t>should</a:t>
            </a:r>
            <a:r>
              <a:rPr lang="cs-CZ" dirty="0" smtClean="0"/>
              <a:t> </a:t>
            </a:r>
            <a:r>
              <a:rPr lang="cs-CZ" dirty="0" err="1" smtClean="0"/>
              <a:t>what</a:t>
            </a:r>
            <a:r>
              <a:rPr lang="cs-CZ" dirty="0" smtClean="0"/>
              <a:t> I to </a:t>
            </a:r>
            <a:r>
              <a:rPr lang="cs-CZ" dirty="0" err="1" smtClean="0"/>
              <a:t>the</a:t>
            </a:r>
            <a:r>
              <a:rPr lang="cs-CZ" dirty="0" smtClean="0"/>
              <a:t>?</a:t>
            </a:r>
            <a:endParaRPr lang="cs-CZ" dirty="0"/>
          </a:p>
        </p:txBody>
      </p:sp>
      <p:sp>
        <p:nvSpPr>
          <p:cNvPr id="5" name="TextovéPole 4">
            <a:hlinkClick r:id="rId2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SOLUTION</a:t>
            </a:r>
            <a:endParaRPr lang="cs-CZ" dirty="0"/>
          </a:p>
        </p:txBody>
      </p:sp>
      <p:pic>
        <p:nvPicPr>
          <p:cNvPr id="4098" name="Picture 2" descr="C:\Users\Jana\AppData\Local\Microsoft\Windows\Temporary Internet Files\Content.IE5\5AFPVKM7\MC90033150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321715"/>
            <a:ext cx="1032095" cy="179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>
            <a:hlinkClick r:id="rId4" action="ppaction://hlinksldjump"/>
          </p:cNvPr>
          <p:cNvSpPr txBox="1"/>
          <p:nvPr/>
        </p:nvSpPr>
        <p:spPr>
          <a:xfrm>
            <a:off x="6804248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430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Exercises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546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2</a:t>
            </a:r>
            <a:r>
              <a:rPr lang="cs-CZ" dirty="0" smtClean="0"/>
              <a:t>. </a:t>
            </a:r>
            <a:r>
              <a:rPr lang="cs-CZ" u="sng" dirty="0" err="1" smtClean="0"/>
              <a:t>Translate</a:t>
            </a:r>
            <a:r>
              <a:rPr lang="cs-CZ" u="sng" dirty="0" smtClean="0"/>
              <a:t>:</a:t>
            </a:r>
          </a:p>
          <a:p>
            <a:pPr marL="0" indent="0">
              <a:buNone/>
            </a:pPr>
            <a:endParaRPr lang="cs-CZ" u="sng" dirty="0" smtClean="0"/>
          </a:p>
          <a:p>
            <a:pPr marL="514350" indent="-514350">
              <a:buAutoNum type="alphaLcParenR"/>
            </a:pPr>
            <a:r>
              <a:rPr lang="cs-CZ" dirty="0" smtClean="0"/>
              <a:t>Měl bys to říct rodičům.</a:t>
            </a:r>
          </a:p>
          <a:p>
            <a:pPr marL="514350" indent="-514350">
              <a:buAutoNum type="alphaLcParenR"/>
            </a:pPr>
            <a:r>
              <a:rPr lang="cs-CZ" dirty="0" smtClean="0"/>
              <a:t>Měli by koupit ten dům?</a:t>
            </a:r>
          </a:p>
          <a:p>
            <a:pPr marL="514350" indent="-514350">
              <a:buAutoNum type="alphaLcParenR"/>
            </a:pPr>
            <a:r>
              <a:rPr lang="cs-CZ" dirty="0" smtClean="0"/>
              <a:t>Neměl by tolik pít.</a:t>
            </a:r>
          </a:p>
          <a:p>
            <a:pPr marL="514350" indent="-514350">
              <a:buAutoNum type="alphaLcParenR"/>
            </a:pPr>
            <a:r>
              <a:rPr lang="cs-CZ" dirty="0" smtClean="0"/>
              <a:t>Co bych měla dělat?</a:t>
            </a:r>
          </a:p>
          <a:p>
            <a:pPr marL="514350" indent="-514350">
              <a:buAutoNum type="alphaLcParenR"/>
            </a:pPr>
            <a:r>
              <a:rPr lang="cs-CZ" dirty="0" smtClean="0"/>
              <a:t>Kde bychom měli přespat?</a:t>
            </a:r>
          </a:p>
          <a:p>
            <a:pPr marL="514350" indent="-514350">
              <a:buAutoNum type="alphaLcParenR"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5" name="TextovéPole 4">
            <a:hlinkClick r:id="rId2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SOLUTION</a:t>
            </a:r>
            <a:endParaRPr lang="cs-CZ" dirty="0"/>
          </a:p>
        </p:txBody>
      </p:sp>
      <p:pic>
        <p:nvPicPr>
          <p:cNvPr id="5122" name="Picture 2" descr="C:\Users\Jana\AppData\Local\Microsoft\Windows\Temporary Internet Files\Content.IE5\90FK01R9\MC9003587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72816"/>
            <a:ext cx="1668780" cy="184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06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266</Words>
  <Application>Microsoft Office PowerPoint</Application>
  <PresentationFormat>Předvádění na obrazovce (4:3)</PresentationFormat>
  <Paragraphs>98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Motiv systému Office</vt:lpstr>
      <vt:lpstr>Prezentace aplikace PowerPoint</vt:lpstr>
      <vt:lpstr>Advice - should</vt:lpstr>
      <vt:lpstr>Affirmative sentences</vt:lpstr>
      <vt:lpstr>Negative sentences</vt:lpstr>
      <vt:lpstr>Questions</vt:lpstr>
      <vt:lpstr>Short answers</vt:lpstr>
      <vt:lpstr>Prezentace aplikace PowerPoint</vt:lpstr>
      <vt:lpstr>Exercises</vt:lpstr>
      <vt:lpstr>Exercises</vt:lpstr>
      <vt:lpstr>Exercises</vt:lpstr>
      <vt:lpstr>SOLUTION</vt:lpstr>
      <vt:lpstr>solution</vt:lpstr>
      <vt:lpstr>Použité kliparty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Jana</dc:creator>
  <cp:lastModifiedBy>Dana</cp:lastModifiedBy>
  <cp:revision>44</cp:revision>
  <dcterms:created xsi:type="dcterms:W3CDTF">2012-07-18T14:13:00Z</dcterms:created>
  <dcterms:modified xsi:type="dcterms:W3CDTF">2013-02-08T13:25:03Z</dcterms:modified>
</cp:coreProperties>
</file>