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7" r:id="rId4"/>
    <p:sldId id="257" r:id="rId5"/>
    <p:sldId id="261" r:id="rId6"/>
    <p:sldId id="263" r:id="rId7"/>
    <p:sldId id="262" r:id="rId8"/>
    <p:sldId id="260" r:id="rId9"/>
    <p:sldId id="274" r:id="rId10"/>
    <p:sldId id="264" r:id="rId11"/>
    <p:sldId id="269" r:id="rId12"/>
    <p:sldId id="272" r:id="rId13"/>
    <p:sldId id="26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6CB6F9-0C5A-4806-8620-8A0E65197F7D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9E279-C360-4426-A9C2-39F4119D66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823" y="260648"/>
            <a:ext cx="5687407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5461720"/>
              </p:ext>
            </p:extLst>
          </p:nvPr>
        </p:nvGraphicFramePr>
        <p:xfrm>
          <a:off x="611560" y="1600200"/>
          <a:ext cx="7848872" cy="4770008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872208"/>
                <a:gridCol w="5976664"/>
              </a:tblGrid>
              <a:tr h="50405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EU_52_sada </a:t>
                      </a:r>
                      <a:r>
                        <a:rPr lang="cs-CZ" sz="1200" dirty="0" smtClean="0">
                          <a:effectLst/>
                        </a:rPr>
                        <a:t>1_12_ZPM_Přírodní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krmítka</a:t>
                      </a:r>
                      <a:r>
                        <a:rPr lang="cs-CZ" sz="1200" dirty="0" err="1" smtClean="0">
                          <a:effectLst/>
                        </a:rPr>
                        <a:t>_Lich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622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škola, Základní škola a Mateřská škola, Karviná, p. o.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Mgr.</a:t>
                      </a:r>
                      <a:r>
                        <a:rPr lang="cs-CZ" sz="900" baseline="0" dirty="0" smtClean="0">
                          <a:effectLst/>
                        </a:rPr>
                        <a:t> </a:t>
                      </a:r>
                      <a:r>
                        <a:rPr lang="cs-CZ" sz="900" baseline="0" smtClean="0">
                          <a:effectLst/>
                        </a:rPr>
                        <a:t>Eva Lichá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</a:t>
                      </a:r>
                      <a:r>
                        <a:rPr lang="cs-CZ" sz="900" dirty="0" smtClean="0">
                          <a:effectLst/>
                        </a:rPr>
                        <a:t>vede v krocích k vyhotovení </a:t>
                      </a:r>
                      <a:r>
                        <a:rPr lang="cs-CZ" sz="900" dirty="0" smtClean="0">
                          <a:effectLst/>
                        </a:rPr>
                        <a:t>přírodních krmítek z dostupného materiálu. Význam je</a:t>
                      </a:r>
                      <a:r>
                        <a:rPr lang="cs-CZ" sz="900" baseline="0" dirty="0" smtClean="0">
                          <a:effectLst/>
                        </a:rPr>
                        <a:t> kladen na ochranu přírody.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oblast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Odborné činnosti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 přírodních materiálů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Tematická oblast/téma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</a:t>
                      </a:r>
                      <a:r>
                        <a:rPr lang="cs-CZ" sz="900" baseline="0" dirty="0" smtClean="0">
                          <a:effectLst/>
                        </a:rPr>
                        <a:t> přírodních </a:t>
                      </a:r>
                      <a:r>
                        <a:rPr lang="cs-CZ" sz="900" baseline="0" dirty="0" smtClean="0">
                          <a:effectLst/>
                        </a:rPr>
                        <a:t>materiálů</a:t>
                      </a:r>
                      <a:r>
                        <a:rPr lang="cs-CZ" sz="900" dirty="0" smtClean="0">
                          <a:effectLst/>
                        </a:rPr>
                        <a:t>/Přírodní</a:t>
                      </a:r>
                      <a:r>
                        <a:rPr lang="cs-CZ" sz="900" baseline="0" dirty="0" smtClean="0">
                          <a:effectLst/>
                        </a:rPr>
                        <a:t> krmítka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Výsledky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Žák by měl: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používat jednoduché </a:t>
                      </a:r>
                      <a:r>
                        <a:rPr lang="cs-CZ" sz="900" kern="1200" dirty="0" smtClean="0">
                          <a:effectLst/>
                        </a:rPr>
                        <a:t>pracovní postupy a techniky</a:t>
                      </a:r>
                    </a:p>
                    <a:p>
                      <a:pPr marL="171450" lvl="0" indent="-171450">
                        <a:buFont typeface="Arial" pitchFamily="34" charset="0"/>
                        <a:buChar char="•"/>
                      </a:pPr>
                      <a:r>
                        <a:rPr lang="cs-CZ" sz="900" kern="1200" dirty="0" smtClean="0">
                          <a:effectLst/>
                        </a:rPr>
                        <a:t>nakládat</a:t>
                      </a:r>
                      <a:r>
                        <a:rPr lang="cs-CZ" sz="900" kern="1200" baseline="0" dirty="0" smtClean="0">
                          <a:effectLst/>
                        </a:rPr>
                        <a:t> s materiály s ohledem na životní prostředí</a:t>
                      </a:r>
                    </a:p>
                    <a:p>
                      <a:pPr marL="171450" lvl="0" indent="-171450">
                        <a:buFont typeface="Arial" pitchFamily="34" charset="0"/>
                        <a:buChar char="•"/>
                      </a:pPr>
                      <a:r>
                        <a:rPr lang="cs-CZ" sz="900" kern="1200" baseline="0" dirty="0" smtClean="0">
                          <a:effectLst/>
                        </a:rPr>
                        <a:t>znát význam, účel a užitečnost vykonané práce</a:t>
                      </a:r>
                      <a:endParaRPr lang="cs-CZ" sz="900" kern="1200" dirty="0" smtClean="0">
                        <a:effectLst/>
                      </a:endParaRPr>
                    </a:p>
                    <a:p>
                      <a:endParaRPr lang="cs-CZ" sz="1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  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Přezimující</a:t>
                      </a:r>
                      <a:r>
                        <a:rPr lang="cs-CZ" sz="900" baseline="0" dirty="0" smtClean="0">
                          <a:effectLst/>
                        </a:rPr>
                        <a:t> ptáci, krmné směsi, přikrmování ptactva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PPT </a:t>
                      </a: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Typ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vzdělávání, 1. ročník Praktické školy </a:t>
                      </a:r>
                      <a:r>
                        <a:rPr lang="cs-CZ" sz="900" dirty="0" smtClean="0">
                          <a:effectLst/>
                        </a:rPr>
                        <a:t>jednoleté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0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Ověřeno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Datum: </a:t>
                      </a:r>
                      <a:r>
                        <a:rPr lang="cs-CZ" sz="900" dirty="0" smtClean="0">
                          <a:effectLst/>
                        </a:rPr>
                        <a:t>22. 1. 2013                           </a:t>
                      </a:r>
                      <a:r>
                        <a:rPr lang="cs-CZ" sz="900" dirty="0">
                          <a:effectLst/>
                        </a:rPr>
                        <a:t>Třída: I. PRŠ </a:t>
                      </a:r>
                      <a:r>
                        <a:rPr lang="cs-CZ" sz="900" dirty="0" smtClean="0">
                          <a:effectLst/>
                        </a:rPr>
                        <a:t>1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664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Zdroj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Foto</a:t>
                      </a:r>
                      <a:r>
                        <a:rPr lang="cs-CZ" sz="900" dirty="0" smtClean="0">
                          <a:effectLst/>
                        </a:rPr>
                        <a:t>: </a:t>
                      </a:r>
                      <a:r>
                        <a:rPr lang="cs-CZ" sz="900" dirty="0" smtClean="0">
                          <a:effectLst/>
                        </a:rPr>
                        <a:t>archiv autorky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Přírodní krmítka</a:t>
            </a:r>
            <a:endParaRPr lang="cs-CZ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</a:t>
            </a:r>
            <a:endParaRPr lang="cs-CZ" sz="7300" b="1" dirty="0"/>
          </a:p>
          <a:p>
            <a:pPr>
              <a:buNone/>
            </a:pPr>
            <a:r>
              <a:rPr lang="cs-CZ" sz="7300" b="1" dirty="0" smtClean="0"/>
              <a:t>   </a:t>
            </a:r>
            <a:r>
              <a:rPr lang="cs-CZ" sz="73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Potrava u nás přezimujících ptáků je převážně rostlinná. Tvoří ji různá semena, bobule a plody. Hlavním zdrojem energie jsou tuky. Proto se jim na ně bohatou potravu snažíme nabídnout i na krmítku.</a:t>
            </a:r>
            <a:endParaRPr lang="cs-CZ" sz="73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Pomůcky</a:t>
            </a:r>
            <a:r>
              <a:rPr lang="cs-CZ" sz="60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 </a:t>
            </a:r>
            <a:r>
              <a:rPr lang="cs-CZ" dirty="0" smtClean="0"/>
              <a:t>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šišky</a:t>
            </a:r>
          </a:p>
          <a:p>
            <a:r>
              <a:rPr lang="cs-CZ" sz="40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</a:t>
            </a:r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ostlinný tuk</a:t>
            </a:r>
          </a:p>
          <a:p>
            <a:r>
              <a:rPr lang="cs-CZ" sz="40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</a:t>
            </a:r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lunečnicová semena</a:t>
            </a:r>
          </a:p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drcené ořechy</a:t>
            </a:r>
          </a:p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vločky</a:t>
            </a:r>
          </a:p>
          <a:p>
            <a:r>
              <a:rPr lang="cs-CZ" sz="40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</a:t>
            </a:r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otouz, nůžky</a:t>
            </a:r>
          </a:p>
          <a:p>
            <a:endParaRPr lang="cs-CZ" sz="43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428604"/>
            <a:ext cx="8772548" cy="6157934"/>
          </a:xfrm>
          <a:prstGeom prst="rect">
            <a:avLst/>
          </a:prstGeom>
          <a:noFill/>
        </p:spPr>
      </p:pic>
      <p:pic>
        <p:nvPicPr>
          <p:cNvPr id="1027" name="Picture 3" descr="C:\Documents and Settings\Petr\Plocha\šišky\P122022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338" y="1071546"/>
            <a:ext cx="6824629" cy="51193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428604"/>
            <a:ext cx="8772548" cy="6157934"/>
          </a:xfrm>
          <a:prstGeom prst="rect">
            <a:avLst/>
          </a:prstGeom>
          <a:noFill/>
        </p:spPr>
      </p:pic>
      <p:pic>
        <p:nvPicPr>
          <p:cNvPr id="4098" name="Picture 2" descr="C:\Documents and Settings\Petr\Plocha\šišky\P1220223.JPG"/>
          <p:cNvPicPr>
            <a:picLocks noChangeAspect="1" noChangeArrowheads="1"/>
          </p:cNvPicPr>
          <p:nvPr/>
        </p:nvPicPr>
        <p:blipFill>
          <a:blip r:embed="rId3" cstate="print"/>
          <a:srcRect l="23684" t="16923" r="19943" b="23959"/>
          <a:stretch>
            <a:fillRect/>
          </a:stretch>
        </p:blipFill>
        <p:spPr bwMode="auto">
          <a:xfrm>
            <a:off x="1428728" y="780079"/>
            <a:ext cx="6818091" cy="53635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428604"/>
            <a:ext cx="8772548" cy="6157934"/>
          </a:xfrm>
          <a:prstGeom prst="rect">
            <a:avLst/>
          </a:prstGeom>
          <a:noFill/>
        </p:spPr>
      </p:pic>
      <p:pic>
        <p:nvPicPr>
          <p:cNvPr id="5122" name="Picture 2" descr="C:\Documents and Settings\Petr\Plocha\šišky\P1220233.JPG"/>
          <p:cNvPicPr>
            <a:picLocks noChangeAspect="1" noChangeArrowheads="1"/>
          </p:cNvPicPr>
          <p:nvPr/>
        </p:nvPicPr>
        <p:blipFill>
          <a:blip r:embed="rId3" cstate="print"/>
          <a:srcRect l="21234" t="24633" r="16185" b="15943"/>
          <a:stretch>
            <a:fillRect/>
          </a:stretch>
        </p:blipFill>
        <p:spPr bwMode="auto">
          <a:xfrm>
            <a:off x="1169008" y="928670"/>
            <a:ext cx="7121016" cy="50720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428604"/>
            <a:ext cx="8772548" cy="6157934"/>
          </a:xfrm>
          <a:prstGeom prst="rect">
            <a:avLst/>
          </a:prstGeom>
          <a:noFill/>
        </p:spPr>
      </p:pic>
      <p:pic>
        <p:nvPicPr>
          <p:cNvPr id="6146" name="Picture 2" descr="C:\Documents and Settings\Petr\Plocha\šišky\P1220234.JPG"/>
          <p:cNvPicPr>
            <a:picLocks noChangeAspect="1" noChangeArrowheads="1"/>
          </p:cNvPicPr>
          <p:nvPr/>
        </p:nvPicPr>
        <p:blipFill>
          <a:blip r:embed="rId3" cstate="print"/>
          <a:srcRect l="16920" t="12914" r="11675" b="10933"/>
          <a:stretch>
            <a:fillRect/>
          </a:stretch>
        </p:blipFill>
        <p:spPr bwMode="auto">
          <a:xfrm>
            <a:off x="1142977" y="557192"/>
            <a:ext cx="7072362" cy="565789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pic>
        <p:nvPicPr>
          <p:cNvPr id="8194" name="Picture 2" descr="C:\Documents and Settings\Petr\Plocha\šišky\P1220224.JPG"/>
          <p:cNvPicPr>
            <a:picLocks noChangeAspect="1" noChangeArrowheads="1"/>
          </p:cNvPicPr>
          <p:nvPr/>
        </p:nvPicPr>
        <p:blipFill>
          <a:blip r:embed="rId3" cstate="print"/>
          <a:srcRect l="15417" t="9908" r="7165" b="10933"/>
          <a:stretch>
            <a:fillRect/>
          </a:stretch>
        </p:blipFill>
        <p:spPr bwMode="auto">
          <a:xfrm>
            <a:off x="1171009" y="357166"/>
            <a:ext cx="7258643" cy="55673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6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Postup</a:t>
            </a:r>
            <a:r>
              <a:rPr lang="cs-CZ" sz="60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 </a:t>
            </a:r>
            <a:r>
              <a:rPr lang="cs-CZ" dirty="0" smtClean="0"/>
              <a:t>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3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Do rozehřátého tuku vmícháme dva díly přísad na tři díly tuku.</a:t>
            </a:r>
          </a:p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Šišky ve směsi namáčíme a v chladu necháme ztuhnout.</a:t>
            </a:r>
          </a:p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Věšíme na větve.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428604"/>
            <a:ext cx="8772548" cy="6157934"/>
          </a:xfrm>
          <a:prstGeom prst="rect">
            <a:avLst/>
          </a:prstGeom>
          <a:noFill/>
        </p:spPr>
      </p:pic>
      <p:pic>
        <p:nvPicPr>
          <p:cNvPr id="7171" name="Picture 3" descr="C:\Documents and Settings\Petr\Plocha\šišky\P122023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57166"/>
            <a:ext cx="7480621" cy="561140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pic>
        <p:nvPicPr>
          <p:cNvPr id="10246" name="Picture 6" descr="C:\Documents and Settings\Petr\Plocha\šišky\P1220242.JPG"/>
          <p:cNvPicPr>
            <a:picLocks noChangeAspect="1" noChangeArrowheads="1"/>
          </p:cNvPicPr>
          <p:nvPr/>
        </p:nvPicPr>
        <p:blipFill>
          <a:blip r:embed="rId3" cstate="print"/>
          <a:srcRect t="18927" r="18823" b="1915"/>
          <a:stretch>
            <a:fillRect/>
          </a:stretch>
        </p:blipFill>
        <p:spPr bwMode="auto">
          <a:xfrm>
            <a:off x="857224" y="423311"/>
            <a:ext cx="7429552" cy="54345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pic>
        <p:nvPicPr>
          <p:cNvPr id="11266" name="Picture 2" descr="C:\Documents and Settings\Petr\Plocha\šišky\P1220247.JPG"/>
          <p:cNvPicPr>
            <a:picLocks noChangeAspect="1" noChangeArrowheads="1"/>
          </p:cNvPicPr>
          <p:nvPr/>
        </p:nvPicPr>
        <p:blipFill>
          <a:blip r:embed="rId3" cstate="print"/>
          <a:srcRect l="5262" t="3006" r="2288" b="4809"/>
          <a:stretch>
            <a:fillRect/>
          </a:stretch>
        </p:blipFill>
        <p:spPr bwMode="auto">
          <a:xfrm>
            <a:off x="1000100" y="571480"/>
            <a:ext cx="7258722" cy="54292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pic>
        <p:nvPicPr>
          <p:cNvPr id="9218" name="Picture 2" descr="C:\Documents and Settings\Petr\Plocha\šišky\P1220230.JPG"/>
          <p:cNvPicPr>
            <a:picLocks noChangeAspect="1" noChangeArrowheads="1"/>
          </p:cNvPicPr>
          <p:nvPr/>
        </p:nvPicPr>
        <p:blipFill>
          <a:blip r:embed="rId3" cstate="print"/>
          <a:srcRect l="4894" t="4898" r="2656" b="2917"/>
          <a:stretch>
            <a:fillRect/>
          </a:stretch>
        </p:blipFill>
        <p:spPr bwMode="auto">
          <a:xfrm>
            <a:off x="928662" y="267722"/>
            <a:ext cx="7358082" cy="550362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:\DCIM\100OLYMP\PA280035.JPG"/>
          <p:cNvPicPr>
            <a:picLocks noChangeAspect="1" noChangeArrowheads="1"/>
          </p:cNvPicPr>
          <p:nvPr/>
        </p:nvPicPr>
        <p:blipFill>
          <a:blip r:embed="rId2"/>
          <a:srcRect l="20052" t="231"/>
          <a:stretch>
            <a:fillRect/>
          </a:stretch>
        </p:blipFill>
        <p:spPr bwMode="auto">
          <a:xfrm>
            <a:off x="214282" y="285728"/>
            <a:ext cx="8772548" cy="6157934"/>
          </a:xfrm>
          <a:prstGeom prst="rect">
            <a:avLst/>
          </a:prstGeom>
          <a:noFill/>
        </p:spPr>
      </p:pic>
      <p:pic>
        <p:nvPicPr>
          <p:cNvPr id="12290" name="Picture 2" descr="C:\Documents and Settings\Petr\Plocha\šišky\P1230255.JPG"/>
          <p:cNvPicPr>
            <a:picLocks noChangeAspect="1" noChangeArrowheads="1"/>
          </p:cNvPicPr>
          <p:nvPr/>
        </p:nvPicPr>
        <p:blipFill>
          <a:blip r:embed="rId3" cstate="print"/>
          <a:srcRect l="4142" t="21933" r="34224" b="15943"/>
          <a:stretch>
            <a:fillRect/>
          </a:stretch>
        </p:blipFill>
        <p:spPr bwMode="auto">
          <a:xfrm>
            <a:off x="1071538" y="567995"/>
            <a:ext cx="7279763" cy="55042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141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Přírodní krmítka</vt:lpstr>
      <vt:lpstr>Pomůcky  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Postup  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Lichá</dc:creator>
  <cp:lastModifiedBy>zak</cp:lastModifiedBy>
  <cp:revision>17</cp:revision>
  <dcterms:created xsi:type="dcterms:W3CDTF">2013-01-26T16:46:10Z</dcterms:created>
  <dcterms:modified xsi:type="dcterms:W3CDTF">2013-01-28T10:17:29Z</dcterms:modified>
</cp:coreProperties>
</file>