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  <p:sldMasterId id="2147483722" r:id="rId2"/>
  </p:sldMasterIdLst>
  <p:sldIdLst>
    <p:sldId id="267" r:id="rId3"/>
    <p:sldId id="264" r:id="rId4"/>
    <p:sldId id="263" r:id="rId5"/>
    <p:sldId id="256" r:id="rId6"/>
    <p:sldId id="262" r:id="rId7"/>
    <p:sldId id="257" r:id="rId8"/>
    <p:sldId id="258" r:id="rId9"/>
    <p:sldId id="259" r:id="rId10"/>
    <p:sldId id="260" r:id="rId11"/>
    <p:sldId id="261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VY_32_INOVACE_19_Větné členy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Větné členy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970B9F-59D4-4A9D-8903-09AA0F5CDD75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7202FC1-62F0-47D2-8E5B-6F951763A02A}" type="presOf" srcId="{C73C7642-F245-4585-8F88-243F9FAEF6CA}" destId="{AA41A67C-3D3F-4AE9-9E0F-5D7F7BB2E741}" srcOrd="1" destOrd="0" presId="urn:microsoft.com/office/officeart/2005/8/layout/target3"/>
    <dgm:cxn modelId="{6DF34200-885B-4CFD-8116-732047C2CC21}" type="presOf" srcId="{FBBFC3EA-9D9D-4F3A-BEA6-9C2C0E46BF20}" destId="{643EA938-EDE0-4533-ACCC-D2BD6F3A527C}" srcOrd="0" destOrd="0" presId="urn:microsoft.com/office/officeart/2005/8/layout/target3"/>
    <dgm:cxn modelId="{C4D39FD2-9236-40A3-8FFB-296A84412B7E}" type="presOf" srcId="{C73C7642-F245-4585-8F88-243F9FAEF6CA}" destId="{97289DF2-90F4-4EC2-A9FC-633B00BAB610}" srcOrd="0" destOrd="0" presId="urn:microsoft.com/office/officeart/2005/8/layout/target3"/>
    <dgm:cxn modelId="{A61C752D-3AB5-40CC-BA61-1D72BBDC1551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591E3B6-EB02-42B4-91A6-709A0C768ECC}" type="presOf" srcId="{EBC41103-E2E5-4D48-9B4B-425520D3D098}" destId="{50C2F88D-8688-44C2-A854-691F34009D3B}" srcOrd="0" destOrd="0" presId="urn:microsoft.com/office/officeart/2005/8/layout/target3"/>
    <dgm:cxn modelId="{7698B356-265D-4BD6-9805-A3027F501509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7C74A6F-C645-4967-9ED8-6409281456B3}" type="presOf" srcId="{445C7998-7549-48B0-BD68-D4F0167F02E5}" destId="{BC35EE03-4121-4EF9-923D-7CB6D30D358D}" srcOrd="0" destOrd="0" presId="urn:microsoft.com/office/officeart/2005/8/layout/target3"/>
    <dgm:cxn modelId="{C210D7A9-07E6-45D1-814C-0F876585AA05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8F69D18-A21D-4D7A-87B4-342F6A343724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1833820-EB66-4BE8-AE51-FD0BFAC6AB5F}" type="presOf" srcId="{445C7998-7549-48B0-BD68-D4F0167F02E5}" destId="{4D19AB04-24FA-40C2-B203-52AE3D15E171}" srcOrd="1" destOrd="0" presId="urn:microsoft.com/office/officeart/2005/8/layout/target3"/>
    <dgm:cxn modelId="{760D41FD-14B3-4162-A7E8-7013C6CE221C}" type="presOf" srcId="{39F8B381-5807-488E-AC22-73DD4140ED4A}" destId="{71045F8C-00FA-488E-A7BD-E2E6753D979D}" srcOrd="0" destOrd="0" presId="urn:microsoft.com/office/officeart/2005/8/layout/target3"/>
    <dgm:cxn modelId="{0030319D-4A0C-47C5-9BA5-589DC2D08C3F}" type="presOf" srcId="{019433A1-1324-4DE1-9E6F-32B851095F74}" destId="{A3817367-F2BC-482F-8832-FA00B51DCCF3}" srcOrd="0" destOrd="0" presId="urn:microsoft.com/office/officeart/2005/8/layout/target3"/>
    <dgm:cxn modelId="{6785AA01-D127-43E7-9B13-1146F5B0F26A}" type="presParOf" srcId="{71045F8C-00FA-488E-A7BD-E2E6753D979D}" destId="{3577EC6B-C980-4F34-8C69-4365E7B8FC8C}" srcOrd="0" destOrd="0" presId="urn:microsoft.com/office/officeart/2005/8/layout/target3"/>
    <dgm:cxn modelId="{E0A605DC-86C6-4C73-BC0C-510114B34933}" type="presParOf" srcId="{71045F8C-00FA-488E-A7BD-E2E6753D979D}" destId="{6940EB87-DC1D-4BC3-9408-9AC2E1FFC039}" srcOrd="1" destOrd="0" presId="urn:microsoft.com/office/officeart/2005/8/layout/target3"/>
    <dgm:cxn modelId="{335ED332-F488-4408-A8B3-9954E4397266}" type="presParOf" srcId="{71045F8C-00FA-488E-A7BD-E2E6753D979D}" destId="{BC35EE03-4121-4EF9-923D-7CB6D30D358D}" srcOrd="2" destOrd="0" presId="urn:microsoft.com/office/officeart/2005/8/layout/target3"/>
    <dgm:cxn modelId="{A5F5F5DD-1C77-4B1B-8F1D-BAB68555B182}" type="presParOf" srcId="{71045F8C-00FA-488E-A7BD-E2E6753D979D}" destId="{C95EEA27-3CBF-4645-A92D-9D8AF5C1CBFC}" srcOrd="3" destOrd="0" presId="urn:microsoft.com/office/officeart/2005/8/layout/target3"/>
    <dgm:cxn modelId="{1F5CDA43-69C3-4C1F-8830-540F76DEE354}" type="presParOf" srcId="{71045F8C-00FA-488E-A7BD-E2E6753D979D}" destId="{851BB866-B6AE-4566-893F-4C635BA974FC}" srcOrd="4" destOrd="0" presId="urn:microsoft.com/office/officeart/2005/8/layout/target3"/>
    <dgm:cxn modelId="{4AF4943B-4CA6-4331-BDCC-19137182F846}" type="presParOf" srcId="{71045F8C-00FA-488E-A7BD-E2E6753D979D}" destId="{643EA938-EDE0-4533-ACCC-D2BD6F3A527C}" srcOrd="5" destOrd="0" presId="urn:microsoft.com/office/officeart/2005/8/layout/target3"/>
    <dgm:cxn modelId="{F88458B5-6A53-4814-9477-436655B0B466}" type="presParOf" srcId="{71045F8C-00FA-488E-A7BD-E2E6753D979D}" destId="{92F31B18-D66D-4CC7-89B9-378928DE877D}" srcOrd="6" destOrd="0" presId="urn:microsoft.com/office/officeart/2005/8/layout/target3"/>
    <dgm:cxn modelId="{50144CFB-9F7D-4033-AB80-66B73CF65BBD}" type="presParOf" srcId="{71045F8C-00FA-488E-A7BD-E2E6753D979D}" destId="{902074E1-B931-4618-97F1-FADBE82E9C3C}" srcOrd="7" destOrd="0" presId="urn:microsoft.com/office/officeart/2005/8/layout/target3"/>
    <dgm:cxn modelId="{5790F355-8AA4-475C-8764-9220710DA37A}" type="presParOf" srcId="{71045F8C-00FA-488E-A7BD-E2E6753D979D}" destId="{A3817367-F2BC-482F-8832-FA00B51DCCF3}" srcOrd="8" destOrd="0" presId="urn:microsoft.com/office/officeart/2005/8/layout/target3"/>
    <dgm:cxn modelId="{C9BF00A2-F95E-4E17-A485-2653FCF8212F}" type="presParOf" srcId="{71045F8C-00FA-488E-A7BD-E2E6753D979D}" destId="{626ABFF6-56C8-4386-B662-68EC364EED9D}" srcOrd="9" destOrd="0" presId="urn:microsoft.com/office/officeart/2005/8/layout/target3"/>
    <dgm:cxn modelId="{85973B7A-772B-4E80-AF6F-36815C90FE99}" type="presParOf" srcId="{71045F8C-00FA-488E-A7BD-E2E6753D979D}" destId="{6DB11F1C-D028-4800-9625-6611CA9DE6D4}" srcOrd="10" destOrd="0" presId="urn:microsoft.com/office/officeart/2005/8/layout/target3"/>
    <dgm:cxn modelId="{CFF76521-1856-4CE7-ACA1-3E2F07396D77}" type="presParOf" srcId="{71045F8C-00FA-488E-A7BD-E2E6753D979D}" destId="{CDED6FE3-AD8F-4ACC-B6B8-710EDDD97598}" srcOrd="11" destOrd="0" presId="urn:microsoft.com/office/officeart/2005/8/layout/target3"/>
    <dgm:cxn modelId="{341B3869-C012-4228-BEA3-FF252ED23EE9}" type="presParOf" srcId="{71045F8C-00FA-488E-A7BD-E2E6753D979D}" destId="{397AC6D7-84A6-4150-958F-83C92D9ACF38}" srcOrd="12" destOrd="0" presId="urn:microsoft.com/office/officeart/2005/8/layout/target3"/>
    <dgm:cxn modelId="{EF825D6A-5189-4238-810A-12B04BADCA10}" type="presParOf" srcId="{71045F8C-00FA-488E-A7BD-E2E6753D979D}" destId="{D7419528-33A6-416D-9E64-B3F7915C5149}" srcOrd="13" destOrd="0" presId="urn:microsoft.com/office/officeart/2005/8/layout/target3"/>
    <dgm:cxn modelId="{902961DE-483B-41A0-8D86-6154A9FD4FDA}" type="presParOf" srcId="{71045F8C-00FA-488E-A7BD-E2E6753D979D}" destId="{97289DF2-90F4-4EC2-A9FC-633B00BAB610}" srcOrd="14" destOrd="0" presId="urn:microsoft.com/office/officeart/2005/8/layout/target3"/>
    <dgm:cxn modelId="{6CE9361A-15C2-438B-B0AC-77ADF344C40E}" type="presParOf" srcId="{71045F8C-00FA-488E-A7BD-E2E6753D979D}" destId="{234EBA9D-95B4-4C20-A84E-6F65F1085DC6}" srcOrd="15" destOrd="0" presId="urn:microsoft.com/office/officeart/2005/8/layout/target3"/>
    <dgm:cxn modelId="{E7E478F3-65D0-419E-82F8-12C691A6DB9C}" type="presParOf" srcId="{71045F8C-00FA-488E-A7BD-E2E6753D979D}" destId="{12255512-213F-41DF-90A6-8B4CD74A2B52}" srcOrd="16" destOrd="0" presId="urn:microsoft.com/office/officeart/2005/8/layout/target3"/>
    <dgm:cxn modelId="{487EE329-2EEF-4158-B81A-B110FE75CDB7}" type="presParOf" srcId="{71045F8C-00FA-488E-A7BD-E2E6753D979D}" destId="{50C2F88D-8688-44C2-A854-691F34009D3B}" srcOrd="17" destOrd="0" presId="urn:microsoft.com/office/officeart/2005/8/layout/target3"/>
    <dgm:cxn modelId="{BDBE421C-21B3-4143-9FBA-2A2FF8C3B623}" type="presParOf" srcId="{71045F8C-00FA-488E-A7BD-E2E6753D979D}" destId="{4D19AB04-24FA-40C2-B203-52AE3D15E171}" srcOrd="18" destOrd="0" presId="urn:microsoft.com/office/officeart/2005/8/layout/target3"/>
    <dgm:cxn modelId="{E07673A8-2DDF-416A-8A6A-1082E384DCB4}" type="presParOf" srcId="{71045F8C-00FA-488E-A7BD-E2E6753D979D}" destId="{832BF48F-0145-4429-9E02-8FCA946CCE9E}" srcOrd="19" destOrd="0" presId="urn:microsoft.com/office/officeart/2005/8/layout/target3"/>
    <dgm:cxn modelId="{1BBEA958-472C-4C4A-A516-9D885CDA191E}" type="presParOf" srcId="{71045F8C-00FA-488E-A7BD-E2E6753D979D}" destId="{E7297F21-D4FD-4A41-AE58-814D01A6B5E7}" srcOrd="20" destOrd="0" presId="urn:microsoft.com/office/officeart/2005/8/layout/target3"/>
    <dgm:cxn modelId="{C6A2E8E3-4DE2-4340-990B-B3F822762FE2}" type="presParOf" srcId="{71045F8C-00FA-488E-A7BD-E2E6753D979D}" destId="{F69A1436-182C-465B-AD7F-FE48E0C090C1}" srcOrd="21" destOrd="0" presId="urn:microsoft.com/office/officeart/2005/8/layout/target3"/>
    <dgm:cxn modelId="{396D5A92-D0EA-40FF-80A0-B77A44C36FDE}" type="presParOf" srcId="{71045F8C-00FA-488E-A7BD-E2E6753D979D}" destId="{AA41A67C-3D3F-4AE9-9E0F-5D7F7BB2E741}" srcOrd="22" destOrd="0" presId="urn:microsoft.com/office/officeart/2005/8/layout/target3"/>
    <dgm:cxn modelId="{6A26BC63-377A-4E89-A9EC-ED3924FD9EA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VY_32_INOVACE_19_Větné členy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Větné členy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229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76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59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237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36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462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97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93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00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35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09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9226690F-7B68-4603-B0FD-193A1AD05468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1CD54-CB37-4A44-A0F0-AA67F875646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292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387418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759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mtClean="0"/>
              <a:t>Materiál je určen pro 5.ročník.</a:t>
            </a:r>
          </a:p>
          <a:p>
            <a:r>
              <a:rPr lang="cs-CZ" smtClean="0"/>
              <a:t>Uvádí učivo o větných členech.Shrnuje a procvičuje učivo o podmětu.</a:t>
            </a:r>
          </a:p>
          <a:p>
            <a:r>
              <a:rPr lang="cs-CZ" smtClean="0"/>
              <a:t>Obsahuje výklad,soutěž a úkol k společné práci.</a:t>
            </a:r>
          </a:p>
          <a:p>
            <a:r>
              <a:rPr lang="cs-CZ" smtClean="0"/>
              <a:t>Pracujeme s interaktivní tabulí.</a:t>
            </a:r>
          </a:p>
          <a:p>
            <a:r>
              <a:rPr lang="cs-CZ" smtClean="0"/>
              <a:t>Inovace:práce s interaktivní tabulí motivuje žáky k osvojení učiva.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252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553166" y="1417247"/>
            <a:ext cx="4658735" cy="5538402"/>
          </a:xfrm>
        </p:spPr>
        <p:txBody>
          <a:bodyPr/>
          <a:lstStyle/>
          <a:p>
            <a:pPr marL="0" indent="0">
              <a:buNone/>
            </a:pPr>
            <a:endParaRPr lang="cs-CZ" smtClean="0"/>
          </a:p>
          <a:p>
            <a:r>
              <a:rPr lang="cs-CZ" smtClean="0"/>
              <a:t>Motivační text-Pes</a:t>
            </a:r>
          </a:p>
          <a:p>
            <a:r>
              <a:rPr lang="cs-CZ" smtClean="0"/>
              <a:t>Soutěž</a:t>
            </a:r>
          </a:p>
          <a:p>
            <a:r>
              <a:rPr lang="cs-CZ" smtClean="0"/>
              <a:t>Věta</a:t>
            </a:r>
          </a:p>
          <a:p>
            <a:r>
              <a:rPr lang="cs-CZ" smtClean="0"/>
              <a:t>Základní skladební dvojice</a:t>
            </a:r>
          </a:p>
          <a:p>
            <a:r>
              <a:rPr lang="cs-CZ" smtClean="0"/>
              <a:t>Podmět-druhy</a:t>
            </a:r>
          </a:p>
          <a:p>
            <a:r>
              <a:rPr lang="cs-CZ" smtClean="0"/>
              <a:t>Podmět a přísudek</a:t>
            </a:r>
          </a:p>
          <a:p>
            <a:r>
              <a:rPr lang="cs-CZ" smtClean="0"/>
              <a:t>Úkol</a:t>
            </a:r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3954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83568" y="548680"/>
            <a:ext cx="80276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Pes</a:t>
            </a:r>
          </a:p>
          <a:p>
            <a:pPr algn="just"/>
            <a:r>
              <a:rPr lang="cs-CZ" sz="2800" smtClean="0"/>
              <a:t> Již od pradávna je lidským společníkem pes.</a:t>
            </a:r>
          </a:p>
          <a:p>
            <a:pPr algn="just"/>
            <a:r>
              <a:rPr lang="cs-CZ" sz="2800" smtClean="0"/>
              <a:t>Ochraňuje člověka svou věrností a poslušností,</a:t>
            </a:r>
          </a:p>
          <a:p>
            <a:pPr algn="just"/>
            <a:r>
              <a:rPr lang="cs-CZ" sz="2800" smtClean="0"/>
              <a:t>ale žádá si na oplátku jídlo a péči.Například </a:t>
            </a:r>
          </a:p>
          <a:p>
            <a:pPr algn="just"/>
            <a:r>
              <a:rPr lang="cs-CZ" sz="2800" smtClean="0"/>
              <a:t>vlčáci,bernardýni.labradoři nebo jezevčíci mají </a:t>
            </a:r>
          </a:p>
          <a:p>
            <a:pPr algn="just"/>
            <a:r>
              <a:rPr lang="cs-CZ" sz="2800" smtClean="0"/>
              <a:t>své specifické úkoly.Roztomilá čivava  zas</a:t>
            </a:r>
          </a:p>
          <a:p>
            <a:pPr algn="just"/>
            <a:r>
              <a:rPr lang="cs-CZ" sz="2800" smtClean="0"/>
              <a:t> obšťastňuje člověka svou krásou.Každý pejsek</a:t>
            </a:r>
          </a:p>
          <a:p>
            <a:pPr algn="just"/>
            <a:r>
              <a:rPr lang="cs-CZ" sz="2800" smtClean="0"/>
              <a:t>si najde u člověka své uplatnění. </a:t>
            </a:r>
            <a:endParaRPr lang="cs-CZ" sz="2800"/>
          </a:p>
        </p:txBody>
      </p:sp>
      <p:pic>
        <p:nvPicPr>
          <p:cNvPr id="1027" name="Picture 3" descr="C:\Users\Kolářová\AppData\Local\Microsoft\Windows\Temporary Internet Files\Content.IE5\DE4CGPLA\MM9002362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456" y="4049761"/>
            <a:ext cx="2420984" cy="176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13163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Soutěž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 rot="900000">
            <a:off x="3421529" y="951872"/>
            <a:ext cx="4658735" cy="507762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Vymysli a napiš co nejvíce </a:t>
            </a:r>
          </a:p>
          <a:p>
            <a:pPr marL="0" indent="0">
              <a:buNone/>
            </a:pPr>
            <a:r>
              <a:rPr lang="cs-CZ" sz="4000">
                <a:solidFill>
                  <a:srgbClr val="00B0F0"/>
                </a:solidFill>
              </a:rPr>
              <a:t>p</a:t>
            </a:r>
            <a:r>
              <a:rPr lang="cs-CZ" sz="4000" smtClean="0">
                <a:solidFill>
                  <a:srgbClr val="00B0F0"/>
                </a:solidFill>
              </a:rPr>
              <a:t>lemen psa</a:t>
            </a:r>
            <a:endParaRPr lang="cs-CZ" sz="4000">
              <a:solidFill>
                <a:srgbClr val="00B0F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DE4CGPLA\MP9004447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97152"/>
            <a:ext cx="109772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K0O7W0UI\MP9004448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511" y="0"/>
            <a:ext cx="1626080" cy="2133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AM1I8PN9\MP9004024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614713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DYZYG3L8\MP9004068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068" y="4756026"/>
            <a:ext cx="2946695" cy="1963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2XL4XW1A\MP9004448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25552"/>
            <a:ext cx="1866127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26827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smtClean="0"/>
              <a:t> Věta    </a:t>
            </a:r>
            <a:endParaRPr lang="cs-CZ" sz="720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Věta vyjadřuje</a:t>
            </a:r>
          </a:p>
          <a:p>
            <a:pPr marL="0" indent="0">
              <a:buNone/>
            </a:pPr>
            <a:r>
              <a:rPr lang="cs-CZ" smtClean="0"/>
              <a:t> </a:t>
            </a:r>
            <a:r>
              <a:rPr lang="cs-CZ" sz="3600" smtClean="0">
                <a:solidFill>
                  <a:srgbClr val="00B050"/>
                </a:solidFill>
              </a:rPr>
              <a:t>jednu myšlenku.</a:t>
            </a:r>
          </a:p>
          <a:p>
            <a:pPr marL="0" indent="0">
              <a:buNone/>
            </a:pPr>
            <a:r>
              <a:rPr lang="cs-CZ" smtClean="0"/>
              <a:t> Obvykle  obsahuje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solidFill>
                  <a:srgbClr val="FFC000"/>
                </a:solidFill>
              </a:rPr>
              <a:t>   </a:t>
            </a:r>
            <a:r>
              <a:rPr lang="cs-CZ" sz="3600">
                <a:solidFill>
                  <a:srgbClr val="FFC000"/>
                </a:solidFill>
              </a:rPr>
              <a:t>podmět </a:t>
            </a:r>
            <a:r>
              <a:rPr lang="cs-CZ" sz="3600" smtClean="0">
                <a:solidFill>
                  <a:srgbClr val="FFC000"/>
                </a:solidFill>
              </a:rPr>
              <a:t>/</a:t>
            </a:r>
            <a:r>
              <a:rPr lang="cs-CZ"/>
              <a:t>v</a:t>
            </a:r>
            <a:r>
              <a:rPr lang="cs-CZ" smtClean="0"/>
              <a:t>yjadřuje, </a:t>
            </a:r>
          </a:p>
          <a:p>
            <a:pPr marL="0" indent="0">
              <a:buNone/>
            </a:pPr>
            <a:r>
              <a:rPr lang="cs-CZ" b="1" smtClean="0"/>
              <a:t>         kdo </a:t>
            </a:r>
            <a:r>
              <a:rPr lang="cs-CZ"/>
              <a:t>,</a:t>
            </a:r>
            <a:r>
              <a:rPr lang="cs-CZ" smtClean="0"/>
              <a:t> </a:t>
            </a:r>
            <a:r>
              <a:rPr lang="cs-CZ" b="1" smtClean="0"/>
              <a:t>co</a:t>
            </a:r>
            <a:r>
              <a:rPr lang="cs-CZ" smtClean="0"/>
              <a:t> něco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dělá/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solidFill>
                  <a:srgbClr val="FFC000"/>
                </a:solidFill>
              </a:rPr>
              <a:t>   přísudek/</a:t>
            </a:r>
            <a:r>
              <a:rPr lang="cs-CZ" smtClean="0"/>
              <a:t>vyjadřuje,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co podmět </a:t>
            </a:r>
            <a:r>
              <a:rPr lang="cs-CZ" b="1" smtClean="0"/>
              <a:t>dělá</a:t>
            </a:r>
            <a:r>
              <a:rPr lang="cs-CZ" smtClean="0"/>
              <a:t>/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7774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skladební dvojice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mtClean="0"/>
              <a:t>Podmět a přísudek tvoří </a:t>
            </a:r>
            <a:r>
              <a:rPr lang="cs-CZ" smtClean="0">
                <a:solidFill>
                  <a:srgbClr val="00B050"/>
                </a:solidFill>
              </a:rPr>
              <a:t>základni skladební dvojici.</a:t>
            </a:r>
          </a:p>
          <a:p>
            <a:pPr marL="0" indent="0">
              <a:buNone/>
            </a:pPr>
            <a:r>
              <a:rPr lang="cs-CZ" smtClean="0"/>
              <a:t>    Postup:</a:t>
            </a:r>
          </a:p>
          <a:p>
            <a:pPr marL="0" indent="0">
              <a:buNone/>
            </a:pPr>
            <a:r>
              <a:rPr lang="cs-CZ" smtClean="0"/>
              <a:t>1.vyhledáme </a:t>
            </a:r>
            <a:r>
              <a:rPr lang="cs-CZ" u="wavy" smtClean="0">
                <a:solidFill>
                  <a:srgbClr val="FFC000"/>
                </a:solidFill>
              </a:rPr>
              <a:t>sloveso</a:t>
            </a:r>
          </a:p>
          <a:p>
            <a:pPr marL="0" indent="0">
              <a:buNone/>
            </a:pPr>
            <a:r>
              <a:rPr lang="cs-CZ" smtClean="0"/>
              <a:t>2.ptáme se jím na </a:t>
            </a:r>
            <a:r>
              <a:rPr lang="cs-CZ" u="dashLong" smtClean="0"/>
              <a:t>podmět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otázkou</a:t>
            </a:r>
          </a:p>
          <a:p>
            <a:pPr marL="0" indent="0">
              <a:buNone/>
            </a:pPr>
            <a:r>
              <a:rPr lang="cs-CZ" smtClean="0">
                <a:solidFill>
                  <a:srgbClr val="FFC000"/>
                </a:solidFill>
              </a:rPr>
              <a:t>    Kdo </a:t>
            </a:r>
            <a:r>
              <a:rPr lang="cs-CZ">
                <a:solidFill>
                  <a:srgbClr val="FFC000"/>
                </a:solidFill>
              </a:rPr>
              <a:t>co?</a:t>
            </a:r>
          </a:p>
          <a:p>
            <a:pPr marL="0" indent="0">
              <a:buNone/>
            </a:pPr>
            <a:r>
              <a:rPr lang="cs-CZ" smtClean="0"/>
              <a:t>3.Zpětně ověřujeme:</a:t>
            </a:r>
          </a:p>
          <a:p>
            <a:pPr marL="0" indent="0">
              <a:buNone/>
            </a:pPr>
            <a:r>
              <a:rPr lang="cs-CZ" smtClean="0">
                <a:solidFill>
                  <a:srgbClr val="FFC000"/>
                </a:solidFill>
              </a:rPr>
              <a:t>    Co dělá podmět?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6011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Podmět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637554" y="921041"/>
            <a:ext cx="4658735" cy="507762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mtClean="0">
                <a:solidFill>
                  <a:srgbClr val="00B0F0"/>
                </a:solidFill>
              </a:rPr>
              <a:t>Druhy podmětu</a:t>
            </a:r>
          </a:p>
          <a:p>
            <a:pPr marL="0" indent="0">
              <a:buNone/>
            </a:pPr>
            <a:r>
              <a:rPr lang="cs-CZ" smtClean="0">
                <a:solidFill>
                  <a:srgbClr val="FFC000"/>
                </a:solidFill>
              </a:rPr>
              <a:t>1.Vyjádřený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Podstatným jménem</a:t>
            </a:r>
          </a:p>
          <a:p>
            <a:pPr>
              <a:buFont typeface="Wingdings" pitchFamily="2" charset="2"/>
              <a:buChar char="ü"/>
            </a:pPr>
            <a:r>
              <a:rPr lang="cs-CZ"/>
              <a:t>Z</a:t>
            </a:r>
            <a:r>
              <a:rPr lang="cs-CZ" smtClean="0"/>
              <a:t>ájmenem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Přídavným jménem 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Číslovkou</a:t>
            </a:r>
          </a:p>
          <a:p>
            <a:pPr marL="0" indent="0">
              <a:buNone/>
            </a:pPr>
            <a:r>
              <a:rPr lang="cs-CZ" smtClean="0">
                <a:solidFill>
                  <a:srgbClr val="FFC000"/>
                </a:solidFill>
              </a:rPr>
              <a:t>2.Nevyjádřený</a:t>
            </a:r>
          </a:p>
          <a:p>
            <a:pPr marL="0" indent="0">
              <a:buNone/>
            </a:pPr>
            <a:r>
              <a:rPr lang="cs-CZ" smtClean="0">
                <a:solidFill>
                  <a:schemeClr val="tx1">
                    <a:lumMod val="95000"/>
                  </a:schemeClr>
                </a:solidFill>
              </a:rPr>
              <a:t>/Obvykle ho najdeme v předchozí větě/</a:t>
            </a:r>
          </a:p>
          <a:p>
            <a:pPr marL="0" indent="0">
              <a:buNone/>
            </a:pPr>
            <a:r>
              <a:rPr lang="cs-CZ" smtClean="0">
                <a:solidFill>
                  <a:srgbClr val="FFC000"/>
                </a:solidFill>
              </a:rPr>
              <a:t>3.Všeobecný</a:t>
            </a:r>
          </a:p>
          <a:p>
            <a:pPr marL="0" indent="0">
              <a:buNone/>
            </a:pPr>
            <a:r>
              <a:rPr lang="cs-CZ">
                <a:solidFill>
                  <a:schemeClr val="tx1">
                    <a:lumMod val="95000"/>
                  </a:schemeClr>
                </a:solidFill>
              </a:rPr>
              <a:t>/</a:t>
            </a:r>
            <a:r>
              <a:rPr lang="cs-CZ" smtClean="0">
                <a:solidFill>
                  <a:schemeClr val="tx1">
                    <a:lumMod val="95000"/>
                  </a:schemeClr>
                </a:solidFill>
              </a:rPr>
              <a:t>někdo obecně-oni,lidé/</a:t>
            </a:r>
            <a:endParaRPr lang="cs-CZ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5272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Přísudek a podmět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Podmět i přísudek</a:t>
            </a:r>
          </a:p>
          <a:p>
            <a:pPr marL="0" indent="0">
              <a:buNone/>
            </a:pPr>
            <a:r>
              <a:rPr lang="cs-CZ" smtClean="0"/>
              <a:t> může být</a:t>
            </a:r>
          </a:p>
          <a:p>
            <a:r>
              <a:rPr lang="cs-CZ" sz="3600" smtClean="0">
                <a:solidFill>
                  <a:srgbClr val="FFC000"/>
                </a:solidFill>
              </a:rPr>
              <a:t>Rozvitý </a:t>
            </a:r>
            <a:r>
              <a:rPr lang="cs-CZ" sz="3600" smtClean="0">
                <a:solidFill>
                  <a:schemeClr val="tx1">
                    <a:lumMod val="95000"/>
                  </a:schemeClr>
                </a:solidFill>
              </a:rPr>
              <a:t>dalšími větnými členy</a:t>
            </a:r>
          </a:p>
          <a:p>
            <a:r>
              <a:rPr lang="cs-CZ" sz="3600">
                <a:solidFill>
                  <a:srgbClr val="FFC000"/>
                </a:solidFill>
              </a:rPr>
              <a:t>N</a:t>
            </a:r>
            <a:r>
              <a:rPr lang="cs-CZ" sz="3600" smtClean="0">
                <a:solidFill>
                  <a:srgbClr val="FFC000"/>
                </a:solidFill>
              </a:rPr>
              <a:t>ěkolikanásobný</a:t>
            </a:r>
          </a:p>
        </p:txBody>
      </p:sp>
    </p:spTree>
    <p:extLst>
      <p:ext uri="{BB962C8B-B14F-4D97-AF65-F5344CB8AC3E}">
        <p14:creationId xmlns:p14="http://schemas.microsoft.com/office/powerpoint/2010/main" val="19239363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V úvodním textu</a:t>
            </a:r>
          </a:p>
          <a:p>
            <a:pPr marL="0" indent="0">
              <a:buNone/>
            </a:pPr>
            <a:r>
              <a:rPr lang="cs-CZ" smtClean="0"/>
              <a:t> </a:t>
            </a:r>
            <a:r>
              <a:rPr lang="cs-CZ" smtClean="0">
                <a:solidFill>
                  <a:srgbClr val="FFC000"/>
                </a:solidFill>
              </a:rPr>
              <a:t>1.Vyhledejte základní</a:t>
            </a:r>
          </a:p>
          <a:p>
            <a:pPr marL="0" indent="0">
              <a:buNone/>
            </a:pPr>
            <a:r>
              <a:rPr lang="cs-CZ" smtClean="0">
                <a:solidFill>
                  <a:srgbClr val="FFC000"/>
                </a:solidFill>
              </a:rPr>
              <a:t>   skladební dvojice.</a:t>
            </a:r>
            <a:endParaRPr lang="cs-CZ" u="wavy" smtClean="0"/>
          </a:p>
          <a:p>
            <a:pPr marL="0" indent="0">
              <a:buNone/>
            </a:pPr>
            <a:r>
              <a:rPr lang="cs-CZ" smtClean="0"/>
              <a:t>2.Určete </a:t>
            </a:r>
            <a:r>
              <a:rPr lang="cs-CZ" smtClean="0">
                <a:solidFill>
                  <a:srgbClr val="FFC000"/>
                </a:solidFill>
              </a:rPr>
              <a:t>druh podmětu .</a:t>
            </a:r>
          </a:p>
          <a:p>
            <a:pPr marL="0" indent="0">
              <a:buNone/>
            </a:pPr>
            <a:r>
              <a:rPr lang="cs-CZ" smtClean="0"/>
              <a:t>3.</a:t>
            </a:r>
            <a:r>
              <a:rPr lang="cs-CZ" smtClean="0">
                <a:solidFill>
                  <a:srgbClr val="FFC000"/>
                </a:solidFill>
              </a:rPr>
              <a:t>Rozvíjející větné členy,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které</a:t>
            </a:r>
            <a:r>
              <a:rPr lang="cs-CZ" smtClean="0">
                <a:solidFill>
                  <a:srgbClr val="FFC000"/>
                </a:solidFill>
              </a:rPr>
              <a:t> </a:t>
            </a:r>
            <a:r>
              <a:rPr lang="cs-CZ" smtClean="0"/>
              <a:t>náleží</a:t>
            </a:r>
          </a:p>
          <a:p>
            <a:pPr marL="0" indent="0">
              <a:buNone/>
            </a:pPr>
            <a:r>
              <a:rPr lang="cs-CZ">
                <a:solidFill>
                  <a:srgbClr val="92D050"/>
                </a:solidFill>
              </a:rPr>
              <a:t> </a:t>
            </a:r>
            <a:r>
              <a:rPr lang="cs-CZ" smtClean="0">
                <a:solidFill>
                  <a:srgbClr val="92D050"/>
                </a:solidFill>
              </a:rPr>
              <a:t>    k podmětu</a:t>
            </a:r>
            <a:r>
              <a:rPr lang="cs-CZ" smtClean="0"/>
              <a:t> podtrhejte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též </a:t>
            </a:r>
            <a:r>
              <a:rPr lang="cs-CZ" smtClean="0">
                <a:solidFill>
                  <a:srgbClr val="92D050"/>
                </a:solidFill>
              </a:rPr>
              <a:t>rovně</a:t>
            </a:r>
            <a:r>
              <a:rPr lang="cs-CZ" smtClean="0"/>
              <a:t> a náležející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</a:t>
            </a:r>
            <a:r>
              <a:rPr lang="cs-CZ" smtClean="0">
                <a:solidFill>
                  <a:srgbClr val="00B0F0"/>
                </a:solidFill>
              </a:rPr>
              <a:t>  k  přísudku vlnovkou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0266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9573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168</TotalTime>
  <Words>290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Kilter</vt:lpstr>
      <vt:lpstr>1_Motiv systému Office</vt:lpstr>
      <vt:lpstr>Prezentace aplikace PowerPoint</vt:lpstr>
      <vt:lpstr>Anotace</vt:lpstr>
      <vt:lpstr>Obsah</vt:lpstr>
      <vt:lpstr>Prezentace aplikace PowerPoint</vt:lpstr>
      <vt:lpstr>Soutěž</vt:lpstr>
      <vt:lpstr> Věta    </vt:lpstr>
      <vt:lpstr>Základní skladební dvojice</vt:lpstr>
      <vt:lpstr>Podmět</vt:lpstr>
      <vt:lpstr>Přísudek a podmět</vt:lpstr>
      <vt:lpstr>Úkol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19</cp:revision>
  <dcterms:created xsi:type="dcterms:W3CDTF">2012-01-23T14:38:55Z</dcterms:created>
  <dcterms:modified xsi:type="dcterms:W3CDTF">2012-01-28T18:08:08Z</dcterms:modified>
</cp:coreProperties>
</file>