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7" r:id="rId7"/>
    <p:sldId id="269" r:id="rId8"/>
    <p:sldId id="271" r:id="rId9"/>
    <p:sldId id="27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9B7C68FE-DA70-484E-8082-FD7B2BA90CD3}">
          <p14:sldIdLst>
            <p14:sldId id="257"/>
          </p14:sldIdLst>
        </p14:section>
        <p14:section name="Oddíl bez názvu" id="{9AA15412-CF4D-4925-A565-22A4AEA1A7F6}">
          <p14:sldIdLst>
            <p14:sldId id="258"/>
            <p14:sldId id="259"/>
            <p14:sldId id="260"/>
            <p14:sldId id="261"/>
            <p14:sldId id="267"/>
            <p14:sldId id="269"/>
            <p14:sldId id="271"/>
            <p14:sldId id="272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VY_42_INOVACE_01_ Řada  čísel  1 - 5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 Řada  čísel  1 - 5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Matematika  pro  1.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01E80DF-6D4C-40C4-AE3B-3D7CD0725DC7}" type="presOf" srcId="{FBBFC3EA-9D9D-4F3A-BEA6-9C2C0E46BF20}" destId="{643EA938-EDE0-4533-ACCC-D2BD6F3A527C}" srcOrd="0" destOrd="0" presId="urn:microsoft.com/office/officeart/2005/8/layout/target3"/>
    <dgm:cxn modelId="{235E72B3-A6D0-4549-9CA3-E19CD4303B32}" type="presOf" srcId="{019433A1-1324-4DE1-9E6F-32B851095F74}" destId="{E7297F21-D4FD-4A41-AE58-814D01A6B5E7}" srcOrd="1" destOrd="0" presId="urn:microsoft.com/office/officeart/2005/8/layout/target3"/>
    <dgm:cxn modelId="{B0141C5D-5B48-4DF2-93C7-22B7D8E5B87A}" type="presOf" srcId="{C73C7642-F245-4585-8F88-243F9FAEF6CA}" destId="{AA41A67C-3D3F-4AE9-9E0F-5D7F7BB2E741}" srcOrd="1" destOrd="0" presId="urn:microsoft.com/office/officeart/2005/8/layout/target3"/>
    <dgm:cxn modelId="{68890B93-3410-4A2F-989D-090ECA349405}" type="presOf" srcId="{445C7998-7549-48B0-BD68-D4F0167F02E5}" destId="{4D19AB04-24FA-40C2-B203-52AE3D15E171}" srcOrd="1" destOrd="0" presId="urn:microsoft.com/office/officeart/2005/8/layout/target3"/>
    <dgm:cxn modelId="{ECCC4C27-4500-4DC6-B6F1-9660E00319F0}" type="presOf" srcId="{DAEA276B-ECF9-46F6-A7D3-4693B2D32BC4}" destId="{CDED6FE3-AD8F-4ACC-B6B8-710EDDD97598}" srcOrd="0" destOrd="0" presId="urn:microsoft.com/office/officeart/2005/8/layout/target3"/>
    <dgm:cxn modelId="{84839F3E-C8D1-419B-8974-4333191FE1AB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CF9C3FB4-D7A9-46C9-AA8D-534EC17EC314}" type="presOf" srcId="{39F8B381-5807-488E-AC22-73DD4140ED4A}" destId="{71045F8C-00FA-488E-A7BD-E2E6753D979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37651F71-AFE7-48E1-928A-321C42223205}" type="presOf" srcId="{C73C7642-F245-4585-8F88-243F9FAEF6CA}" destId="{97289DF2-90F4-4EC2-A9FC-633B00BAB610}" srcOrd="0" destOrd="0" presId="urn:microsoft.com/office/officeart/2005/8/layout/target3"/>
    <dgm:cxn modelId="{48CD1357-AFC8-4797-ADCC-6953178FF9C5}" type="presOf" srcId="{019433A1-1324-4DE1-9E6F-32B851095F74}" destId="{A3817367-F2BC-482F-8832-FA00B51DCCF3}" srcOrd="0" destOrd="0" presId="urn:microsoft.com/office/officeart/2005/8/layout/target3"/>
    <dgm:cxn modelId="{71852CBD-076A-4B57-BFC7-D2E52A0B03DD}" type="presOf" srcId="{DAEA276B-ECF9-46F6-A7D3-4693B2D32BC4}" destId="{F69A1436-182C-465B-AD7F-FE48E0C090C1}" srcOrd="1" destOrd="0" presId="urn:microsoft.com/office/officeart/2005/8/layout/target3"/>
    <dgm:cxn modelId="{A332D7C0-BD93-487E-A471-D460514E4FAD}" type="presOf" srcId="{EBC41103-E2E5-4D48-9B4B-425520D3D098}" destId="{F969C235-9271-4D34-B740-D627A121CAD0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04991C89-43E0-4B18-93B2-29EBD7B55201}" type="presOf" srcId="{445C7998-7549-48B0-BD68-D4F0167F02E5}" destId="{BC35EE03-4121-4EF9-923D-7CB6D30D358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70894E9D-6A56-4635-98A0-E51AB18C3CB9}" type="presOf" srcId="{EBC41103-E2E5-4D48-9B4B-425520D3D098}" destId="{50C2F88D-8688-44C2-A854-691F34009D3B}" srcOrd="0" destOrd="0" presId="urn:microsoft.com/office/officeart/2005/8/layout/target3"/>
    <dgm:cxn modelId="{090261FA-C8AA-46F7-B7AD-BBEA5963983A}" type="presParOf" srcId="{71045F8C-00FA-488E-A7BD-E2E6753D979D}" destId="{3577EC6B-C980-4F34-8C69-4365E7B8FC8C}" srcOrd="0" destOrd="0" presId="urn:microsoft.com/office/officeart/2005/8/layout/target3"/>
    <dgm:cxn modelId="{D3949859-B3CD-4BFE-9115-8E80851DFC6A}" type="presParOf" srcId="{71045F8C-00FA-488E-A7BD-E2E6753D979D}" destId="{6940EB87-DC1D-4BC3-9408-9AC2E1FFC039}" srcOrd="1" destOrd="0" presId="urn:microsoft.com/office/officeart/2005/8/layout/target3"/>
    <dgm:cxn modelId="{5AFB24FD-F7C5-4949-A449-39AD9551F19C}" type="presParOf" srcId="{71045F8C-00FA-488E-A7BD-E2E6753D979D}" destId="{BC35EE03-4121-4EF9-923D-7CB6D30D358D}" srcOrd="2" destOrd="0" presId="urn:microsoft.com/office/officeart/2005/8/layout/target3"/>
    <dgm:cxn modelId="{A812759B-D990-4DE0-AB5C-3B5CC193C03F}" type="presParOf" srcId="{71045F8C-00FA-488E-A7BD-E2E6753D979D}" destId="{C95EEA27-3CBF-4645-A92D-9D8AF5C1CBFC}" srcOrd="3" destOrd="0" presId="urn:microsoft.com/office/officeart/2005/8/layout/target3"/>
    <dgm:cxn modelId="{F8AE075F-3366-407F-8DB9-B17E3663CDB3}" type="presParOf" srcId="{71045F8C-00FA-488E-A7BD-E2E6753D979D}" destId="{851BB866-B6AE-4566-893F-4C635BA974FC}" srcOrd="4" destOrd="0" presId="urn:microsoft.com/office/officeart/2005/8/layout/target3"/>
    <dgm:cxn modelId="{8EF6C065-BC26-4A3C-B425-70F1639189C2}" type="presParOf" srcId="{71045F8C-00FA-488E-A7BD-E2E6753D979D}" destId="{643EA938-EDE0-4533-ACCC-D2BD6F3A527C}" srcOrd="5" destOrd="0" presId="urn:microsoft.com/office/officeart/2005/8/layout/target3"/>
    <dgm:cxn modelId="{D907CB3E-13C4-4243-8C98-D7ED66A76A9B}" type="presParOf" srcId="{71045F8C-00FA-488E-A7BD-E2E6753D979D}" destId="{92F31B18-D66D-4CC7-89B9-378928DE877D}" srcOrd="6" destOrd="0" presId="urn:microsoft.com/office/officeart/2005/8/layout/target3"/>
    <dgm:cxn modelId="{E512100E-3EE0-4737-8263-75B1071D4297}" type="presParOf" srcId="{71045F8C-00FA-488E-A7BD-E2E6753D979D}" destId="{902074E1-B931-4618-97F1-FADBE82E9C3C}" srcOrd="7" destOrd="0" presId="urn:microsoft.com/office/officeart/2005/8/layout/target3"/>
    <dgm:cxn modelId="{F3A6D6CB-D8A8-4C2B-8DC6-D55641F1BFF0}" type="presParOf" srcId="{71045F8C-00FA-488E-A7BD-E2E6753D979D}" destId="{A3817367-F2BC-482F-8832-FA00B51DCCF3}" srcOrd="8" destOrd="0" presId="urn:microsoft.com/office/officeart/2005/8/layout/target3"/>
    <dgm:cxn modelId="{72F0FEAD-064F-4525-AD07-C49DDE35D63F}" type="presParOf" srcId="{71045F8C-00FA-488E-A7BD-E2E6753D979D}" destId="{626ABFF6-56C8-4386-B662-68EC364EED9D}" srcOrd="9" destOrd="0" presId="urn:microsoft.com/office/officeart/2005/8/layout/target3"/>
    <dgm:cxn modelId="{553D3D4B-AE2A-4694-8B44-A31287B38746}" type="presParOf" srcId="{71045F8C-00FA-488E-A7BD-E2E6753D979D}" destId="{6DB11F1C-D028-4800-9625-6611CA9DE6D4}" srcOrd="10" destOrd="0" presId="urn:microsoft.com/office/officeart/2005/8/layout/target3"/>
    <dgm:cxn modelId="{10B383EA-BAEE-4084-99A0-2578384B9CAB}" type="presParOf" srcId="{71045F8C-00FA-488E-A7BD-E2E6753D979D}" destId="{CDED6FE3-AD8F-4ACC-B6B8-710EDDD97598}" srcOrd="11" destOrd="0" presId="urn:microsoft.com/office/officeart/2005/8/layout/target3"/>
    <dgm:cxn modelId="{3099C131-33D9-4743-AF92-9C5055B1AA60}" type="presParOf" srcId="{71045F8C-00FA-488E-A7BD-E2E6753D979D}" destId="{397AC6D7-84A6-4150-958F-83C92D9ACF38}" srcOrd="12" destOrd="0" presId="urn:microsoft.com/office/officeart/2005/8/layout/target3"/>
    <dgm:cxn modelId="{E8DF0F83-E2E6-4D94-AEB0-78661C3B7F27}" type="presParOf" srcId="{71045F8C-00FA-488E-A7BD-E2E6753D979D}" destId="{D7419528-33A6-416D-9E64-B3F7915C5149}" srcOrd="13" destOrd="0" presId="urn:microsoft.com/office/officeart/2005/8/layout/target3"/>
    <dgm:cxn modelId="{5588B1F6-0430-4649-B543-CF51AC3B68A7}" type="presParOf" srcId="{71045F8C-00FA-488E-A7BD-E2E6753D979D}" destId="{97289DF2-90F4-4EC2-A9FC-633B00BAB610}" srcOrd="14" destOrd="0" presId="urn:microsoft.com/office/officeart/2005/8/layout/target3"/>
    <dgm:cxn modelId="{EFBD6FC2-A9EE-43B2-AF4C-7020E0EB0537}" type="presParOf" srcId="{71045F8C-00FA-488E-A7BD-E2E6753D979D}" destId="{234EBA9D-95B4-4C20-A84E-6F65F1085DC6}" srcOrd="15" destOrd="0" presId="urn:microsoft.com/office/officeart/2005/8/layout/target3"/>
    <dgm:cxn modelId="{40E82DE5-1103-443E-A61D-D2A246C6E6B0}" type="presParOf" srcId="{71045F8C-00FA-488E-A7BD-E2E6753D979D}" destId="{12255512-213F-41DF-90A6-8B4CD74A2B52}" srcOrd="16" destOrd="0" presId="urn:microsoft.com/office/officeart/2005/8/layout/target3"/>
    <dgm:cxn modelId="{CCDA261C-3DFA-4A28-AE0C-68C9D3F46F34}" type="presParOf" srcId="{71045F8C-00FA-488E-A7BD-E2E6753D979D}" destId="{50C2F88D-8688-44C2-A854-691F34009D3B}" srcOrd="17" destOrd="0" presId="urn:microsoft.com/office/officeart/2005/8/layout/target3"/>
    <dgm:cxn modelId="{F672FA66-CAAB-48DA-AE14-FA189CA4DCB0}" type="presParOf" srcId="{71045F8C-00FA-488E-A7BD-E2E6753D979D}" destId="{4D19AB04-24FA-40C2-B203-52AE3D15E171}" srcOrd="18" destOrd="0" presId="urn:microsoft.com/office/officeart/2005/8/layout/target3"/>
    <dgm:cxn modelId="{E826767D-8287-4173-BE0A-B4CE3E58CD39}" type="presParOf" srcId="{71045F8C-00FA-488E-A7BD-E2E6753D979D}" destId="{832BF48F-0145-4429-9E02-8FCA946CCE9E}" srcOrd="19" destOrd="0" presId="urn:microsoft.com/office/officeart/2005/8/layout/target3"/>
    <dgm:cxn modelId="{F0105664-CD7E-40A9-B26C-2E84E444B833}" type="presParOf" srcId="{71045F8C-00FA-488E-A7BD-E2E6753D979D}" destId="{E7297F21-D4FD-4A41-AE58-814D01A6B5E7}" srcOrd="20" destOrd="0" presId="urn:microsoft.com/office/officeart/2005/8/layout/target3"/>
    <dgm:cxn modelId="{03B0C0DA-057A-47ED-8B93-137EE2E4F552}" type="presParOf" srcId="{71045F8C-00FA-488E-A7BD-E2E6753D979D}" destId="{F69A1436-182C-465B-AD7F-FE48E0C090C1}" srcOrd="21" destOrd="0" presId="urn:microsoft.com/office/officeart/2005/8/layout/target3"/>
    <dgm:cxn modelId="{093CF9E9-C512-4CDA-B67D-0D06333FA23D}" type="presParOf" srcId="{71045F8C-00FA-488E-A7BD-E2E6753D979D}" destId="{AA41A67C-3D3F-4AE9-9E0F-5D7F7BB2E741}" srcOrd="22" destOrd="0" presId="urn:microsoft.com/office/officeart/2005/8/layout/target3"/>
    <dgm:cxn modelId="{0444E722-FC12-491D-86D9-CA45FB5A2897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</a:t>
          </a:r>
          <a:r>
            <a:rPr lang="cs-CZ" sz="1400" kern="1200" dirty="0" smtClean="0"/>
            <a:t>VY_42_INOVACE_01_ Řada  čísel  1 - 5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Matematika  pro  1.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 Řada  čísel  1 - 5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E375E-EC80-4F6A-B0D2-56111D6F98E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0E6D7C-E664-40C8-AC04-377B3B4578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39161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E375E-EC80-4F6A-B0D2-56111D6F98E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0E6D7C-E664-40C8-AC04-377B3B4578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33079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E375E-EC80-4F6A-B0D2-56111D6F98E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0E6D7C-E664-40C8-AC04-377B3B4578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52747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E375E-EC80-4F6A-B0D2-56111D6F98E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0E6D7C-E664-40C8-AC04-377B3B4578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47431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E375E-EC80-4F6A-B0D2-56111D6F98E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0E6D7C-E664-40C8-AC04-377B3B4578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65993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E375E-EC80-4F6A-B0D2-56111D6F98E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0E6D7C-E664-40C8-AC04-377B3B4578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6761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E375E-EC80-4F6A-B0D2-56111D6F98E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0E6D7C-E664-40C8-AC04-377B3B4578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63964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E375E-EC80-4F6A-B0D2-56111D6F98E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0E6D7C-E664-40C8-AC04-377B3B4578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44010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E375E-EC80-4F6A-B0D2-56111D6F98E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0E6D7C-E664-40C8-AC04-377B3B4578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94953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E375E-EC80-4F6A-B0D2-56111D6F98E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0E6D7C-E664-40C8-AC04-377B3B4578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09781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E375E-EC80-4F6A-B0D2-56111D6F98E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0E6D7C-E664-40C8-AC04-377B3B4578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34366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2E375E-EC80-4F6A-B0D2-56111D6F98E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0E6D7C-E664-40C8-AC04-377B3B4578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26520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2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jpeg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2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jpeg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3056955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16601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92696"/>
            <a:ext cx="705678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Určeno pro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ročník.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Orientace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 řadě čísel a číslic 1 – 5.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Práce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interaktivní tabuli.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Inovace: Orientace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ploše tabule a v řadě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čísel.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5458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zlíková\AppData\Local\Microsoft\Windows\Temporary Internet Files\Content.IE5\K0O7W0UI\MC90044040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625352"/>
            <a:ext cx="867544" cy="867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331640" y="692696"/>
            <a:ext cx="6912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Spoj </a:t>
            </a:r>
            <a:r>
              <a:rPr lang="cs-CZ" sz="2800" dirty="0" smtClean="0">
                <a:solidFill>
                  <a:schemeClr val="tx2"/>
                </a:solidFill>
              </a:rPr>
              <a:t>číslici se správným počtem tvarů.</a:t>
            </a:r>
            <a:endParaRPr lang="cs-CZ" sz="2800" dirty="0">
              <a:solidFill>
                <a:schemeClr val="tx2"/>
              </a:solidFill>
            </a:endParaRPr>
          </a:p>
        </p:txBody>
      </p:sp>
      <p:pic>
        <p:nvPicPr>
          <p:cNvPr id="5" name="Picture 2" descr="C:\Users\Uzlíková\AppData\Local\Microsoft\Windows\Temporary Internet Files\Content.IE5\K0O7W0UI\MC90044040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2465" y="1625352"/>
            <a:ext cx="867544" cy="867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Uzlíková\AppData\Local\Microsoft\Windows\Temporary Internet Files\Content.IE5\K0O7W0UI\MC90044040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417440"/>
            <a:ext cx="867544" cy="867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Uzlíková\AppData\Local\Microsoft\Windows\Temporary Internet Files\Content.IE5\K0O7W0UI\MC90044040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420888"/>
            <a:ext cx="867544" cy="867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5" descr="C:\Program Files (x86)\Microsoft Office\MEDIA\CAGCAT10\j0293828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558517"/>
            <a:ext cx="957906" cy="1008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5" descr="C:\Program Files (x86)\Microsoft Office\MEDIA\CAGCAT10\j0293828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0904" y="1555068"/>
            <a:ext cx="957906" cy="1008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zlíková\AppData\Local\Microsoft\Windows\Temporary Internet Files\Content.IE5\S7687CZ2\MC90044040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2708920"/>
            <a:ext cx="937828" cy="937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Users\Uzlíková\AppData\Local\Microsoft\Windows\Temporary Internet Files\Content.IE5\S7687CZ2\MC90044040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628800"/>
            <a:ext cx="937828" cy="937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Users\Uzlíková\AppData\Local\Microsoft\Windows\Temporary Internet Files\Content.IE5\S7687CZ2\MC90044040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1628800"/>
            <a:ext cx="937828" cy="937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7" descr="C:\Program Files (x86)\Microsoft Office\MEDIA\CAGCAT10\j0299587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0385" y="4656593"/>
            <a:ext cx="501855" cy="500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7" descr="C:\Program Files (x86)\Microsoft Office\MEDIA\CAGCAT10\j0299587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2273" y="4797152"/>
            <a:ext cx="501855" cy="500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7" descr="C:\Program Files (x86)\Microsoft Office\MEDIA\CAGCAT10\j0299587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6329" y="5301208"/>
            <a:ext cx="501855" cy="500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7" descr="C:\Program Files (x86)\Microsoft Office\MEDIA\CAGCAT10\j0299587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4646" y="5304665"/>
            <a:ext cx="501855" cy="500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7" descr="C:\Program Files (x86)\Microsoft Office\MEDIA\CAGCAT10\j0299587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9976" y="4751957"/>
            <a:ext cx="501855" cy="500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zlíková\AppData\Local\Microsoft\Windows\Temporary Internet Files\Content.IE5\K0O7W0UI\MC900440407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6617" y="4412009"/>
            <a:ext cx="1321247" cy="1321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0260632" y="95430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2026617" y="3068960"/>
            <a:ext cx="4561607" cy="864096"/>
          </a:xfrm>
          <a:prstGeom prst="roundRect">
            <a:avLst>
              <a:gd name="adj" fmla="val 50000"/>
            </a:avLst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2">
                    <a:lumMod val="50000"/>
                  </a:schemeClr>
                </a:solidFill>
              </a:rPr>
              <a:t>4       2       5       1      3</a:t>
            </a:r>
            <a:endParaRPr lang="cs-CZ" sz="36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2431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548680"/>
            <a:ext cx="763284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3">
                    <a:lumMod val="50000"/>
                  </a:schemeClr>
                </a:solidFill>
              </a:rPr>
              <a:t>Zvířátka </a:t>
            </a:r>
            <a:r>
              <a:rPr lang="cs-CZ" sz="3600" dirty="0" smtClean="0">
                <a:solidFill>
                  <a:schemeClr val="accent3">
                    <a:lumMod val="50000"/>
                  </a:schemeClr>
                </a:solidFill>
              </a:rPr>
              <a:t>na podzim hledají potravu</a:t>
            </a:r>
            <a:r>
              <a:rPr lang="cs-CZ" sz="3600" dirty="0" smtClean="0">
                <a:solidFill>
                  <a:schemeClr val="accent3">
                    <a:lumMod val="50000"/>
                  </a:schemeClr>
                </a:solidFill>
              </a:rPr>
              <a:t>. </a:t>
            </a:r>
          </a:p>
          <a:p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Spoj zvíře </a:t>
            </a:r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s potravou</a:t>
            </a:r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. Zapiš </a:t>
            </a:r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počet</a:t>
            </a:r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.</a:t>
            </a:r>
          </a:p>
          <a:p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Dej do kroužku ta zvířata, která se nají všechna.</a:t>
            </a:r>
            <a:endParaRPr lang="cs-CZ" sz="3600" dirty="0">
              <a:solidFill>
                <a:srgbClr val="C00000"/>
              </a:solidFill>
            </a:endParaRPr>
          </a:p>
        </p:txBody>
      </p:sp>
      <p:pic>
        <p:nvPicPr>
          <p:cNvPr id="2051" name="Picture 3" descr="C:\Users\Uzlíková\AppData\Local\Microsoft\Windows\Temporary Internet Files\Content.IE5\AM1I8PN9\MC9003323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3" y="3140968"/>
            <a:ext cx="936104" cy="653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Uzlíková\AppData\Local\Microsoft\Windows\Temporary Internet Files\Content.IE5\AM1I8PN9\MC9003323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005064"/>
            <a:ext cx="936105" cy="653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zlíková\AppData\Local\Microsoft\Windows\Temporary Internet Files\Content.IE5\DE4CGPLA\MP9004064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857004"/>
            <a:ext cx="972488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Uzlíková\AppData\Local\Microsoft\Windows\Temporary Internet Files\Content.IE5\S7687CZ2\MC90005721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1636" y="2923629"/>
            <a:ext cx="1050644" cy="60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7" descr="C:\Users\Uzlíková\AppData\Local\Microsoft\Windows\Temporary Internet Files\Content.IE5\S7687CZ2\MC90005721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3644" y="3473071"/>
            <a:ext cx="1050644" cy="60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17" descr="C:\Users\Uzlíková\AppData\Local\Microsoft\Windows\Temporary Internet Files\Content.IE5\S7687CZ2\MC90005721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3764" y="3545079"/>
            <a:ext cx="1050644" cy="60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17" descr="C:\Users\Uzlíková\AppData\Local\Microsoft\Windows\Temporary Internet Files\Content.IE5\S7687CZ2\MC90005721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1756" y="2924944"/>
            <a:ext cx="1050644" cy="60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Users\Uzlíková\AppData\Local\Microsoft\Windows\Temporary Internet Files\Content.IE5\AM1I8PN9\MP90040316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665" y="5445224"/>
            <a:ext cx="793952" cy="531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18" descr="C:\Users\Uzlíková\AppData\Local\Microsoft\Windows\Temporary Internet Files\Content.IE5\AM1I8PN9\MP90040316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070" y="6103851"/>
            <a:ext cx="793952" cy="531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18" descr="C:\Users\Uzlíková\AppData\Local\Microsoft\Windows\Temporary Internet Files\Content.IE5\AM1I8PN9\MP90040316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9967" y="5408765"/>
            <a:ext cx="793952" cy="531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7" name="Picture 19" descr="C:\Users\Uzlíková\AppData\Local\Microsoft\Windows\Temporary Internet Files\Content.IE5\K0O7W0UI\MC900441780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5223103"/>
            <a:ext cx="1123739" cy="1123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C:\Users\Uzlíková\AppData\Local\Microsoft\Windows\Temporary Internet Files\Content.IE5\K0O7W0UI\MC90033083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5660" y="5667175"/>
            <a:ext cx="866587" cy="309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0" descr="C:\Users\Uzlíková\AppData\Local\Microsoft\Windows\Temporary Internet Files\Content.IE5\K0O7W0UI\MC90033083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2247" y="6074967"/>
            <a:ext cx="866587" cy="309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20" descr="C:\Users\Uzlíková\AppData\Local\Microsoft\Windows\Temporary Internet Files\Content.IE5\K0O7W0UI\MC90033083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1452" y="5401580"/>
            <a:ext cx="866587" cy="309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7162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0" name="Picture 8" descr="C:\Users\Uzlíková\AppData\Local\Microsoft\Windows\Temporary Internet Files\Content.IE5\DE4CGPLA\MC9003264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341783"/>
            <a:ext cx="914400" cy="914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Uzlíková\AppData\Local\Microsoft\Windows\Temporary Internet Files\Content.IE5\S7687CZ2\MP90044659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044" y="2060848"/>
            <a:ext cx="923417" cy="1195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15616" y="404664"/>
            <a:ext cx="674704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3">
                    <a:lumMod val="50000"/>
                  </a:schemeClr>
                </a:solidFill>
              </a:rPr>
              <a:t>Zvířata </a:t>
            </a:r>
            <a:r>
              <a:rPr lang="cs-CZ" sz="3600" dirty="0" smtClean="0">
                <a:solidFill>
                  <a:schemeClr val="accent3">
                    <a:lumMod val="50000"/>
                  </a:schemeClr>
                </a:solidFill>
              </a:rPr>
              <a:t>se honí.</a:t>
            </a:r>
            <a:endParaRPr lang="cs-CZ" sz="3600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3600" dirty="0" smtClean="0"/>
              <a:t>Zapiš </a:t>
            </a:r>
            <a:r>
              <a:rPr lang="cs-CZ" sz="3600" dirty="0" smtClean="0"/>
              <a:t>řadu čísel. </a:t>
            </a:r>
            <a:endParaRPr lang="cs-CZ" sz="3600" dirty="0" smtClean="0"/>
          </a:p>
          <a:p>
            <a:endParaRPr lang="cs-CZ" sz="36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835696" y="2417339"/>
            <a:ext cx="4320480" cy="763744"/>
          </a:xfrm>
          <a:prstGeom prst="round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 smtClean="0">
                <a:solidFill>
                  <a:schemeClr val="tx1"/>
                </a:solidFill>
              </a:rPr>
              <a:t>_       2       _       _       _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16" name="Picture 8" descr="C:\Users\Uzlíková\AppData\Local\Microsoft\Windows\Temporary Internet Files\Content.IE5\DE4CGPLA\MC9003264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940" y="5085184"/>
            <a:ext cx="914400" cy="914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Zaoblený obdélník 18"/>
          <p:cNvSpPr/>
          <p:nvPr/>
        </p:nvSpPr>
        <p:spPr>
          <a:xfrm>
            <a:off x="1831323" y="5085184"/>
            <a:ext cx="4320480" cy="763744"/>
          </a:xfrm>
          <a:prstGeom prst="round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 smtClean="0">
                <a:solidFill>
                  <a:schemeClr val="tx1"/>
                </a:solidFill>
              </a:rPr>
              <a:t>_       _       _       2       _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3083" name="Picture 11" descr="C:\Users\Uzlíková\AppData\Local\Microsoft\Windows\Temporary Internet Files\Content.IE5\K0O7W0UI\MC90005721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1995" y="5318532"/>
            <a:ext cx="1060669" cy="609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6721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zlíková\AppData\Local\Microsoft\Windows\Temporary Internet Files\Content.IE5\K0O7W0UI\MC90044040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625352"/>
            <a:ext cx="867544" cy="867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331640" y="692696"/>
            <a:ext cx="6912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/>
                </a:solidFill>
              </a:rPr>
              <a:t>Spoj </a:t>
            </a:r>
            <a:r>
              <a:rPr lang="cs-CZ" sz="2800" dirty="0" smtClean="0">
                <a:solidFill>
                  <a:schemeClr val="tx2"/>
                </a:solidFill>
              </a:rPr>
              <a:t>číslici se správným počtem tvarů.</a:t>
            </a:r>
            <a:endParaRPr lang="cs-CZ" sz="2800" dirty="0">
              <a:solidFill>
                <a:schemeClr val="tx2"/>
              </a:solidFill>
            </a:endParaRPr>
          </a:p>
        </p:txBody>
      </p:sp>
      <p:pic>
        <p:nvPicPr>
          <p:cNvPr id="5" name="Picture 2" descr="C:\Users\Uzlíková\AppData\Local\Microsoft\Windows\Temporary Internet Files\Content.IE5\K0O7W0UI\MC90044040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2465" y="1625352"/>
            <a:ext cx="867544" cy="867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Uzlíková\AppData\Local\Microsoft\Windows\Temporary Internet Files\Content.IE5\K0O7W0UI\MC90044040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417440"/>
            <a:ext cx="867544" cy="867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Uzlíková\AppData\Local\Microsoft\Windows\Temporary Internet Files\Content.IE5\K0O7W0UI\MC90044040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420888"/>
            <a:ext cx="867544" cy="867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5" descr="C:\Program Files (x86)\Microsoft Office\MEDIA\CAGCAT10\j0293828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9514" y="1579409"/>
            <a:ext cx="957906" cy="1008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5" descr="C:\Program Files (x86)\Microsoft Office\MEDIA\CAGCAT10\j0293828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6620" y="1412777"/>
            <a:ext cx="957906" cy="1008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zlíková\AppData\Local\Microsoft\Windows\Temporary Internet Files\Content.IE5\S7687CZ2\MC90044040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2708920"/>
            <a:ext cx="937828" cy="937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C:\Users\Uzlíková\AppData\Local\Microsoft\Windows\Temporary Internet Files\Content.IE5\S7687CZ2\MC90044040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628800"/>
            <a:ext cx="937828" cy="937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Users\Uzlíková\AppData\Local\Microsoft\Windows\Temporary Internet Files\Content.IE5\S7687CZ2\MC90044040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1628800"/>
            <a:ext cx="937828" cy="937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7" descr="C:\Program Files (x86)\Microsoft Office\MEDIA\CAGCAT10\j0299587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0385" y="4656593"/>
            <a:ext cx="501855" cy="500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7" descr="C:\Program Files (x86)\Microsoft Office\MEDIA\CAGCAT10\j0299587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2273" y="4797152"/>
            <a:ext cx="501855" cy="500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7" descr="C:\Program Files (x86)\Microsoft Office\MEDIA\CAGCAT10\j0299587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6329" y="5301208"/>
            <a:ext cx="501855" cy="500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7" descr="C:\Program Files (x86)\Microsoft Office\MEDIA\CAGCAT10\j0299587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4646" y="5304665"/>
            <a:ext cx="501855" cy="500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7" descr="C:\Program Files (x86)\Microsoft Office\MEDIA\CAGCAT10\j0299587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9976" y="4751957"/>
            <a:ext cx="501855" cy="500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zlíková\AppData\Local\Microsoft\Windows\Temporary Internet Files\Content.IE5\K0O7W0UI\MC900440407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8294" y="4475737"/>
            <a:ext cx="1321247" cy="1321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0260632" y="95430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2026617" y="3068960"/>
            <a:ext cx="4561607" cy="864096"/>
          </a:xfrm>
          <a:prstGeom prst="roundRect">
            <a:avLst>
              <a:gd name="adj" fmla="val 50000"/>
            </a:avLst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accent2">
                    <a:lumMod val="50000"/>
                  </a:schemeClr>
                </a:solidFill>
              </a:rPr>
              <a:t>4       2       5       1      3</a:t>
            </a:r>
            <a:endParaRPr lang="cs-CZ" sz="3600" dirty="0">
              <a:solidFill>
                <a:schemeClr val="accent2">
                  <a:lumMod val="50000"/>
                </a:schemeClr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2026617" y="3177834"/>
            <a:ext cx="385143" cy="2511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3563888" y="2492896"/>
            <a:ext cx="1177943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6372200" y="2851212"/>
            <a:ext cx="972970" cy="6497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3329541" y="3646748"/>
            <a:ext cx="1892732" cy="110520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490903" y="3789040"/>
            <a:ext cx="1235426" cy="86755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1249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548680"/>
            <a:ext cx="763284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3">
                    <a:lumMod val="50000"/>
                  </a:schemeClr>
                </a:solidFill>
              </a:rPr>
              <a:t>Zvířátka </a:t>
            </a:r>
            <a:r>
              <a:rPr lang="cs-CZ" sz="3600" dirty="0" smtClean="0">
                <a:solidFill>
                  <a:schemeClr val="accent3">
                    <a:lumMod val="50000"/>
                  </a:schemeClr>
                </a:solidFill>
              </a:rPr>
              <a:t>na podzim hledají potravu</a:t>
            </a:r>
            <a:r>
              <a:rPr lang="cs-CZ" sz="3600" dirty="0" smtClean="0">
                <a:solidFill>
                  <a:schemeClr val="accent3">
                    <a:lumMod val="50000"/>
                  </a:schemeClr>
                </a:solidFill>
              </a:rPr>
              <a:t>. </a:t>
            </a:r>
          </a:p>
          <a:p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Spoj zvíře </a:t>
            </a:r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s potravou</a:t>
            </a:r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. Zapiš </a:t>
            </a:r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počet</a:t>
            </a:r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.</a:t>
            </a:r>
          </a:p>
          <a:p>
            <a:r>
              <a:rPr lang="cs-CZ" sz="3600" dirty="0" smtClean="0">
                <a:solidFill>
                  <a:schemeClr val="accent6">
                    <a:lumMod val="75000"/>
                  </a:schemeClr>
                </a:solidFill>
              </a:rPr>
              <a:t>Dej do kroužku ta zvířata, která se nají všechna.</a:t>
            </a:r>
            <a:endParaRPr lang="cs-CZ" sz="3600" dirty="0">
              <a:solidFill>
                <a:srgbClr val="C00000"/>
              </a:solidFill>
            </a:endParaRPr>
          </a:p>
        </p:txBody>
      </p:sp>
      <p:pic>
        <p:nvPicPr>
          <p:cNvPr id="2051" name="Picture 3" descr="C:\Users\Uzlíková\AppData\Local\Microsoft\Windows\Temporary Internet Files\Content.IE5\AM1I8PN9\MC9003323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3" y="3140968"/>
            <a:ext cx="936104" cy="653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Uzlíková\AppData\Local\Microsoft\Windows\Temporary Internet Files\Content.IE5\AM1I8PN9\MC9003323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005064"/>
            <a:ext cx="936105" cy="653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zlíková\AppData\Local\Microsoft\Windows\Temporary Internet Files\Content.IE5\DE4CGPLA\MP9004064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857004"/>
            <a:ext cx="972488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Uzlíková\AppData\Local\Microsoft\Windows\Temporary Internet Files\Content.IE5\S7687CZ2\MC90005721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1636" y="2923629"/>
            <a:ext cx="1050644" cy="60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7" descr="C:\Users\Uzlíková\AppData\Local\Microsoft\Windows\Temporary Internet Files\Content.IE5\S7687CZ2\MC90005721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3644" y="3473071"/>
            <a:ext cx="1050644" cy="60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17" descr="C:\Users\Uzlíková\AppData\Local\Microsoft\Windows\Temporary Internet Files\Content.IE5\S7687CZ2\MC90005721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3764" y="3545079"/>
            <a:ext cx="1050644" cy="60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17" descr="C:\Users\Uzlíková\AppData\Local\Microsoft\Windows\Temporary Internet Files\Content.IE5\S7687CZ2\MC90005721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1756" y="2924944"/>
            <a:ext cx="1050644" cy="60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Users\Uzlíková\AppData\Local\Microsoft\Windows\Temporary Internet Files\Content.IE5\AM1I8PN9\MP90040316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665" y="5445224"/>
            <a:ext cx="793952" cy="531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18" descr="C:\Users\Uzlíková\AppData\Local\Microsoft\Windows\Temporary Internet Files\Content.IE5\AM1I8PN9\MP90040316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070" y="6103851"/>
            <a:ext cx="793952" cy="531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18" descr="C:\Users\Uzlíková\AppData\Local\Microsoft\Windows\Temporary Internet Files\Content.IE5\AM1I8PN9\MP90040316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9967" y="5408765"/>
            <a:ext cx="793952" cy="531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7" name="Picture 19" descr="C:\Users\Uzlíková\AppData\Local\Microsoft\Windows\Temporary Internet Files\Content.IE5\K0O7W0UI\MC900441780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5223103"/>
            <a:ext cx="1123739" cy="1123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C:\Users\Uzlíková\AppData\Local\Microsoft\Windows\Temporary Internet Files\Content.IE5\K0O7W0UI\MC90033083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5660" y="5667175"/>
            <a:ext cx="866587" cy="309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0" descr="C:\Users\Uzlíková\AppData\Local\Microsoft\Windows\Temporary Internet Files\Content.IE5\K0O7W0UI\MC90033083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2247" y="6074967"/>
            <a:ext cx="866587" cy="309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20" descr="C:\Users\Uzlíková\AppData\Local\Microsoft\Windows\Temporary Internet Files\Content.IE5\K0O7W0UI\MC90033083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1452" y="5401580"/>
            <a:ext cx="866587" cy="309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>
            <a:off x="1615022" y="4005064"/>
            <a:ext cx="1876858" cy="13965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1763688" y="3775071"/>
            <a:ext cx="2563899" cy="1781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7402247" y="4331835"/>
            <a:ext cx="0" cy="106974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vál 14"/>
          <p:cNvSpPr/>
          <p:nvPr/>
        </p:nvSpPr>
        <p:spPr>
          <a:xfrm>
            <a:off x="539552" y="3068960"/>
            <a:ext cx="957391" cy="1797747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3203848" y="2708920"/>
            <a:ext cx="1656184" cy="93610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615022" y="3545079"/>
            <a:ext cx="2788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900869" y="3244334"/>
            <a:ext cx="3016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900869" y="3244334"/>
            <a:ext cx="3016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1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420538" y="346773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051720" y="578497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716016" y="566717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571381" y="5674360"/>
            <a:ext cx="2490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802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0" name="Picture 8" descr="C:\Users\Uzlíková\AppData\Local\Microsoft\Windows\Temporary Internet Files\Content.IE5\DE4CGPLA\MC9003264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341783"/>
            <a:ext cx="914400" cy="914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Uzlíková\AppData\Local\Microsoft\Windows\Temporary Internet Files\Content.IE5\S7687CZ2\MP90044659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044" y="2060848"/>
            <a:ext cx="923417" cy="1195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15616" y="404664"/>
            <a:ext cx="674704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3">
                    <a:lumMod val="50000"/>
                  </a:schemeClr>
                </a:solidFill>
              </a:rPr>
              <a:t>Zvířata </a:t>
            </a:r>
            <a:r>
              <a:rPr lang="cs-CZ" sz="3600" dirty="0" smtClean="0">
                <a:solidFill>
                  <a:schemeClr val="accent3">
                    <a:lumMod val="50000"/>
                  </a:schemeClr>
                </a:solidFill>
              </a:rPr>
              <a:t>se honí.</a:t>
            </a:r>
            <a:endParaRPr lang="cs-CZ" sz="3600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3600" dirty="0" smtClean="0"/>
              <a:t>Zapiš </a:t>
            </a:r>
            <a:r>
              <a:rPr lang="cs-CZ" sz="3600" dirty="0" smtClean="0"/>
              <a:t>řadu </a:t>
            </a:r>
            <a:r>
              <a:rPr lang="cs-CZ" sz="3600" dirty="0" smtClean="0"/>
              <a:t>čísel. </a:t>
            </a:r>
            <a:endParaRPr lang="cs-CZ" sz="3600" dirty="0" smtClean="0"/>
          </a:p>
          <a:p>
            <a:endParaRPr lang="cs-CZ" sz="36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835696" y="2417339"/>
            <a:ext cx="4320480" cy="763744"/>
          </a:xfrm>
          <a:prstGeom prst="round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 smtClean="0">
                <a:solidFill>
                  <a:schemeClr val="tx1"/>
                </a:solidFill>
              </a:rPr>
              <a:t> </a:t>
            </a:r>
            <a: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</a:t>
            </a:r>
            <a:r>
              <a:rPr lang="cs-CZ" sz="3600" dirty="0" smtClean="0">
                <a:solidFill>
                  <a:schemeClr val="tx1"/>
                </a:solidFill>
              </a:rPr>
              <a:t>      2        </a:t>
            </a:r>
            <a: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3      </a:t>
            </a:r>
            <a:r>
              <a:rPr lang="cs-CZ" sz="36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4</a:t>
            </a:r>
            <a: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5</a:t>
            </a:r>
            <a:endParaRPr lang="cs-CZ" sz="36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6" name="Picture 8" descr="C:\Users\Uzlíková\AppData\Local\Microsoft\Windows\Temporary Internet Files\Content.IE5\DE4CGPLA\MC9003264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940" y="5085184"/>
            <a:ext cx="914400" cy="914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Zaoblený obdélník 18"/>
          <p:cNvSpPr/>
          <p:nvPr/>
        </p:nvSpPr>
        <p:spPr>
          <a:xfrm>
            <a:off x="1831323" y="5085184"/>
            <a:ext cx="4320480" cy="763744"/>
          </a:xfrm>
          <a:prstGeom prst="round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5    4       3       </a:t>
            </a:r>
            <a:r>
              <a:rPr lang="cs-CZ" sz="3600" dirty="0" smtClean="0">
                <a:solidFill>
                  <a:schemeClr val="tx1"/>
                </a:solidFill>
              </a:rPr>
              <a:t>2</a:t>
            </a:r>
            <a: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1</a:t>
            </a:r>
            <a:endParaRPr lang="cs-CZ" sz="36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3083" name="Picture 11" descr="C:\Users\Uzlíková\AppData\Local\Microsoft\Windows\Temporary Internet Files\Content.IE5\K0O7W0UI\MC90005721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1995" y="5318532"/>
            <a:ext cx="1060669" cy="609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1935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609724" y="322561"/>
            <a:ext cx="677869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 smtClean="0">
                <a:solidFill>
                  <a:prstClr val="black"/>
                </a:solidFill>
              </a:rPr>
              <a:t>Ilustrace: www.office.microsoft.com </a:t>
            </a:r>
            <a:endParaRPr lang="cs-CZ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560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</TotalTime>
  <Words>205</Words>
  <Application>Microsoft Office PowerPoint</Application>
  <PresentationFormat>Předvádění na obrazovce (4:3)</PresentationFormat>
  <Paragraphs>39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Uzlíková</dc:creator>
  <cp:lastModifiedBy>Martin Králík</cp:lastModifiedBy>
  <cp:revision>16</cp:revision>
  <dcterms:created xsi:type="dcterms:W3CDTF">2011-11-15T17:50:07Z</dcterms:created>
  <dcterms:modified xsi:type="dcterms:W3CDTF">2012-03-11T19:41:13Z</dcterms:modified>
</cp:coreProperties>
</file>