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6" r:id="rId3"/>
    <p:sldId id="258" r:id="rId4"/>
    <p:sldId id="261" r:id="rId5"/>
    <p:sldId id="262" r:id="rId6"/>
    <p:sldId id="266" r:id="rId7"/>
    <p:sldId id="263" r:id="rId8"/>
    <p:sldId id="268" r:id="rId9"/>
    <p:sldId id="269" r:id="rId10"/>
    <p:sldId id="264" r:id="rId11"/>
    <p:sldId id="270" r:id="rId12"/>
    <p:sldId id="265" r:id="rId13"/>
    <p:sldId id="272" r:id="rId14"/>
    <p:sldId id="273" r:id="rId15"/>
    <p:sldId id="278" r:id="rId16"/>
    <p:sldId id="281" r:id="rId17"/>
    <p:sldId id="283" r:id="rId18"/>
    <p:sldId id="285" r:id="rId19"/>
    <p:sldId id="280" r:id="rId20"/>
    <p:sldId id="260" r:id="rId21"/>
    <p:sldId id="275" r:id="rId22"/>
    <p:sldId id="286" r:id="rId23"/>
    <p:sldId id="287" r:id="rId24"/>
    <p:sldId id="277" r:id="rId2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C4B1156A-380E-4F78-BDF5-A606A8083BF9}" styleName="Střední styl 4 – zvýraznění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8" d="100"/>
          <a:sy n="88" d="100"/>
        </p:scale>
        <p:origin x="-240"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C52745CE-E14C-4A1D-A67E-3910B737F6C9}" type="datetimeFigureOut">
              <a:rPr lang="cs-CZ" smtClean="0"/>
              <a:t>8.2.2013</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9A11F3B9-A769-40A9-B322-1E99EC3AA5D9}" type="slidenum">
              <a:rPr lang="cs-CZ" smtClean="0"/>
              <a:t>‹#›</a:t>
            </a:fld>
            <a:endParaRPr lang="cs-CZ" dirty="0"/>
          </a:p>
        </p:txBody>
      </p:sp>
    </p:spTree>
    <p:extLst>
      <p:ext uri="{BB962C8B-B14F-4D97-AF65-F5344CB8AC3E}">
        <p14:creationId xmlns:p14="http://schemas.microsoft.com/office/powerpoint/2010/main" val="29275661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52745CE-E14C-4A1D-A67E-3910B737F6C9}" type="datetimeFigureOut">
              <a:rPr lang="cs-CZ" smtClean="0"/>
              <a:t>8.2.2013</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9A11F3B9-A769-40A9-B322-1E99EC3AA5D9}" type="slidenum">
              <a:rPr lang="cs-CZ" smtClean="0"/>
              <a:t>‹#›</a:t>
            </a:fld>
            <a:endParaRPr lang="cs-CZ" dirty="0"/>
          </a:p>
        </p:txBody>
      </p:sp>
    </p:spTree>
    <p:extLst>
      <p:ext uri="{BB962C8B-B14F-4D97-AF65-F5344CB8AC3E}">
        <p14:creationId xmlns:p14="http://schemas.microsoft.com/office/powerpoint/2010/main" val="3630591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C52745CE-E14C-4A1D-A67E-3910B737F6C9}" type="datetimeFigureOut">
              <a:rPr lang="cs-CZ" smtClean="0"/>
              <a:t>8.2.2013</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9A11F3B9-A769-40A9-B322-1E99EC3AA5D9}" type="slidenum">
              <a:rPr lang="cs-CZ" smtClean="0"/>
              <a:t>‹#›</a:t>
            </a:fld>
            <a:endParaRPr lang="cs-CZ" dirty="0"/>
          </a:p>
        </p:txBody>
      </p:sp>
    </p:spTree>
    <p:extLst>
      <p:ext uri="{BB962C8B-B14F-4D97-AF65-F5344CB8AC3E}">
        <p14:creationId xmlns:p14="http://schemas.microsoft.com/office/powerpoint/2010/main" val="3367965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C52745CE-E14C-4A1D-A67E-3910B737F6C9}" type="datetimeFigureOut">
              <a:rPr lang="cs-CZ" smtClean="0"/>
              <a:t>8.2.2013</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9A11F3B9-A769-40A9-B322-1E99EC3AA5D9}" type="slidenum">
              <a:rPr lang="cs-CZ" smtClean="0"/>
              <a:t>‹#›</a:t>
            </a:fld>
            <a:endParaRPr lang="cs-CZ" dirty="0"/>
          </a:p>
        </p:txBody>
      </p:sp>
    </p:spTree>
    <p:extLst>
      <p:ext uri="{BB962C8B-B14F-4D97-AF65-F5344CB8AC3E}">
        <p14:creationId xmlns:p14="http://schemas.microsoft.com/office/powerpoint/2010/main" val="30433127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C52745CE-E14C-4A1D-A67E-3910B737F6C9}" type="datetimeFigureOut">
              <a:rPr lang="cs-CZ" smtClean="0"/>
              <a:t>8.2.2013</a:t>
            </a:fld>
            <a:endParaRPr lang="cs-CZ" dirty="0"/>
          </a:p>
        </p:txBody>
      </p:sp>
      <p:sp>
        <p:nvSpPr>
          <p:cNvPr id="8" name="Zástupný symbol pro zápatí 7"/>
          <p:cNvSpPr>
            <a:spLocks noGrp="1"/>
          </p:cNvSpPr>
          <p:nvPr>
            <p:ph type="ftr" sz="quarter" idx="11"/>
          </p:nvPr>
        </p:nvSpPr>
        <p:spPr/>
        <p:txBody>
          <a:bodyPr/>
          <a:lstStyle/>
          <a:p>
            <a:endParaRPr lang="cs-CZ" dirty="0"/>
          </a:p>
        </p:txBody>
      </p:sp>
      <p:sp>
        <p:nvSpPr>
          <p:cNvPr id="9" name="Zástupný symbol pro číslo snímku 8"/>
          <p:cNvSpPr>
            <a:spLocks noGrp="1"/>
          </p:cNvSpPr>
          <p:nvPr>
            <p:ph type="sldNum" sz="quarter" idx="12"/>
          </p:nvPr>
        </p:nvSpPr>
        <p:spPr/>
        <p:txBody>
          <a:bodyPr/>
          <a:lstStyle/>
          <a:p>
            <a:fld id="{9A11F3B9-A769-40A9-B322-1E99EC3AA5D9}" type="slidenum">
              <a:rPr lang="cs-CZ" smtClean="0"/>
              <a:t>‹#›</a:t>
            </a:fld>
            <a:endParaRPr lang="cs-CZ" dirty="0"/>
          </a:p>
        </p:txBody>
      </p:sp>
    </p:spTree>
    <p:extLst>
      <p:ext uri="{BB962C8B-B14F-4D97-AF65-F5344CB8AC3E}">
        <p14:creationId xmlns:p14="http://schemas.microsoft.com/office/powerpoint/2010/main" val="206357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C52745CE-E14C-4A1D-A67E-3910B737F6C9}" type="datetimeFigureOut">
              <a:rPr lang="cs-CZ" smtClean="0"/>
              <a:t>8.2.2013</a:t>
            </a:fld>
            <a:endParaRPr lang="cs-CZ" dirty="0"/>
          </a:p>
        </p:txBody>
      </p:sp>
      <p:sp>
        <p:nvSpPr>
          <p:cNvPr id="4" name="Zástupný symbol pro zápatí 3"/>
          <p:cNvSpPr>
            <a:spLocks noGrp="1"/>
          </p:cNvSpPr>
          <p:nvPr>
            <p:ph type="ftr" sz="quarter" idx="11"/>
          </p:nvPr>
        </p:nvSpPr>
        <p:spPr/>
        <p:txBody>
          <a:bodyPr/>
          <a:lstStyle/>
          <a:p>
            <a:endParaRPr lang="cs-CZ" dirty="0"/>
          </a:p>
        </p:txBody>
      </p:sp>
      <p:sp>
        <p:nvSpPr>
          <p:cNvPr id="5" name="Zástupný symbol pro číslo snímku 4"/>
          <p:cNvSpPr>
            <a:spLocks noGrp="1"/>
          </p:cNvSpPr>
          <p:nvPr>
            <p:ph type="sldNum" sz="quarter" idx="12"/>
          </p:nvPr>
        </p:nvSpPr>
        <p:spPr/>
        <p:txBody>
          <a:bodyPr/>
          <a:lstStyle/>
          <a:p>
            <a:fld id="{9A11F3B9-A769-40A9-B322-1E99EC3AA5D9}" type="slidenum">
              <a:rPr lang="cs-CZ" smtClean="0"/>
              <a:t>‹#›</a:t>
            </a:fld>
            <a:endParaRPr lang="cs-CZ" dirty="0"/>
          </a:p>
        </p:txBody>
      </p:sp>
    </p:spTree>
    <p:extLst>
      <p:ext uri="{BB962C8B-B14F-4D97-AF65-F5344CB8AC3E}">
        <p14:creationId xmlns:p14="http://schemas.microsoft.com/office/powerpoint/2010/main" val="15377591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C52745CE-E14C-4A1D-A67E-3910B737F6C9}" type="datetimeFigureOut">
              <a:rPr lang="cs-CZ" smtClean="0"/>
              <a:t>8.2.2013</a:t>
            </a:fld>
            <a:endParaRPr lang="cs-CZ" dirty="0"/>
          </a:p>
        </p:txBody>
      </p:sp>
      <p:sp>
        <p:nvSpPr>
          <p:cNvPr id="3" name="Zástupný symbol pro zápatí 2"/>
          <p:cNvSpPr>
            <a:spLocks noGrp="1"/>
          </p:cNvSpPr>
          <p:nvPr>
            <p:ph type="ftr" sz="quarter" idx="11"/>
          </p:nvPr>
        </p:nvSpPr>
        <p:spPr/>
        <p:txBody>
          <a:bodyPr/>
          <a:lstStyle/>
          <a:p>
            <a:endParaRPr lang="cs-CZ" dirty="0"/>
          </a:p>
        </p:txBody>
      </p:sp>
      <p:sp>
        <p:nvSpPr>
          <p:cNvPr id="4" name="Zástupný symbol pro číslo snímku 3"/>
          <p:cNvSpPr>
            <a:spLocks noGrp="1"/>
          </p:cNvSpPr>
          <p:nvPr>
            <p:ph type="sldNum" sz="quarter" idx="12"/>
          </p:nvPr>
        </p:nvSpPr>
        <p:spPr/>
        <p:txBody>
          <a:bodyPr/>
          <a:lstStyle/>
          <a:p>
            <a:fld id="{9A11F3B9-A769-40A9-B322-1E99EC3AA5D9}" type="slidenum">
              <a:rPr lang="cs-CZ" smtClean="0"/>
              <a:t>‹#›</a:t>
            </a:fld>
            <a:endParaRPr lang="cs-CZ" dirty="0"/>
          </a:p>
        </p:txBody>
      </p:sp>
    </p:spTree>
    <p:extLst>
      <p:ext uri="{BB962C8B-B14F-4D97-AF65-F5344CB8AC3E}">
        <p14:creationId xmlns:p14="http://schemas.microsoft.com/office/powerpoint/2010/main" val="38669251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C52745CE-E14C-4A1D-A67E-3910B737F6C9}" type="datetimeFigureOut">
              <a:rPr lang="cs-CZ" smtClean="0"/>
              <a:t>8.2.2013</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9A11F3B9-A769-40A9-B322-1E99EC3AA5D9}" type="slidenum">
              <a:rPr lang="cs-CZ" smtClean="0"/>
              <a:t>‹#›</a:t>
            </a:fld>
            <a:endParaRPr lang="cs-CZ" dirty="0"/>
          </a:p>
        </p:txBody>
      </p:sp>
    </p:spTree>
    <p:extLst>
      <p:ext uri="{BB962C8B-B14F-4D97-AF65-F5344CB8AC3E}">
        <p14:creationId xmlns:p14="http://schemas.microsoft.com/office/powerpoint/2010/main" val="763332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dirty="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C52745CE-E14C-4A1D-A67E-3910B737F6C9}" type="datetimeFigureOut">
              <a:rPr lang="cs-CZ" smtClean="0"/>
              <a:t>8.2.2013</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9A11F3B9-A769-40A9-B322-1E99EC3AA5D9}" type="slidenum">
              <a:rPr lang="cs-CZ" smtClean="0"/>
              <a:t>‹#›</a:t>
            </a:fld>
            <a:endParaRPr lang="cs-CZ" dirty="0"/>
          </a:p>
        </p:txBody>
      </p:sp>
    </p:spTree>
    <p:extLst>
      <p:ext uri="{BB962C8B-B14F-4D97-AF65-F5344CB8AC3E}">
        <p14:creationId xmlns:p14="http://schemas.microsoft.com/office/powerpoint/2010/main" val="28241668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52745CE-E14C-4A1D-A67E-3910B737F6C9}" type="datetimeFigureOut">
              <a:rPr lang="cs-CZ" smtClean="0"/>
              <a:t>8.2.2013</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9A11F3B9-A769-40A9-B322-1E99EC3AA5D9}" type="slidenum">
              <a:rPr lang="cs-CZ" smtClean="0"/>
              <a:t>‹#›</a:t>
            </a:fld>
            <a:endParaRPr lang="cs-CZ" dirty="0"/>
          </a:p>
        </p:txBody>
      </p:sp>
    </p:spTree>
    <p:extLst>
      <p:ext uri="{BB962C8B-B14F-4D97-AF65-F5344CB8AC3E}">
        <p14:creationId xmlns:p14="http://schemas.microsoft.com/office/powerpoint/2010/main" val="28948782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52745CE-E14C-4A1D-A67E-3910B737F6C9}" type="datetimeFigureOut">
              <a:rPr lang="cs-CZ" smtClean="0"/>
              <a:t>8.2.2013</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9A11F3B9-A769-40A9-B322-1E99EC3AA5D9}" type="slidenum">
              <a:rPr lang="cs-CZ" smtClean="0"/>
              <a:t>‹#›</a:t>
            </a:fld>
            <a:endParaRPr lang="cs-CZ" dirty="0"/>
          </a:p>
        </p:txBody>
      </p:sp>
    </p:spTree>
    <p:extLst>
      <p:ext uri="{BB962C8B-B14F-4D97-AF65-F5344CB8AC3E}">
        <p14:creationId xmlns:p14="http://schemas.microsoft.com/office/powerpoint/2010/main" val="34590585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52745CE-E14C-4A1D-A67E-3910B737F6C9}" type="datetimeFigureOut">
              <a:rPr lang="cs-CZ" smtClean="0"/>
              <a:t>8.2.2013</a:t>
            </a:fld>
            <a:endParaRPr lang="cs-CZ" dirty="0"/>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dirty="0"/>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A11F3B9-A769-40A9-B322-1E99EC3AA5D9}" type="slidenum">
              <a:rPr lang="cs-CZ" smtClean="0"/>
              <a:t>‹#›</a:t>
            </a:fld>
            <a:endParaRPr lang="cs-CZ" dirty="0"/>
          </a:p>
        </p:txBody>
      </p:sp>
    </p:spTree>
    <p:extLst>
      <p:ext uri="{BB962C8B-B14F-4D97-AF65-F5344CB8AC3E}">
        <p14:creationId xmlns:p14="http://schemas.microsoft.com/office/powerpoint/2010/main" val="30046701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image" Target="../media/image8.jpeg"/><Relationship Id="rId7" Type="http://schemas.openxmlformats.org/officeDocument/2006/relationships/image" Target="../media/image11.jpeg"/><Relationship Id="rId2" Type="http://schemas.openxmlformats.org/officeDocument/2006/relationships/image" Target="../media/image7.png"/><Relationship Id="rId1" Type="http://schemas.openxmlformats.org/officeDocument/2006/relationships/slideLayout" Target="../slideLayouts/slideLayout1.xml"/><Relationship Id="rId6" Type="http://schemas.openxmlformats.org/officeDocument/2006/relationships/image" Target="../media/image10.jpeg"/><Relationship Id="rId5" Type="http://schemas.openxmlformats.org/officeDocument/2006/relationships/hyperlink" Target="//upload.wikimedia.org/wikipedia/commons/b/b3/CarexAcuta.jpg" TargetMode="Externa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image" Target="../media/image14.jpeg"/><Relationship Id="rId7" Type="http://schemas.openxmlformats.org/officeDocument/2006/relationships/hyperlink" Target="http://cs.wikipedia.org/wiki/Soubor:Mallard_080508.jpg" TargetMode="External"/><Relationship Id="rId2" Type="http://schemas.openxmlformats.org/officeDocument/2006/relationships/image" Target="../media/image13.jpeg"/><Relationship Id="rId1" Type="http://schemas.openxmlformats.org/officeDocument/2006/relationships/slideLayout" Target="../slideLayouts/slideLayout1.xml"/><Relationship Id="rId6" Type="http://schemas.openxmlformats.org/officeDocument/2006/relationships/image" Target="../media/image16.jpeg"/><Relationship Id="rId5" Type="http://schemas.openxmlformats.org/officeDocument/2006/relationships/image" Target="../media/image15.jpeg"/><Relationship Id="rId10" Type="http://schemas.openxmlformats.org/officeDocument/2006/relationships/image" Target="../media/image18.jpeg"/><Relationship Id="rId4" Type="http://schemas.openxmlformats.org/officeDocument/2006/relationships/hyperlink" Target="http://ebed.etf.cuni.cz/~moravec/fotky/th314-m.html" TargetMode="External"/><Relationship Id="rId9" Type="http://schemas.openxmlformats.org/officeDocument/2006/relationships/hyperlink" Target="http://cs.wikipedia.org/wiki/Soubor:Kaczka_krzyzowka_samica.jpg"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1.xml"/><Relationship Id="rId4" Type="http://schemas.openxmlformats.org/officeDocument/2006/relationships/image" Target="../media/image21.jpeg"/></Relationships>
</file>

<file path=ppt/slides/_rels/slide1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1.xml"/><Relationship Id="rId4" Type="http://schemas.openxmlformats.org/officeDocument/2006/relationships/image" Target="../media/image24.jpeg"/></Relationships>
</file>

<file path=ppt/slides/_rels/slide1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1.xml"/><Relationship Id="rId5" Type="http://schemas.openxmlformats.org/officeDocument/2006/relationships/image" Target="../media/image29.jpeg"/><Relationship Id="rId4" Type="http://schemas.openxmlformats.org/officeDocument/2006/relationships/image" Target="../media/image28.jpeg"/></Relationships>
</file>

<file path=ppt/slides/_rels/slide1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hyperlink" Target="//upload.wikimedia.org/wikipedia/commons/1/11/Anodonta_cygnea1.jpg" TargetMode="External"/><Relationship Id="rId1" Type="http://schemas.openxmlformats.org/officeDocument/2006/relationships/slideLayout" Target="../slideLayouts/slideLayout1.xml"/><Relationship Id="rId5" Type="http://schemas.openxmlformats.org/officeDocument/2006/relationships/image" Target="../media/image32.jpeg"/><Relationship Id="rId4" Type="http://schemas.openxmlformats.org/officeDocument/2006/relationships/image" Target="../media/image31.jpeg"/></Relationships>
</file>

<file path=ppt/slides/_rels/slide15.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hyperlink" Target="http://media.novinky.cz/731/217312-original1-bqju9.jpg" TargetMode="Externa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36.wmf"/><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ulka 2"/>
          <p:cNvGraphicFramePr>
            <a:graphicFrameLocks noGrp="1"/>
          </p:cNvGraphicFramePr>
          <p:nvPr>
            <p:extLst>
              <p:ext uri="{D42A27DB-BD31-4B8C-83A1-F6EECF244321}">
                <p14:modId xmlns:p14="http://schemas.microsoft.com/office/powerpoint/2010/main" val="1517041832"/>
              </p:ext>
            </p:extLst>
          </p:nvPr>
        </p:nvGraphicFramePr>
        <p:xfrm>
          <a:off x="1043608" y="2420888"/>
          <a:ext cx="7272808" cy="3840480"/>
        </p:xfrm>
        <a:graphic>
          <a:graphicData uri="http://schemas.openxmlformats.org/drawingml/2006/table">
            <a:tbl>
              <a:tblPr firstRow="1" bandRow="1">
                <a:tableStyleId>{C4B1156A-380E-4F78-BDF5-A606A8083BF9}</a:tableStyleId>
              </a:tblPr>
              <a:tblGrid>
                <a:gridCol w="2004135"/>
                <a:gridCol w="5268673"/>
              </a:tblGrid>
              <a:tr h="64008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kern="1200" dirty="0" smtClean="0">
                          <a:effectLst/>
                        </a:rPr>
                        <a:t>Název školy</a:t>
                      </a:r>
                      <a:endParaRPr lang="cs-CZ" sz="1050" dirty="0" smtClean="0">
                        <a:effectLst/>
                      </a:endParaRPr>
                    </a:p>
                    <a:p>
                      <a:endParaRPr lang="cs-CZ"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kern="1200" dirty="0" smtClean="0">
                          <a:effectLst/>
                        </a:rPr>
                        <a:t>Základní škola a mateřská škola, Jetřichov,                                           okres Náchod</a:t>
                      </a:r>
                      <a:endParaRPr lang="cs-CZ" sz="800" dirty="0" smtClean="0">
                        <a:effectLst/>
                        <a:latin typeface="Times New Roman"/>
                        <a:ea typeface="Times New Roman"/>
                      </a:endParaRPr>
                    </a:p>
                  </a:txBody>
                  <a:tcPr/>
                </a:tc>
              </a:tr>
              <a:tr h="640080">
                <a:tc>
                  <a:txBody>
                    <a:bodyPr/>
                    <a:lstStyle/>
                    <a:p>
                      <a:r>
                        <a:rPr lang="cs-CZ" dirty="0" smtClean="0"/>
                        <a:t>Autor</a:t>
                      </a:r>
                      <a:endParaRPr lang="cs-CZ" dirty="0"/>
                    </a:p>
                  </a:txBody>
                  <a:tcPr/>
                </a:tc>
                <a:tc>
                  <a:txBody>
                    <a:bodyPr/>
                    <a:lstStyle/>
                    <a:p>
                      <a:r>
                        <a:rPr lang="cs-CZ" dirty="0" smtClean="0"/>
                        <a:t>Hana Krejčová</a:t>
                      </a:r>
                      <a:endParaRPr lang="cs-CZ" dirty="0"/>
                    </a:p>
                  </a:txBody>
                  <a:tcPr/>
                </a:tc>
              </a:tr>
              <a:tr h="640080">
                <a:tc>
                  <a:txBody>
                    <a:bodyPr/>
                    <a:lstStyle/>
                    <a:p>
                      <a:r>
                        <a:rPr lang="cs-CZ" dirty="0" smtClean="0"/>
                        <a:t>Datum</a:t>
                      </a:r>
                      <a:endParaRPr lang="cs-CZ" dirty="0"/>
                    </a:p>
                  </a:txBody>
                  <a:tcPr/>
                </a:tc>
                <a:tc>
                  <a:txBody>
                    <a:bodyPr/>
                    <a:lstStyle/>
                    <a:p>
                      <a:r>
                        <a:rPr lang="cs-CZ" dirty="0" smtClean="0"/>
                        <a:t>26.1.2013</a:t>
                      </a:r>
                      <a:endParaRPr lang="cs-CZ" dirty="0"/>
                    </a:p>
                  </a:txBody>
                  <a:tcPr/>
                </a:tc>
              </a:tr>
              <a:tr h="640080">
                <a:tc>
                  <a:txBody>
                    <a:bodyPr/>
                    <a:lstStyle/>
                    <a:p>
                      <a:r>
                        <a:rPr lang="cs-CZ" dirty="0" smtClean="0"/>
                        <a:t>Název</a:t>
                      </a:r>
                      <a:endParaRPr lang="cs-CZ"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kern="1200" dirty="0" smtClean="0">
                          <a:effectLst/>
                        </a:rPr>
                        <a:t>VY_52_INOVACE_14_rybník</a:t>
                      </a:r>
                      <a:endParaRPr lang="cs-CZ" sz="1050" dirty="0" smtClean="0">
                        <a:effectLst/>
                        <a:latin typeface="Times New Roman"/>
                        <a:ea typeface="Times New Roman"/>
                      </a:endParaRPr>
                    </a:p>
                  </a:txBody>
                  <a:tcPr/>
                </a:tc>
              </a:tr>
              <a:tr h="640080">
                <a:tc>
                  <a:txBody>
                    <a:bodyPr/>
                    <a:lstStyle/>
                    <a:p>
                      <a:r>
                        <a:rPr lang="cs-CZ" dirty="0" smtClean="0"/>
                        <a:t>Ročník</a:t>
                      </a:r>
                      <a:endParaRPr lang="cs-CZ" dirty="0"/>
                    </a:p>
                  </a:txBody>
                  <a:tcPr/>
                </a:tc>
                <a:tc>
                  <a:txBody>
                    <a:bodyPr/>
                    <a:lstStyle/>
                    <a:p>
                      <a:r>
                        <a:rPr lang="cs-CZ" dirty="0" smtClean="0"/>
                        <a:t>4.</a:t>
                      </a:r>
                      <a:endParaRPr lang="cs-CZ" dirty="0"/>
                    </a:p>
                  </a:txBody>
                  <a:tcPr/>
                </a:tc>
              </a:tr>
              <a:tr h="640080">
                <a:tc>
                  <a:txBody>
                    <a:bodyPr/>
                    <a:lstStyle/>
                    <a:p>
                      <a:r>
                        <a:rPr lang="cs-CZ" dirty="0" smtClean="0"/>
                        <a:t>Číslo projektu</a:t>
                      </a:r>
                      <a:endParaRPr lang="cs-CZ"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kern="1200" dirty="0" smtClean="0">
                          <a:effectLst/>
                        </a:rPr>
                        <a:t>CZ.1.07/1.4.00/21.0835</a:t>
                      </a:r>
                      <a:endParaRPr lang="cs-CZ" sz="1050" dirty="0" smtClean="0">
                        <a:effectLst/>
                        <a:latin typeface="Times New Roman"/>
                        <a:ea typeface="Times New Roman"/>
                      </a:endParaRPr>
                    </a:p>
                  </a:txBody>
                  <a:tcPr/>
                </a:tc>
              </a:tr>
            </a:tbl>
          </a:graphicData>
        </a:graphic>
      </p:graphicFrame>
      <p:pic>
        <p:nvPicPr>
          <p:cNvPr id="5" name="Obrázek 3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1680" y="579214"/>
            <a:ext cx="5716588" cy="1247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200364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3568" y="476672"/>
            <a:ext cx="7772400" cy="1470025"/>
          </a:xfrm>
        </p:spPr>
        <p:txBody>
          <a:bodyPr>
            <a:normAutofit/>
          </a:bodyPr>
          <a:lstStyle/>
          <a:p>
            <a:pPr algn="l"/>
            <a:r>
              <a:rPr lang="cs-CZ" sz="2400" dirty="0" smtClean="0"/>
              <a:t>Anotace</a:t>
            </a:r>
            <a:r>
              <a:rPr lang="cs-CZ" sz="2000" dirty="0" smtClean="0"/>
              <a:t>:</a:t>
            </a:r>
            <a:endParaRPr lang="cs-CZ" sz="2000" dirty="0"/>
          </a:p>
        </p:txBody>
      </p:sp>
      <p:sp>
        <p:nvSpPr>
          <p:cNvPr id="3" name="Podnadpis 2"/>
          <p:cNvSpPr>
            <a:spLocks noGrp="1"/>
          </p:cNvSpPr>
          <p:nvPr>
            <p:ph type="subTitle" idx="1"/>
          </p:nvPr>
        </p:nvSpPr>
        <p:spPr>
          <a:xfrm>
            <a:off x="755576" y="1772816"/>
            <a:ext cx="7344816" cy="3865984"/>
          </a:xfrm>
        </p:spPr>
        <p:txBody>
          <a:bodyPr>
            <a:normAutofit/>
          </a:bodyPr>
          <a:lstStyle/>
          <a:p>
            <a:pPr marL="342900" indent="-342900" algn="l">
              <a:buFont typeface="Arial" pitchFamily="34" charset="0"/>
              <a:buChar char="•"/>
            </a:pPr>
            <a:r>
              <a:rPr lang="cs-CZ" sz="2000" dirty="0" smtClean="0">
                <a:solidFill>
                  <a:schemeClr val="tx1"/>
                </a:solidFill>
              </a:rPr>
              <a:t>Materiál je určen k prezentaci učiva na dané téma, podporuje výklad učitele</a:t>
            </a:r>
          </a:p>
          <a:p>
            <a:pPr marL="342900" indent="-342900" algn="l">
              <a:buFont typeface="Arial" pitchFamily="34" charset="0"/>
              <a:buChar char="•"/>
            </a:pPr>
            <a:r>
              <a:rPr lang="cs-CZ" sz="2000" dirty="0" smtClean="0">
                <a:solidFill>
                  <a:schemeClr val="tx1"/>
                </a:solidFill>
              </a:rPr>
              <a:t>Žáci pracují na interaktivní tabuli nebo samostatně na počítačích</a:t>
            </a:r>
          </a:p>
          <a:p>
            <a:pPr marL="342900" indent="-342900" algn="l">
              <a:buFont typeface="Arial" pitchFamily="34" charset="0"/>
              <a:buChar char="•"/>
            </a:pPr>
            <a:r>
              <a:rPr lang="cs-CZ" sz="2000" dirty="0" smtClean="0">
                <a:solidFill>
                  <a:schemeClr val="tx1"/>
                </a:solidFill>
              </a:rPr>
              <a:t>Ke zpracování zadaných úkolů je třeba mapa ČR</a:t>
            </a:r>
          </a:p>
          <a:p>
            <a:pPr marL="342900" indent="-342900" algn="l">
              <a:buFont typeface="Arial" pitchFamily="34" charset="0"/>
              <a:buChar char="•"/>
            </a:pPr>
            <a:r>
              <a:rPr lang="cs-CZ" sz="2000" dirty="0" smtClean="0">
                <a:solidFill>
                  <a:schemeClr val="tx1"/>
                </a:solidFill>
              </a:rPr>
              <a:t>Snímek č.19 je podnětem k diskuzi, případně k zadání tématu slohové práce</a:t>
            </a:r>
          </a:p>
          <a:p>
            <a:pPr marL="342900" indent="-342900" algn="l">
              <a:buFont typeface="Arial" pitchFamily="34" charset="0"/>
              <a:buChar char="•"/>
            </a:pPr>
            <a:r>
              <a:rPr lang="cs-CZ" sz="2000" dirty="0" smtClean="0">
                <a:solidFill>
                  <a:schemeClr val="tx1"/>
                </a:solidFill>
              </a:rPr>
              <a:t>Přechod mezi jednotlivými snímky se děje kliknutím</a:t>
            </a:r>
          </a:p>
          <a:p>
            <a:pPr algn="l"/>
            <a:endParaRPr lang="cs-CZ" sz="2000" dirty="0">
              <a:solidFill>
                <a:schemeClr val="tx1"/>
              </a:solidFill>
            </a:endParaRPr>
          </a:p>
        </p:txBody>
      </p:sp>
    </p:spTree>
    <p:extLst>
      <p:ext uri="{BB962C8B-B14F-4D97-AF65-F5344CB8AC3E}">
        <p14:creationId xmlns:p14="http://schemas.microsoft.com/office/powerpoint/2010/main" val="226233851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404665"/>
            <a:ext cx="7772400" cy="1008111"/>
          </a:xfrm>
        </p:spPr>
        <p:txBody>
          <a:bodyPr>
            <a:normAutofit/>
          </a:bodyPr>
          <a:lstStyle/>
          <a:p>
            <a:pPr algn="l"/>
            <a:r>
              <a:rPr lang="cs-CZ" sz="3200" b="1" u="sng" dirty="0" smtClean="0"/>
              <a:t>Rybník </a:t>
            </a:r>
            <a:endParaRPr lang="cs-CZ" sz="3200" b="1" u="sng" dirty="0"/>
          </a:p>
        </p:txBody>
      </p:sp>
      <p:sp>
        <p:nvSpPr>
          <p:cNvPr id="3" name="Podnadpis 2"/>
          <p:cNvSpPr>
            <a:spLocks noGrp="1"/>
          </p:cNvSpPr>
          <p:nvPr>
            <p:ph type="subTitle" idx="1"/>
          </p:nvPr>
        </p:nvSpPr>
        <p:spPr>
          <a:xfrm>
            <a:off x="755576" y="1412776"/>
            <a:ext cx="7272808" cy="4608512"/>
          </a:xfrm>
        </p:spPr>
        <p:txBody>
          <a:bodyPr>
            <a:normAutofit/>
          </a:bodyPr>
          <a:lstStyle/>
          <a:p>
            <a:pPr algn="l"/>
            <a:r>
              <a:rPr lang="cs-CZ" sz="2000" dirty="0" smtClean="0">
                <a:solidFill>
                  <a:schemeClr val="tx1"/>
                </a:solidFill>
              </a:rPr>
              <a:t>- je člověkem uměle vybudované vodní dílo</a:t>
            </a:r>
          </a:p>
          <a:p>
            <a:pPr algn="l"/>
            <a:endParaRPr lang="cs-CZ" sz="2000" dirty="0" smtClean="0">
              <a:solidFill>
                <a:schemeClr val="tx1"/>
              </a:solidFill>
            </a:endParaRPr>
          </a:p>
          <a:p>
            <a:pPr algn="l"/>
            <a:r>
              <a:rPr lang="cs-CZ" sz="2000" dirty="0" smtClean="0">
                <a:solidFill>
                  <a:schemeClr val="tx1"/>
                </a:solidFill>
              </a:rPr>
              <a:t>- určen je převážně k chovu ryb nebo i vodní drůbeže</a:t>
            </a:r>
          </a:p>
          <a:p>
            <a:pPr algn="l"/>
            <a:endParaRPr lang="cs-CZ" sz="2000" dirty="0">
              <a:solidFill>
                <a:schemeClr val="tx1"/>
              </a:solidFill>
            </a:endParaRPr>
          </a:p>
          <a:p>
            <a:pPr algn="l"/>
            <a:r>
              <a:rPr lang="cs-CZ" sz="2000" dirty="0" smtClean="0">
                <a:solidFill>
                  <a:schemeClr val="tx1"/>
                </a:solidFill>
              </a:rPr>
              <a:t>- částečně je schopen zadržovat vodu v případě povodní</a:t>
            </a:r>
          </a:p>
          <a:p>
            <a:pPr marL="342900" indent="-342900" algn="l">
              <a:buFontTx/>
              <a:buChar char="-"/>
            </a:pPr>
            <a:endParaRPr lang="cs-CZ" sz="2000" dirty="0">
              <a:solidFill>
                <a:schemeClr val="tx1"/>
              </a:solidFill>
            </a:endParaRPr>
          </a:p>
          <a:p>
            <a:pPr algn="l"/>
            <a:r>
              <a:rPr lang="cs-CZ" sz="2000" dirty="0" smtClean="0">
                <a:solidFill>
                  <a:schemeClr val="tx1"/>
                </a:solidFill>
              </a:rPr>
              <a:t>- ve srovnání s jezery a přehradními nádržemi je mělčí</a:t>
            </a:r>
            <a:endParaRPr lang="cs-CZ" sz="2000" dirty="0">
              <a:solidFill>
                <a:schemeClr val="tx1"/>
              </a:solidFill>
            </a:endParaRPr>
          </a:p>
        </p:txBody>
      </p:sp>
      <p:pic>
        <p:nvPicPr>
          <p:cNvPr id="2050" name="Picture 2" descr="C:\Users\uživatel\AppData\Local\Microsoft\Windows\Temporary Internet Files\Content.IE5\01737EWH\MP90043839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1674" y="4149080"/>
            <a:ext cx="3774802" cy="2520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697284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908720"/>
            <a:ext cx="7772400" cy="4608511"/>
          </a:xfrm>
          <a:noFill/>
        </p:spPr>
        <p:txBody>
          <a:bodyPr>
            <a:noAutofit/>
          </a:bodyPr>
          <a:lstStyle/>
          <a:p>
            <a:pPr algn="l"/>
            <a:r>
              <a:rPr lang="cs-CZ" sz="2000" dirty="0" smtClean="0"/>
              <a:t>První rybníky jsou v Čechách dokumentovány už kolem roku 1115, větší rozmach rybníkářství přichází ve třináctém století, a to především u klášterů, kde se ryby uplatnily jako postní jídlo. Postupem času se staly rybníky zdrojem zisků a byly privilegiem šlechty, měst, cechů a bohatých sedláků. Dnes však již víme, že nám rybníky přinášejí i mnoho dalších užitků, než je pouhý </a:t>
            </a:r>
            <a:r>
              <a:rPr lang="cs-CZ" sz="2000" b="1" dirty="0" smtClean="0"/>
              <a:t>chov ryb</a:t>
            </a:r>
            <a:r>
              <a:rPr lang="cs-CZ" sz="2000" dirty="0" smtClean="0"/>
              <a:t>. Stejně jako další vodní plochy </a:t>
            </a:r>
            <a:r>
              <a:rPr lang="cs-CZ" sz="2000" b="1" dirty="0" smtClean="0"/>
              <a:t>zadržují vodu </a:t>
            </a:r>
            <a:r>
              <a:rPr lang="cs-CZ" sz="2000" dirty="0" smtClean="0"/>
              <a:t>v krajině, ovlivňují </a:t>
            </a:r>
            <a:r>
              <a:rPr lang="cs-CZ" sz="2000" b="1" dirty="0" smtClean="0"/>
              <a:t>mikroklima</a:t>
            </a:r>
            <a:r>
              <a:rPr lang="cs-CZ" sz="2000" dirty="0" smtClean="0"/>
              <a:t> ve svém okolí, slouží k aktivnímu či pasivnímu </a:t>
            </a:r>
            <a:r>
              <a:rPr lang="cs-CZ" sz="2000" b="1" dirty="0" smtClean="0"/>
              <a:t>odpočinku lidí</a:t>
            </a:r>
            <a:r>
              <a:rPr lang="cs-CZ" sz="2000" dirty="0" smtClean="0"/>
              <a:t>, zachycují splavené </a:t>
            </a:r>
            <a:r>
              <a:rPr lang="cs-CZ" sz="2000" b="1" dirty="0" smtClean="0"/>
              <a:t>částice půdy</a:t>
            </a:r>
            <a:r>
              <a:rPr lang="cs-CZ" sz="2000" dirty="0" smtClean="0"/>
              <a:t>, jsou důležitým </a:t>
            </a:r>
            <a:r>
              <a:rPr lang="cs-CZ" sz="2000" b="1" dirty="0" smtClean="0"/>
              <a:t>krajinotvorným prvkem </a:t>
            </a:r>
            <a:r>
              <a:rPr lang="cs-CZ" sz="2000" dirty="0" smtClean="0"/>
              <a:t>a také se jedná o místa, která jsou </a:t>
            </a:r>
            <a:r>
              <a:rPr lang="cs-CZ" sz="2000" b="1" dirty="0" smtClean="0"/>
              <a:t>domovem specifických druhů organismů.</a:t>
            </a:r>
            <a:br>
              <a:rPr lang="cs-CZ" sz="2000" b="1" dirty="0" smtClean="0"/>
            </a:br>
            <a:r>
              <a:rPr lang="cs-CZ" sz="2000" dirty="0" smtClean="0"/>
              <a:t>Nejvýznamnější oblastí ČR v množství rybníků jsou </a:t>
            </a:r>
            <a:r>
              <a:rPr lang="cs-CZ" sz="2000" b="1" dirty="0" smtClean="0"/>
              <a:t>jižní Čechy</a:t>
            </a:r>
            <a:r>
              <a:rPr lang="cs-CZ" sz="2000" dirty="0" smtClean="0"/>
              <a:t>. Některé dosud funkční rybníky pocházejí již z 16.století. Najdeme zde i rybníky největší z celé republiky ( Rožmberk, Svět).</a:t>
            </a:r>
            <a:br>
              <a:rPr lang="cs-CZ" sz="2000" dirty="0" smtClean="0"/>
            </a:br>
            <a:r>
              <a:rPr lang="cs-CZ" sz="2000" dirty="0" smtClean="0"/>
              <a:t/>
            </a:r>
            <a:br>
              <a:rPr lang="cs-CZ" sz="2000" dirty="0" smtClean="0"/>
            </a:br>
            <a:endParaRPr lang="cs-CZ" sz="2000" dirty="0"/>
          </a:p>
        </p:txBody>
      </p:sp>
      <p:sp>
        <p:nvSpPr>
          <p:cNvPr id="3" name="Podnadpis 2"/>
          <p:cNvSpPr>
            <a:spLocks noGrp="1"/>
          </p:cNvSpPr>
          <p:nvPr>
            <p:ph type="subTitle" idx="1"/>
          </p:nvPr>
        </p:nvSpPr>
        <p:spPr>
          <a:xfrm>
            <a:off x="1331640" y="6237312"/>
            <a:ext cx="6400800" cy="49560"/>
          </a:xfrm>
        </p:spPr>
        <p:txBody>
          <a:bodyPr>
            <a:normAutofit fontScale="25000" lnSpcReduction="20000"/>
          </a:bodyPr>
          <a:lstStyle/>
          <a:p>
            <a:endParaRPr lang="cs-CZ" dirty="0"/>
          </a:p>
        </p:txBody>
      </p:sp>
    </p:spTree>
    <p:extLst>
      <p:ext uri="{BB962C8B-B14F-4D97-AF65-F5344CB8AC3E}">
        <p14:creationId xmlns:p14="http://schemas.microsoft.com/office/powerpoint/2010/main" val="268058153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395536" y="116633"/>
            <a:ext cx="8496944" cy="6264696"/>
          </a:xfrm>
        </p:spPr>
        <p:txBody>
          <a:bodyPr/>
          <a:lstStyle/>
          <a:p>
            <a:endParaRPr lang="cs-CZ" dirty="0"/>
          </a:p>
        </p:txBody>
      </p:sp>
      <p:sp>
        <p:nvSpPr>
          <p:cNvPr id="3" name="Podnadpis 2"/>
          <p:cNvSpPr>
            <a:spLocks noGrp="1"/>
          </p:cNvSpPr>
          <p:nvPr>
            <p:ph type="subTitle" idx="1"/>
          </p:nvPr>
        </p:nvSpPr>
        <p:spPr>
          <a:xfrm>
            <a:off x="1403648" y="6381328"/>
            <a:ext cx="6400800" cy="193576"/>
          </a:xfrm>
        </p:spPr>
        <p:txBody>
          <a:bodyPr>
            <a:normAutofit fontScale="25000" lnSpcReduction="20000"/>
          </a:bodyPr>
          <a:lstStyle/>
          <a:p>
            <a:endParaRPr lang="cs-CZ"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651" y="276522"/>
            <a:ext cx="9111284" cy="60353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ovéPole 4"/>
          <p:cNvSpPr txBox="1"/>
          <p:nvPr/>
        </p:nvSpPr>
        <p:spPr>
          <a:xfrm>
            <a:off x="3563888" y="5085184"/>
            <a:ext cx="1296144" cy="400110"/>
          </a:xfrm>
          <a:prstGeom prst="rect">
            <a:avLst/>
          </a:prstGeom>
          <a:solidFill>
            <a:schemeClr val="bg2"/>
          </a:solidFill>
        </p:spPr>
        <p:txBody>
          <a:bodyPr wrap="square" rtlCol="0">
            <a:spAutoFit/>
          </a:bodyPr>
          <a:lstStyle/>
          <a:p>
            <a:pPr algn="ctr"/>
            <a:r>
              <a:rPr lang="cs-CZ" sz="2000" dirty="0" smtClean="0"/>
              <a:t>Hráz</a:t>
            </a:r>
            <a:endParaRPr lang="cs-CZ" sz="2000" dirty="0"/>
          </a:p>
        </p:txBody>
      </p:sp>
      <p:sp>
        <p:nvSpPr>
          <p:cNvPr id="6" name="TextovéPole 5"/>
          <p:cNvSpPr txBox="1"/>
          <p:nvPr/>
        </p:nvSpPr>
        <p:spPr>
          <a:xfrm>
            <a:off x="323528" y="2116887"/>
            <a:ext cx="1137968" cy="400110"/>
          </a:xfrm>
          <a:prstGeom prst="rect">
            <a:avLst/>
          </a:prstGeom>
          <a:solidFill>
            <a:schemeClr val="bg2"/>
          </a:solidFill>
        </p:spPr>
        <p:txBody>
          <a:bodyPr wrap="square" rtlCol="0">
            <a:spAutoFit/>
          </a:bodyPr>
          <a:lstStyle/>
          <a:p>
            <a:pPr algn="ctr"/>
            <a:r>
              <a:rPr lang="cs-CZ" sz="2000" dirty="0" smtClean="0"/>
              <a:t>Mokřad</a:t>
            </a:r>
            <a:endParaRPr lang="cs-CZ" sz="2000" dirty="0"/>
          </a:p>
        </p:txBody>
      </p:sp>
      <p:sp>
        <p:nvSpPr>
          <p:cNvPr id="7" name="TextovéPole 6"/>
          <p:cNvSpPr txBox="1"/>
          <p:nvPr/>
        </p:nvSpPr>
        <p:spPr>
          <a:xfrm>
            <a:off x="3851920" y="3294905"/>
            <a:ext cx="1584176" cy="707886"/>
          </a:xfrm>
          <a:prstGeom prst="rect">
            <a:avLst/>
          </a:prstGeom>
          <a:solidFill>
            <a:schemeClr val="bg2"/>
          </a:solidFill>
        </p:spPr>
        <p:txBody>
          <a:bodyPr wrap="square" rtlCol="0">
            <a:spAutoFit/>
          </a:bodyPr>
          <a:lstStyle/>
          <a:p>
            <a:pPr algn="ctr"/>
            <a:r>
              <a:rPr lang="cs-CZ" sz="2000" dirty="0" smtClean="0"/>
              <a:t>Pásmo mělké vody</a:t>
            </a:r>
            <a:endParaRPr lang="cs-CZ" sz="2000" dirty="0"/>
          </a:p>
        </p:txBody>
      </p:sp>
      <p:sp>
        <p:nvSpPr>
          <p:cNvPr id="8" name="TextovéPole 7"/>
          <p:cNvSpPr txBox="1"/>
          <p:nvPr/>
        </p:nvSpPr>
        <p:spPr>
          <a:xfrm>
            <a:off x="7812360" y="5052222"/>
            <a:ext cx="1331640" cy="1015663"/>
          </a:xfrm>
          <a:prstGeom prst="rect">
            <a:avLst/>
          </a:prstGeom>
          <a:solidFill>
            <a:schemeClr val="bg2"/>
          </a:solidFill>
        </p:spPr>
        <p:txBody>
          <a:bodyPr wrap="square" rtlCol="0">
            <a:spAutoFit/>
          </a:bodyPr>
          <a:lstStyle/>
          <a:p>
            <a:pPr algn="ctr"/>
            <a:r>
              <a:rPr lang="cs-CZ" sz="2000" dirty="0" smtClean="0"/>
              <a:t>Pásmo hluboké vody</a:t>
            </a:r>
            <a:endParaRPr lang="cs-CZ" dirty="0"/>
          </a:p>
        </p:txBody>
      </p:sp>
    </p:spTree>
    <p:extLst>
      <p:ext uri="{BB962C8B-B14F-4D97-AF65-F5344CB8AC3E}">
        <p14:creationId xmlns:p14="http://schemas.microsoft.com/office/powerpoint/2010/main" val="48538255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4"/>
                  </p:tgtEl>
                </p:cond>
              </p:nextCondLst>
            </p:seq>
          </p:childTnLst>
        </p:cTn>
      </p:par>
    </p:tnLst>
    <p:bldLst>
      <p:bldP spid="5" grpId="0" animBg="1"/>
      <p:bldP spid="6" grpId="0" animBg="1"/>
      <p:bldP spid="7" grpId="0" animBg="1"/>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11560" y="404665"/>
            <a:ext cx="7844408" cy="648071"/>
          </a:xfrm>
        </p:spPr>
        <p:txBody>
          <a:bodyPr/>
          <a:lstStyle/>
          <a:p>
            <a:pPr algn="l"/>
            <a:r>
              <a:rPr lang="cs-CZ" sz="3200" b="1" u="sng" dirty="0" smtClean="0"/>
              <a:t>Hráz</a:t>
            </a:r>
            <a:endParaRPr lang="cs-CZ" sz="3200" u="sng" dirty="0"/>
          </a:p>
        </p:txBody>
      </p:sp>
      <p:sp>
        <p:nvSpPr>
          <p:cNvPr id="3" name="Podnadpis 2"/>
          <p:cNvSpPr>
            <a:spLocks noGrp="1"/>
          </p:cNvSpPr>
          <p:nvPr>
            <p:ph type="subTitle" idx="1"/>
          </p:nvPr>
        </p:nvSpPr>
        <p:spPr>
          <a:xfrm>
            <a:off x="611560" y="1052735"/>
            <a:ext cx="7704856" cy="5610507"/>
          </a:xfrm>
        </p:spPr>
        <p:txBody>
          <a:bodyPr>
            <a:normAutofit/>
          </a:bodyPr>
          <a:lstStyle/>
          <a:p>
            <a:pPr algn="l"/>
            <a:r>
              <a:rPr lang="cs-CZ" sz="2000" dirty="0" smtClean="0">
                <a:solidFill>
                  <a:schemeClr val="tx1"/>
                </a:solidFill>
                <a:effectLst/>
              </a:rPr>
              <a:t>Je stavba, která </a:t>
            </a:r>
            <a:r>
              <a:rPr lang="cs-CZ" sz="2000" b="1" dirty="0" smtClean="0">
                <a:solidFill>
                  <a:schemeClr val="tx1"/>
                </a:solidFill>
                <a:effectLst/>
              </a:rPr>
              <a:t>zadržuje</a:t>
            </a:r>
            <a:r>
              <a:rPr lang="cs-CZ" sz="2000" dirty="0" smtClean="0">
                <a:solidFill>
                  <a:schemeClr val="tx1"/>
                </a:solidFill>
                <a:effectLst/>
              </a:rPr>
              <a:t> vodu v rybníce. Hráze rybníků byly tradičně budovány z </a:t>
            </a:r>
            <a:r>
              <a:rPr lang="cs-CZ" sz="2000" b="1" dirty="0" smtClean="0">
                <a:solidFill>
                  <a:schemeClr val="tx1"/>
                </a:solidFill>
                <a:effectLst/>
              </a:rPr>
              <a:t>kamene</a:t>
            </a:r>
            <a:r>
              <a:rPr lang="cs-CZ" sz="2000" dirty="0" smtClean="0">
                <a:solidFill>
                  <a:schemeClr val="tx1"/>
                </a:solidFill>
                <a:effectLst/>
              </a:rPr>
              <a:t> a </a:t>
            </a:r>
            <a:r>
              <a:rPr lang="cs-CZ" sz="2000" b="1" dirty="0" smtClean="0">
                <a:solidFill>
                  <a:schemeClr val="tx1"/>
                </a:solidFill>
                <a:effectLst/>
              </a:rPr>
              <a:t>hlíny</a:t>
            </a:r>
            <a:r>
              <a:rPr lang="cs-CZ" sz="2000" dirty="0" smtClean="0">
                <a:solidFill>
                  <a:schemeClr val="tx1"/>
                </a:solidFill>
                <a:effectLst/>
              </a:rPr>
              <a:t>. Důležité bylo zajistit </a:t>
            </a:r>
            <a:r>
              <a:rPr lang="cs-CZ" sz="2000" b="1" dirty="0" smtClean="0">
                <a:solidFill>
                  <a:schemeClr val="tx1"/>
                </a:solidFill>
                <a:effectLst/>
              </a:rPr>
              <a:t>vodotěsnost</a:t>
            </a:r>
            <a:r>
              <a:rPr lang="cs-CZ" sz="2000" dirty="0" smtClean="0">
                <a:solidFill>
                  <a:schemeClr val="tx1"/>
                </a:solidFill>
                <a:effectLst/>
              </a:rPr>
              <a:t> a odolnost proti vlnám. V nejhlubším místě je umístěno zařízení, které slouží k úplnému vypuštění vody. </a:t>
            </a:r>
          </a:p>
          <a:p>
            <a:pPr algn="l"/>
            <a:r>
              <a:rPr lang="cs-CZ" sz="2000" dirty="0" smtClean="0">
                <a:solidFill>
                  <a:schemeClr val="tx1"/>
                </a:solidFill>
              </a:rPr>
              <a:t>Hráze jsou zpevňovány </a:t>
            </a:r>
            <a:r>
              <a:rPr lang="cs-CZ" sz="2000" b="1" dirty="0" smtClean="0">
                <a:solidFill>
                  <a:schemeClr val="tx1"/>
                </a:solidFill>
              </a:rPr>
              <a:t>kořeny</a:t>
            </a:r>
            <a:r>
              <a:rPr lang="cs-CZ" sz="2000" dirty="0" smtClean="0">
                <a:solidFill>
                  <a:schemeClr val="tx1"/>
                </a:solidFill>
              </a:rPr>
              <a:t> vysazených stromů. Nejčastěji to jsou:</a:t>
            </a:r>
          </a:p>
          <a:p>
            <a:pPr algn="l"/>
            <a:r>
              <a:rPr lang="cs-CZ" sz="2400" b="1" dirty="0" smtClean="0">
                <a:solidFill>
                  <a:schemeClr val="accent6">
                    <a:lumMod val="75000"/>
                  </a:schemeClr>
                </a:solidFill>
              </a:rPr>
              <a:t>Dub</a:t>
            </a:r>
          </a:p>
          <a:p>
            <a:pPr algn="l"/>
            <a:endParaRPr lang="cs-CZ" sz="2400" b="1" dirty="0">
              <a:solidFill>
                <a:schemeClr val="tx1"/>
              </a:solidFill>
            </a:endParaRPr>
          </a:p>
          <a:p>
            <a:pPr algn="l"/>
            <a:r>
              <a:rPr lang="cs-CZ" sz="2400" b="1" dirty="0" smtClean="0">
                <a:solidFill>
                  <a:schemeClr val="tx1"/>
                </a:solidFill>
              </a:rPr>
              <a:t> </a:t>
            </a:r>
            <a:endParaRPr lang="cs-CZ" sz="2400" b="1" dirty="0">
              <a:solidFill>
                <a:schemeClr val="tx1"/>
              </a:solidFill>
            </a:endParaRPr>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656" y="2852936"/>
            <a:ext cx="2431749" cy="36514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4355976" y="2877052"/>
            <a:ext cx="1152128" cy="461665"/>
          </a:xfrm>
          <a:prstGeom prst="rect">
            <a:avLst/>
          </a:prstGeom>
          <a:noFill/>
        </p:spPr>
        <p:txBody>
          <a:bodyPr wrap="square" rtlCol="0">
            <a:spAutoFit/>
          </a:bodyPr>
          <a:lstStyle/>
          <a:p>
            <a:r>
              <a:rPr lang="cs-CZ" sz="2400" b="1" dirty="0" smtClean="0">
                <a:solidFill>
                  <a:schemeClr val="accent6">
                    <a:lumMod val="75000"/>
                  </a:schemeClr>
                </a:solidFill>
              </a:rPr>
              <a:t>Vrba</a:t>
            </a:r>
            <a:endParaRPr lang="cs-CZ" sz="2400" b="1" dirty="0">
              <a:solidFill>
                <a:schemeClr val="accent6">
                  <a:lumMod val="75000"/>
                </a:schemeClr>
              </a:solidFill>
            </a:endParaRPr>
          </a:p>
        </p:txBody>
      </p:sp>
      <p:pic>
        <p:nvPicPr>
          <p:cNvPr id="8199" name="Picture 7" descr="http://aa.ecn.cz/img_upload/28d2c32f11e04db75a2a38342484de80/upraven__z_kout__thumb.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26725" y="3618731"/>
            <a:ext cx="3815147" cy="2861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075637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476672"/>
            <a:ext cx="7772400" cy="5544615"/>
          </a:xfrm>
        </p:spPr>
        <p:txBody>
          <a:bodyPr>
            <a:normAutofit fontScale="90000"/>
          </a:bodyPr>
          <a:lstStyle/>
          <a:p>
            <a:pPr algn="l"/>
            <a:r>
              <a:rPr lang="cs-CZ" sz="3600" b="1" u="sng" dirty="0" smtClean="0"/>
              <a:t>Mokřad</a:t>
            </a:r>
            <a:r>
              <a:rPr lang="cs-CZ" sz="3200" b="1" u="sng" dirty="0" smtClean="0"/>
              <a:t/>
            </a:r>
            <a:br>
              <a:rPr lang="cs-CZ" sz="3200" b="1" u="sng" dirty="0" smtClean="0"/>
            </a:br>
            <a:r>
              <a:rPr lang="cs-CZ" sz="3200" b="1" u="sng" dirty="0" smtClean="0"/>
              <a:t/>
            </a:r>
            <a:br>
              <a:rPr lang="cs-CZ" sz="3200" b="1" u="sng" dirty="0" smtClean="0"/>
            </a:br>
            <a:r>
              <a:rPr lang="cs-CZ" sz="2200" dirty="0" smtClean="0"/>
              <a:t>Není nezbytnou součástí rybníka. Např. u rybníků, které se nacházejí uprostřed obce jsou všechny břehy pevné.</a:t>
            </a:r>
            <a:r>
              <a:rPr lang="cs-CZ" sz="3200" b="1" u="sng" dirty="0" smtClean="0"/>
              <a:t/>
            </a:r>
            <a:br>
              <a:rPr lang="cs-CZ" sz="3200" b="1" u="sng" dirty="0" smtClean="0"/>
            </a:br>
            <a:r>
              <a:rPr lang="cs-CZ" sz="2200" dirty="0" smtClean="0"/>
              <a:t>Je to přírodní biotop na pomezí vody a souše. Jde o místa, která jsou většinu roku </a:t>
            </a:r>
            <a:r>
              <a:rPr lang="cs-CZ" sz="2200" b="1" dirty="0" smtClean="0"/>
              <a:t>podmáčená</a:t>
            </a:r>
            <a:r>
              <a:rPr lang="cs-CZ" sz="2200" dirty="0" smtClean="0"/>
              <a:t> . Jedná se o vlhké louky, nivy toků, podmáčené okraje rybníků atd. </a:t>
            </a:r>
            <a:r>
              <a:rPr lang="cs-CZ" sz="2200" dirty="0" smtClean="0">
                <a:effectLst/>
              </a:rPr>
              <a:t>Vyskytují se zde jak vodní, tak suchozemské organismy. </a:t>
            </a:r>
            <a:br>
              <a:rPr lang="cs-CZ" sz="2200" dirty="0" smtClean="0">
                <a:effectLst/>
              </a:rPr>
            </a:br>
            <a:r>
              <a:rPr lang="cs-CZ" sz="2200" dirty="0" smtClean="0"/>
              <a:t>Porost mokřadů tvoří </a:t>
            </a:r>
            <a:r>
              <a:rPr lang="cs-CZ" sz="2200" b="1" dirty="0" smtClean="0"/>
              <a:t>vlhkomilné rostliny</a:t>
            </a:r>
            <a:r>
              <a:rPr lang="cs-CZ" sz="2200" dirty="0" smtClean="0"/>
              <a:t>, které </a:t>
            </a:r>
            <a:r>
              <a:rPr lang="cs-CZ" sz="2200" dirty="0" smtClean="0">
                <a:effectLst/>
              </a:rPr>
              <a:t>poskytují domov mnoha živočichům. Hnízdí zde většina </a:t>
            </a:r>
            <a:r>
              <a:rPr lang="cs-CZ" sz="2200" b="1" dirty="0" smtClean="0">
                <a:effectLst/>
              </a:rPr>
              <a:t>vodních ptáků</a:t>
            </a:r>
            <a:r>
              <a:rPr lang="cs-CZ" sz="2200" dirty="0" smtClean="0">
                <a:effectLst/>
              </a:rPr>
              <a:t>.</a:t>
            </a:r>
            <a:r>
              <a:rPr lang="cs-CZ" sz="2200" dirty="0" smtClean="0"/>
              <a:t/>
            </a:r>
            <a:br>
              <a:rPr lang="cs-CZ" sz="2200" dirty="0" smtClean="0"/>
            </a:br>
            <a:r>
              <a:rPr lang="cs-CZ" sz="2200" dirty="0" smtClean="0">
                <a:effectLst/>
              </a:rPr>
              <a:t/>
            </a:r>
            <a:br>
              <a:rPr lang="cs-CZ" sz="2200" dirty="0" smtClean="0">
                <a:effectLst/>
              </a:rPr>
            </a:br>
            <a:r>
              <a:rPr lang="cs-CZ" sz="2000" dirty="0" smtClean="0"/>
              <a:t> </a:t>
            </a:r>
            <a:br>
              <a:rPr lang="cs-CZ" sz="2000" dirty="0" smtClean="0"/>
            </a:br>
            <a:r>
              <a:rPr lang="cs-CZ" sz="1600" b="1" dirty="0" smtClean="0"/>
              <a:t/>
            </a:r>
            <a:br>
              <a:rPr lang="cs-CZ" sz="1600" b="1" dirty="0" smtClean="0"/>
            </a:br>
            <a:r>
              <a:rPr lang="cs-CZ" sz="2400" b="1" dirty="0"/>
              <a:t/>
            </a:r>
            <a:br>
              <a:rPr lang="cs-CZ" sz="2400" b="1" dirty="0"/>
            </a:br>
            <a:r>
              <a:rPr lang="cs-CZ" sz="2400" b="1" dirty="0" smtClean="0"/>
              <a:t/>
            </a:r>
            <a:br>
              <a:rPr lang="cs-CZ" sz="2400" b="1" dirty="0" smtClean="0"/>
            </a:br>
            <a:r>
              <a:rPr lang="cs-CZ" sz="2400" dirty="0" smtClean="0"/>
              <a:t> </a:t>
            </a:r>
            <a:br>
              <a:rPr lang="cs-CZ" sz="2400" dirty="0" smtClean="0"/>
            </a:br>
            <a:r>
              <a:rPr lang="cs-CZ" sz="2200" b="1" dirty="0" smtClean="0"/>
              <a:t/>
            </a:r>
            <a:br>
              <a:rPr lang="cs-CZ" sz="2200" b="1" dirty="0" smtClean="0"/>
            </a:br>
            <a:r>
              <a:rPr lang="cs-CZ" sz="2400" b="1" dirty="0" smtClean="0"/>
              <a:t/>
            </a:r>
            <a:br>
              <a:rPr lang="cs-CZ" sz="2400" b="1" dirty="0" smtClean="0"/>
            </a:br>
            <a:endParaRPr lang="cs-CZ" sz="2400" b="1" dirty="0"/>
          </a:p>
        </p:txBody>
      </p:sp>
      <p:sp>
        <p:nvSpPr>
          <p:cNvPr id="3" name="Podnadpis 2"/>
          <p:cNvSpPr>
            <a:spLocks noGrp="1"/>
          </p:cNvSpPr>
          <p:nvPr>
            <p:ph type="subTitle" idx="1"/>
          </p:nvPr>
        </p:nvSpPr>
        <p:spPr>
          <a:xfrm>
            <a:off x="1371600" y="6093296"/>
            <a:ext cx="6400800" cy="216024"/>
          </a:xfrm>
        </p:spPr>
        <p:txBody>
          <a:bodyPr>
            <a:normAutofit fontScale="32500" lnSpcReduction="20000"/>
          </a:bodyPr>
          <a:lstStyle/>
          <a:p>
            <a:endParaRPr lang="cs-CZ" dirty="0"/>
          </a:p>
        </p:txBody>
      </p:sp>
      <p:pic>
        <p:nvPicPr>
          <p:cNvPr id="4100" name="Picture 4" descr="C:\Users\uživatel\AppData\Local\Microsoft\Windows\Temporary Internet Files\Content.IE5\01737EWH\MP900422667[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59832" y="3717032"/>
            <a:ext cx="2744096" cy="27494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626194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3568" y="620689"/>
            <a:ext cx="7772400" cy="648071"/>
          </a:xfrm>
        </p:spPr>
        <p:txBody>
          <a:bodyPr>
            <a:normAutofit/>
          </a:bodyPr>
          <a:lstStyle/>
          <a:p>
            <a:pPr algn="l"/>
            <a:r>
              <a:rPr lang="cs-CZ" sz="2800" b="1" u="sng" dirty="0" smtClean="0"/>
              <a:t>Mokřadní rostliny</a:t>
            </a:r>
            <a:endParaRPr lang="cs-CZ" sz="2800" b="1" u="sng" dirty="0"/>
          </a:p>
        </p:txBody>
      </p:sp>
      <p:sp>
        <p:nvSpPr>
          <p:cNvPr id="3" name="Podnadpis 2"/>
          <p:cNvSpPr>
            <a:spLocks noGrp="1"/>
          </p:cNvSpPr>
          <p:nvPr>
            <p:ph type="subTitle" idx="1"/>
          </p:nvPr>
        </p:nvSpPr>
        <p:spPr>
          <a:xfrm>
            <a:off x="683568" y="1556792"/>
            <a:ext cx="7560840" cy="4752528"/>
          </a:xfrm>
        </p:spPr>
        <p:txBody>
          <a:bodyPr>
            <a:normAutofit/>
          </a:bodyPr>
          <a:lstStyle/>
          <a:p>
            <a:pPr algn="l"/>
            <a:r>
              <a:rPr lang="cs-CZ" sz="2000" dirty="0" smtClean="0">
                <a:solidFill>
                  <a:schemeClr val="tx1"/>
                </a:solidFill>
              </a:rPr>
              <a:t>Rákos obecný</a:t>
            </a:r>
            <a:endParaRPr lang="cs-CZ" sz="2000" dirty="0">
              <a:solidFill>
                <a:schemeClr val="tx1"/>
              </a:solidFill>
            </a:endParaRPr>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27584" y="1935805"/>
            <a:ext cx="1384052" cy="18139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descr="C:\Users\uživatel\AppData\Local\Microsoft\Windows\Temporary Internet Files\Content.IE5\01737EWH\MP900422667[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9592" y="4653136"/>
            <a:ext cx="1384052" cy="1813961"/>
          </a:xfrm>
          <a:prstGeom prst="rect">
            <a:avLst/>
          </a:prstGeom>
          <a:noFill/>
          <a:extLst>
            <a:ext uri="{909E8E84-426E-40DD-AFC4-6F175D3DCCD1}">
              <a14:hiddenFill xmlns:a14="http://schemas.microsoft.com/office/drawing/2010/main">
                <a:solidFill>
                  <a:srgbClr val="FFFFFF"/>
                </a:solidFill>
              </a14:hiddenFill>
            </a:ext>
          </a:extLst>
        </p:spPr>
      </p:pic>
      <p:sp>
        <p:nvSpPr>
          <p:cNvPr id="4" name="TextovéPole 3"/>
          <p:cNvSpPr txBox="1"/>
          <p:nvPr/>
        </p:nvSpPr>
        <p:spPr>
          <a:xfrm>
            <a:off x="899592" y="3945250"/>
            <a:ext cx="1800200" cy="707886"/>
          </a:xfrm>
          <a:prstGeom prst="rect">
            <a:avLst/>
          </a:prstGeom>
          <a:noFill/>
        </p:spPr>
        <p:txBody>
          <a:bodyPr wrap="square" rtlCol="0">
            <a:spAutoFit/>
          </a:bodyPr>
          <a:lstStyle/>
          <a:p>
            <a:r>
              <a:rPr lang="cs-CZ" sz="2000" dirty="0" smtClean="0"/>
              <a:t>Orobinec širokolistý</a:t>
            </a:r>
            <a:endParaRPr lang="cs-CZ" sz="2000" dirty="0"/>
          </a:p>
        </p:txBody>
      </p:sp>
      <p:sp>
        <p:nvSpPr>
          <p:cNvPr id="5" name="TextovéPole 4"/>
          <p:cNvSpPr txBox="1"/>
          <p:nvPr/>
        </p:nvSpPr>
        <p:spPr>
          <a:xfrm>
            <a:off x="6050069" y="1268760"/>
            <a:ext cx="1944216" cy="707886"/>
          </a:xfrm>
          <a:prstGeom prst="rect">
            <a:avLst/>
          </a:prstGeom>
          <a:noFill/>
        </p:spPr>
        <p:txBody>
          <a:bodyPr wrap="square" rtlCol="0">
            <a:spAutoFit/>
          </a:bodyPr>
          <a:lstStyle/>
          <a:p>
            <a:r>
              <a:rPr lang="cs-CZ" sz="2000" dirty="0" smtClean="0"/>
              <a:t>Blatouch bahenní</a:t>
            </a:r>
            <a:endParaRPr lang="cs-CZ" sz="2000" dirty="0"/>
          </a:p>
        </p:txBody>
      </p:sp>
      <p:pic>
        <p:nvPicPr>
          <p:cNvPr id="5127" name="Picture 7" descr="puškvorec"/>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50069" y="4653134"/>
            <a:ext cx="1384052" cy="1813961"/>
          </a:xfrm>
          <a:prstGeom prst="rect">
            <a:avLst/>
          </a:prstGeom>
          <a:noFill/>
          <a:extLst>
            <a:ext uri="{909E8E84-426E-40DD-AFC4-6F175D3DCCD1}">
              <a14:hiddenFill xmlns:a14="http://schemas.microsoft.com/office/drawing/2010/main">
                <a:solidFill>
                  <a:srgbClr val="FFFFFF"/>
                </a:solidFill>
              </a14:hiddenFill>
            </a:ext>
          </a:extLst>
        </p:spPr>
      </p:pic>
      <p:sp>
        <p:nvSpPr>
          <p:cNvPr id="6" name="TextovéPole 5"/>
          <p:cNvSpPr txBox="1"/>
          <p:nvPr/>
        </p:nvSpPr>
        <p:spPr>
          <a:xfrm>
            <a:off x="6050069" y="3945250"/>
            <a:ext cx="1944216" cy="707886"/>
          </a:xfrm>
          <a:prstGeom prst="rect">
            <a:avLst/>
          </a:prstGeom>
          <a:noFill/>
        </p:spPr>
        <p:txBody>
          <a:bodyPr wrap="square" rtlCol="0">
            <a:spAutoFit/>
          </a:bodyPr>
          <a:lstStyle/>
          <a:p>
            <a:r>
              <a:rPr lang="cs-CZ" sz="2000" dirty="0" smtClean="0"/>
              <a:t>Puškvorec obecný</a:t>
            </a:r>
            <a:endParaRPr lang="cs-CZ" sz="2000" dirty="0"/>
          </a:p>
        </p:txBody>
      </p:sp>
      <p:pic>
        <p:nvPicPr>
          <p:cNvPr id="5129" name="Picture 9" descr="Soubor:CarexAcuta.jpg">
            <a:hlinkClick r:id="rId5"/>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563888" y="1935803"/>
            <a:ext cx="1384052" cy="1813961"/>
          </a:xfrm>
          <a:prstGeom prst="rect">
            <a:avLst/>
          </a:prstGeom>
          <a:noFill/>
          <a:extLst>
            <a:ext uri="{909E8E84-426E-40DD-AFC4-6F175D3DCCD1}">
              <a14:hiddenFill xmlns:a14="http://schemas.microsoft.com/office/drawing/2010/main">
                <a:solidFill>
                  <a:srgbClr val="FFFFFF"/>
                </a:solidFill>
              </a14:hiddenFill>
            </a:ext>
          </a:extLst>
        </p:spPr>
      </p:pic>
      <p:sp>
        <p:nvSpPr>
          <p:cNvPr id="7" name="TextovéPole 6"/>
          <p:cNvSpPr txBox="1"/>
          <p:nvPr/>
        </p:nvSpPr>
        <p:spPr>
          <a:xfrm>
            <a:off x="3563888" y="1227919"/>
            <a:ext cx="1512168" cy="707886"/>
          </a:xfrm>
          <a:prstGeom prst="rect">
            <a:avLst/>
          </a:prstGeom>
          <a:noFill/>
        </p:spPr>
        <p:txBody>
          <a:bodyPr wrap="square" rtlCol="0">
            <a:spAutoFit/>
          </a:bodyPr>
          <a:lstStyle/>
          <a:p>
            <a:r>
              <a:rPr lang="cs-CZ" sz="2000" dirty="0" smtClean="0"/>
              <a:t>Ostřice štíhlá</a:t>
            </a:r>
            <a:endParaRPr lang="cs-CZ" sz="2000" dirty="0"/>
          </a:p>
        </p:txBody>
      </p:sp>
      <p:sp>
        <p:nvSpPr>
          <p:cNvPr id="8" name="TextovéPole 7"/>
          <p:cNvSpPr txBox="1"/>
          <p:nvPr/>
        </p:nvSpPr>
        <p:spPr>
          <a:xfrm>
            <a:off x="3547988" y="3945248"/>
            <a:ext cx="1528068" cy="707886"/>
          </a:xfrm>
          <a:prstGeom prst="rect">
            <a:avLst/>
          </a:prstGeom>
          <a:noFill/>
        </p:spPr>
        <p:txBody>
          <a:bodyPr wrap="square" rtlCol="0">
            <a:spAutoFit/>
          </a:bodyPr>
          <a:lstStyle/>
          <a:p>
            <a:r>
              <a:rPr lang="cs-CZ" sz="2000" dirty="0" smtClean="0"/>
              <a:t>Kosatec žlutý</a:t>
            </a:r>
            <a:endParaRPr lang="cs-CZ" sz="2000" dirty="0"/>
          </a:p>
        </p:txBody>
      </p:sp>
      <p:pic>
        <p:nvPicPr>
          <p:cNvPr id="1026" name="Picture 2" descr="http://www.it.cas.cz/~novotny/rodna4/images/file0164.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940152" y="1935803"/>
            <a:ext cx="1344321" cy="178122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Kosatec žlutý"/>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547988" y="4653134"/>
            <a:ext cx="1319658" cy="17610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932787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anim calcmode="lin" valueType="num">
                                      <p:cBhvr additive="base">
                                        <p:cTn id="7" dur="500" fill="hold"/>
                                        <p:tgtEl>
                                          <p:spTgt spid="5122"/>
                                        </p:tgtEl>
                                        <p:attrNameLst>
                                          <p:attrName>ppt_x</p:attrName>
                                        </p:attrNameLst>
                                      </p:cBhvr>
                                      <p:tavLst>
                                        <p:tav tm="0">
                                          <p:val>
                                            <p:strVal val="#ppt_x"/>
                                          </p:val>
                                        </p:tav>
                                        <p:tav tm="100000">
                                          <p:val>
                                            <p:strVal val="#ppt_x"/>
                                          </p:val>
                                        </p:tav>
                                      </p:tavLst>
                                    </p:anim>
                                    <p:anim calcmode="lin" valueType="num">
                                      <p:cBhvr additive="base">
                                        <p:cTn id="8" dur="500" fill="hold"/>
                                        <p:tgtEl>
                                          <p:spTgt spid="512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129"/>
                                        </p:tgtEl>
                                        <p:attrNameLst>
                                          <p:attrName>style.visibility</p:attrName>
                                        </p:attrNameLst>
                                      </p:cBhvr>
                                      <p:to>
                                        <p:strVal val="visible"/>
                                      </p:to>
                                    </p:set>
                                    <p:anim calcmode="lin" valueType="num">
                                      <p:cBhvr additive="base">
                                        <p:cTn id="13" dur="500" fill="hold"/>
                                        <p:tgtEl>
                                          <p:spTgt spid="5129"/>
                                        </p:tgtEl>
                                        <p:attrNameLst>
                                          <p:attrName>ppt_x</p:attrName>
                                        </p:attrNameLst>
                                      </p:cBhvr>
                                      <p:tavLst>
                                        <p:tav tm="0">
                                          <p:val>
                                            <p:strVal val="#ppt_x"/>
                                          </p:val>
                                        </p:tav>
                                        <p:tav tm="100000">
                                          <p:val>
                                            <p:strVal val="#ppt_x"/>
                                          </p:val>
                                        </p:tav>
                                      </p:tavLst>
                                    </p:anim>
                                    <p:anim calcmode="lin" valueType="num">
                                      <p:cBhvr additive="base">
                                        <p:cTn id="14" dur="500" fill="hold"/>
                                        <p:tgtEl>
                                          <p:spTgt spid="512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123"/>
                                        </p:tgtEl>
                                        <p:attrNameLst>
                                          <p:attrName>style.visibility</p:attrName>
                                        </p:attrNameLst>
                                      </p:cBhvr>
                                      <p:to>
                                        <p:strVal val="visible"/>
                                      </p:to>
                                    </p:set>
                                    <p:anim calcmode="lin" valueType="num">
                                      <p:cBhvr additive="base">
                                        <p:cTn id="19" dur="500" fill="hold"/>
                                        <p:tgtEl>
                                          <p:spTgt spid="5123"/>
                                        </p:tgtEl>
                                        <p:attrNameLst>
                                          <p:attrName>ppt_x</p:attrName>
                                        </p:attrNameLst>
                                      </p:cBhvr>
                                      <p:tavLst>
                                        <p:tav tm="0">
                                          <p:val>
                                            <p:strVal val="#ppt_x"/>
                                          </p:val>
                                        </p:tav>
                                        <p:tav tm="100000">
                                          <p:val>
                                            <p:strVal val="#ppt_x"/>
                                          </p:val>
                                        </p:tav>
                                      </p:tavLst>
                                    </p:anim>
                                    <p:anim calcmode="lin" valueType="num">
                                      <p:cBhvr additive="base">
                                        <p:cTn id="20" dur="500" fill="hold"/>
                                        <p:tgtEl>
                                          <p:spTgt spid="512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127"/>
                                        </p:tgtEl>
                                        <p:attrNameLst>
                                          <p:attrName>style.visibility</p:attrName>
                                        </p:attrNameLst>
                                      </p:cBhvr>
                                      <p:to>
                                        <p:strVal val="visible"/>
                                      </p:to>
                                    </p:set>
                                    <p:anim calcmode="lin" valueType="num">
                                      <p:cBhvr additive="base">
                                        <p:cTn id="25" dur="500" fill="hold"/>
                                        <p:tgtEl>
                                          <p:spTgt spid="5127"/>
                                        </p:tgtEl>
                                        <p:attrNameLst>
                                          <p:attrName>ppt_x</p:attrName>
                                        </p:attrNameLst>
                                      </p:cBhvr>
                                      <p:tavLst>
                                        <p:tav tm="0">
                                          <p:val>
                                            <p:strVal val="#ppt_x"/>
                                          </p:val>
                                        </p:tav>
                                        <p:tav tm="100000">
                                          <p:val>
                                            <p:strVal val="#ppt_x"/>
                                          </p:val>
                                        </p:tav>
                                      </p:tavLst>
                                    </p:anim>
                                    <p:anim calcmode="lin" valueType="num">
                                      <p:cBhvr additive="base">
                                        <p:cTn id="26" dur="500" fill="hold"/>
                                        <p:tgtEl>
                                          <p:spTgt spid="5127"/>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026"/>
                                        </p:tgtEl>
                                        <p:attrNameLst>
                                          <p:attrName>style.visibility</p:attrName>
                                        </p:attrNameLst>
                                      </p:cBhvr>
                                      <p:to>
                                        <p:strVal val="visible"/>
                                      </p:to>
                                    </p:set>
                                    <p:anim calcmode="lin" valueType="num">
                                      <p:cBhvr additive="base">
                                        <p:cTn id="31" dur="500" fill="hold"/>
                                        <p:tgtEl>
                                          <p:spTgt spid="1026"/>
                                        </p:tgtEl>
                                        <p:attrNameLst>
                                          <p:attrName>ppt_x</p:attrName>
                                        </p:attrNameLst>
                                      </p:cBhvr>
                                      <p:tavLst>
                                        <p:tav tm="0">
                                          <p:val>
                                            <p:strVal val="#ppt_x"/>
                                          </p:val>
                                        </p:tav>
                                        <p:tav tm="100000">
                                          <p:val>
                                            <p:strVal val="#ppt_x"/>
                                          </p:val>
                                        </p:tav>
                                      </p:tavLst>
                                    </p:anim>
                                    <p:anim calcmode="lin" valueType="num">
                                      <p:cBhvr additive="base">
                                        <p:cTn id="32"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028"/>
                                        </p:tgtEl>
                                        <p:attrNameLst>
                                          <p:attrName>style.visibility</p:attrName>
                                        </p:attrNameLst>
                                      </p:cBhvr>
                                      <p:to>
                                        <p:strVal val="visible"/>
                                      </p:to>
                                    </p:set>
                                    <p:anim calcmode="lin" valueType="num">
                                      <p:cBhvr additive="base">
                                        <p:cTn id="37" dur="500" fill="hold"/>
                                        <p:tgtEl>
                                          <p:spTgt spid="1028"/>
                                        </p:tgtEl>
                                        <p:attrNameLst>
                                          <p:attrName>ppt_x</p:attrName>
                                        </p:attrNameLst>
                                      </p:cBhvr>
                                      <p:tavLst>
                                        <p:tav tm="0">
                                          <p:val>
                                            <p:strVal val="#ppt_x"/>
                                          </p:val>
                                        </p:tav>
                                        <p:tav tm="100000">
                                          <p:val>
                                            <p:strVal val="#ppt_x"/>
                                          </p:val>
                                        </p:tav>
                                      </p:tavLst>
                                    </p:anim>
                                    <p:anim calcmode="lin" valueType="num">
                                      <p:cBhvr additive="base">
                                        <p:cTn id="38" dur="500" fill="hold"/>
                                        <p:tgtEl>
                                          <p:spTgt spid="1028"/>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3568" y="548681"/>
            <a:ext cx="7772400" cy="792087"/>
          </a:xfrm>
        </p:spPr>
        <p:txBody>
          <a:bodyPr>
            <a:normAutofit/>
          </a:bodyPr>
          <a:lstStyle/>
          <a:p>
            <a:pPr algn="l"/>
            <a:r>
              <a:rPr lang="cs-CZ" sz="2800" b="1" u="sng" dirty="0" smtClean="0"/>
              <a:t>Živočichové</a:t>
            </a:r>
            <a:r>
              <a:rPr lang="cs-CZ" sz="2800" u="sng" dirty="0" smtClean="0"/>
              <a:t> </a:t>
            </a:r>
            <a:r>
              <a:rPr lang="cs-CZ" sz="2800" b="1" u="sng" dirty="0" smtClean="0"/>
              <a:t>mokřadu</a:t>
            </a:r>
            <a:r>
              <a:rPr lang="cs-CZ" sz="2800" dirty="0" smtClean="0"/>
              <a:t> (</a:t>
            </a:r>
            <a:r>
              <a:rPr lang="cs-CZ" sz="2400" dirty="0" smtClean="0"/>
              <a:t>ve spojení s rybníkem</a:t>
            </a:r>
            <a:r>
              <a:rPr lang="cs-CZ" sz="2800" dirty="0" smtClean="0"/>
              <a:t>) </a:t>
            </a:r>
            <a:endParaRPr lang="cs-CZ" sz="2800" b="1" u="sng" dirty="0"/>
          </a:p>
        </p:txBody>
      </p:sp>
      <p:sp>
        <p:nvSpPr>
          <p:cNvPr id="3" name="Podnadpis 2"/>
          <p:cNvSpPr>
            <a:spLocks noGrp="1"/>
          </p:cNvSpPr>
          <p:nvPr>
            <p:ph type="subTitle" idx="1"/>
          </p:nvPr>
        </p:nvSpPr>
        <p:spPr>
          <a:xfrm>
            <a:off x="755576" y="6237312"/>
            <a:ext cx="7632848" cy="144016"/>
          </a:xfrm>
        </p:spPr>
        <p:txBody>
          <a:bodyPr>
            <a:normAutofit fontScale="25000" lnSpcReduction="20000"/>
          </a:bodyPr>
          <a:lstStyle/>
          <a:p>
            <a:pPr algn="l"/>
            <a:endParaRPr lang="cs-CZ" b="1" dirty="0"/>
          </a:p>
        </p:txBody>
      </p:sp>
      <p:sp>
        <p:nvSpPr>
          <p:cNvPr id="5" name="TextovéPole 4"/>
          <p:cNvSpPr txBox="1"/>
          <p:nvPr/>
        </p:nvSpPr>
        <p:spPr>
          <a:xfrm>
            <a:off x="2123728" y="1208946"/>
            <a:ext cx="1584176" cy="707886"/>
          </a:xfrm>
          <a:prstGeom prst="rect">
            <a:avLst/>
          </a:prstGeom>
          <a:noFill/>
        </p:spPr>
        <p:txBody>
          <a:bodyPr wrap="square" rtlCol="0">
            <a:spAutoFit/>
          </a:bodyPr>
          <a:lstStyle/>
          <a:p>
            <a:r>
              <a:rPr lang="cs-CZ" sz="2000" dirty="0" smtClean="0"/>
              <a:t>Kachna divoká</a:t>
            </a:r>
            <a:endParaRPr lang="cs-CZ" sz="2000" dirty="0"/>
          </a:p>
        </p:txBody>
      </p:sp>
      <p:sp>
        <p:nvSpPr>
          <p:cNvPr id="6" name="TextovéPole 5"/>
          <p:cNvSpPr txBox="1"/>
          <p:nvPr/>
        </p:nvSpPr>
        <p:spPr>
          <a:xfrm>
            <a:off x="6228183" y="1208962"/>
            <a:ext cx="1186995" cy="707886"/>
          </a:xfrm>
          <a:prstGeom prst="rect">
            <a:avLst/>
          </a:prstGeom>
          <a:noFill/>
        </p:spPr>
        <p:txBody>
          <a:bodyPr wrap="square" rtlCol="0">
            <a:spAutoFit/>
          </a:bodyPr>
          <a:lstStyle/>
          <a:p>
            <a:r>
              <a:rPr lang="cs-CZ" sz="2000" dirty="0" smtClean="0"/>
              <a:t>Labuť velká</a:t>
            </a:r>
            <a:endParaRPr lang="cs-CZ" sz="2000" dirty="0"/>
          </a:p>
        </p:txBody>
      </p:sp>
      <p:sp>
        <p:nvSpPr>
          <p:cNvPr id="7" name="TextovéPole 6"/>
          <p:cNvSpPr txBox="1"/>
          <p:nvPr/>
        </p:nvSpPr>
        <p:spPr>
          <a:xfrm>
            <a:off x="1129940" y="3713948"/>
            <a:ext cx="1304306" cy="707886"/>
          </a:xfrm>
          <a:prstGeom prst="rect">
            <a:avLst/>
          </a:prstGeom>
          <a:noFill/>
        </p:spPr>
        <p:txBody>
          <a:bodyPr wrap="square" rtlCol="0">
            <a:spAutoFit/>
          </a:bodyPr>
          <a:lstStyle/>
          <a:p>
            <a:r>
              <a:rPr lang="cs-CZ" sz="2000" dirty="0" smtClean="0"/>
              <a:t>Skokan zelený</a:t>
            </a:r>
            <a:endParaRPr lang="cs-CZ" sz="2000" dirty="0"/>
          </a:p>
        </p:txBody>
      </p:sp>
      <p:sp>
        <p:nvSpPr>
          <p:cNvPr id="8" name="TextovéPole 7"/>
          <p:cNvSpPr txBox="1"/>
          <p:nvPr/>
        </p:nvSpPr>
        <p:spPr>
          <a:xfrm>
            <a:off x="3597431" y="3660103"/>
            <a:ext cx="1364370" cy="707886"/>
          </a:xfrm>
          <a:prstGeom prst="rect">
            <a:avLst/>
          </a:prstGeom>
          <a:noFill/>
        </p:spPr>
        <p:txBody>
          <a:bodyPr wrap="square" rtlCol="0">
            <a:spAutoFit/>
          </a:bodyPr>
          <a:lstStyle/>
          <a:p>
            <a:r>
              <a:rPr lang="cs-CZ" sz="2000" dirty="0" smtClean="0"/>
              <a:t>Vážka ploská</a:t>
            </a:r>
            <a:endParaRPr lang="cs-CZ" sz="2000" dirty="0"/>
          </a:p>
        </p:txBody>
      </p:sp>
      <p:sp>
        <p:nvSpPr>
          <p:cNvPr id="9" name="TextovéPole 8"/>
          <p:cNvSpPr txBox="1"/>
          <p:nvPr/>
        </p:nvSpPr>
        <p:spPr>
          <a:xfrm>
            <a:off x="5876307" y="3657218"/>
            <a:ext cx="1728192" cy="707886"/>
          </a:xfrm>
          <a:prstGeom prst="rect">
            <a:avLst/>
          </a:prstGeom>
          <a:noFill/>
        </p:spPr>
        <p:txBody>
          <a:bodyPr wrap="square" rtlCol="0">
            <a:spAutoFit/>
          </a:bodyPr>
          <a:lstStyle/>
          <a:p>
            <a:r>
              <a:rPr lang="cs-CZ" sz="2000" dirty="0" smtClean="0"/>
              <a:t>Rákosník obecný</a:t>
            </a:r>
            <a:endParaRPr lang="cs-CZ" sz="2000" dirty="0"/>
          </a:p>
        </p:txBody>
      </p:sp>
      <p:pic>
        <p:nvPicPr>
          <p:cNvPr id="2050" name="Picture 2" descr="labuť"/>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830439" y="1891186"/>
            <a:ext cx="1834077" cy="1440160"/>
          </a:xfrm>
          <a:prstGeom prst="rect">
            <a:avLst/>
          </a:prstGeom>
          <a:noFill/>
          <a:extLst>
            <a:ext uri="{909E8E84-426E-40DD-AFC4-6F175D3DCCD1}">
              <a14:hiddenFill xmlns:a14="http://schemas.microsoft.com/office/drawing/2010/main">
                <a:solidFill>
                  <a:srgbClr val="FFFFFF"/>
                </a:solidFill>
              </a14:hiddenFill>
            </a:ext>
          </a:extLst>
        </p:spPr>
      </p:pic>
      <p:pic>
        <p:nvPicPr>
          <p:cNvPr id="2053" name="Picture 5" descr="http://upload.wikimedia.org/wikipedia/commons/thumb/d/df/Teichfrosch.jpg/220px-Teichfrosch.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592" y="4372080"/>
            <a:ext cx="1872208" cy="1451476"/>
          </a:xfrm>
          <a:prstGeom prst="rect">
            <a:avLst/>
          </a:prstGeom>
          <a:noFill/>
          <a:extLst>
            <a:ext uri="{909E8E84-426E-40DD-AFC4-6F175D3DCCD1}">
              <a14:hiddenFill xmlns:a14="http://schemas.microsoft.com/office/drawing/2010/main">
                <a:solidFill>
                  <a:srgbClr val="FFFFFF"/>
                </a:solidFill>
              </a14:hiddenFill>
            </a:ext>
          </a:extLst>
        </p:spPr>
      </p:pic>
      <p:pic>
        <p:nvPicPr>
          <p:cNvPr id="2055" name="Picture 7" descr="Vážka ploská - větší formát">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597431" y="4342703"/>
            <a:ext cx="1364370" cy="1492554"/>
          </a:xfrm>
          <a:prstGeom prst="rect">
            <a:avLst/>
          </a:prstGeom>
          <a:noFill/>
          <a:extLst>
            <a:ext uri="{909E8E84-426E-40DD-AFC4-6F175D3DCCD1}">
              <a14:hiddenFill xmlns:a14="http://schemas.microsoft.com/office/drawing/2010/main">
                <a:solidFill>
                  <a:srgbClr val="FFFFFF"/>
                </a:solidFill>
              </a14:hiddenFill>
            </a:ext>
          </a:extLst>
        </p:spPr>
      </p:pic>
      <p:pic>
        <p:nvPicPr>
          <p:cNvPr id="2057" name="Picture 9" descr="rákosník obecný"/>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731886" y="4342703"/>
            <a:ext cx="2031181" cy="1458452"/>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Kačer">
            <a:hlinkClick r:id="rId7" tooltip="Kačer"/>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664178" y="1927400"/>
            <a:ext cx="1860550" cy="132178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Kachna">
            <a:hlinkClick r:id="rId9" tooltip="Kachna"/>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10748" y="1927400"/>
            <a:ext cx="1645027" cy="12960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763232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1000"/>
                                        <p:tgtEl>
                                          <p:spTgt spid="2050"/>
                                        </p:tgtEl>
                                      </p:cBhvr>
                                    </p:animEffect>
                                    <p:anim calcmode="lin" valueType="num">
                                      <p:cBhvr>
                                        <p:cTn id="8" dur="1000" fill="hold"/>
                                        <p:tgtEl>
                                          <p:spTgt spid="2050"/>
                                        </p:tgtEl>
                                        <p:attrNameLst>
                                          <p:attrName>ppt_x</p:attrName>
                                        </p:attrNameLst>
                                      </p:cBhvr>
                                      <p:tavLst>
                                        <p:tav tm="0">
                                          <p:val>
                                            <p:strVal val="#ppt_x"/>
                                          </p:val>
                                        </p:tav>
                                        <p:tav tm="100000">
                                          <p:val>
                                            <p:strVal val="#ppt_x"/>
                                          </p:val>
                                        </p:tav>
                                      </p:tavLst>
                                    </p:anim>
                                    <p:anim calcmode="lin" valueType="num">
                                      <p:cBhvr>
                                        <p:cTn id="9" dur="1000" fill="hold"/>
                                        <p:tgtEl>
                                          <p:spTgt spid="205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053"/>
                                        </p:tgtEl>
                                        <p:attrNameLst>
                                          <p:attrName>style.visibility</p:attrName>
                                        </p:attrNameLst>
                                      </p:cBhvr>
                                      <p:to>
                                        <p:strVal val="visible"/>
                                      </p:to>
                                    </p:set>
                                    <p:animEffect transition="in" filter="fade">
                                      <p:cBhvr>
                                        <p:cTn id="14" dur="1000"/>
                                        <p:tgtEl>
                                          <p:spTgt spid="2053"/>
                                        </p:tgtEl>
                                      </p:cBhvr>
                                    </p:animEffect>
                                    <p:anim calcmode="lin" valueType="num">
                                      <p:cBhvr>
                                        <p:cTn id="15" dur="1000" fill="hold"/>
                                        <p:tgtEl>
                                          <p:spTgt spid="2053"/>
                                        </p:tgtEl>
                                        <p:attrNameLst>
                                          <p:attrName>ppt_x</p:attrName>
                                        </p:attrNameLst>
                                      </p:cBhvr>
                                      <p:tavLst>
                                        <p:tav tm="0">
                                          <p:val>
                                            <p:strVal val="#ppt_x"/>
                                          </p:val>
                                        </p:tav>
                                        <p:tav tm="100000">
                                          <p:val>
                                            <p:strVal val="#ppt_x"/>
                                          </p:val>
                                        </p:tav>
                                      </p:tavLst>
                                    </p:anim>
                                    <p:anim calcmode="lin" valueType="num">
                                      <p:cBhvr>
                                        <p:cTn id="16" dur="1000" fill="hold"/>
                                        <p:tgtEl>
                                          <p:spTgt spid="205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055"/>
                                        </p:tgtEl>
                                        <p:attrNameLst>
                                          <p:attrName>style.visibility</p:attrName>
                                        </p:attrNameLst>
                                      </p:cBhvr>
                                      <p:to>
                                        <p:strVal val="visible"/>
                                      </p:to>
                                    </p:set>
                                    <p:animEffect transition="in" filter="fade">
                                      <p:cBhvr>
                                        <p:cTn id="21" dur="1000"/>
                                        <p:tgtEl>
                                          <p:spTgt spid="2055"/>
                                        </p:tgtEl>
                                      </p:cBhvr>
                                    </p:animEffect>
                                    <p:anim calcmode="lin" valueType="num">
                                      <p:cBhvr>
                                        <p:cTn id="22" dur="1000" fill="hold"/>
                                        <p:tgtEl>
                                          <p:spTgt spid="2055"/>
                                        </p:tgtEl>
                                        <p:attrNameLst>
                                          <p:attrName>ppt_x</p:attrName>
                                        </p:attrNameLst>
                                      </p:cBhvr>
                                      <p:tavLst>
                                        <p:tav tm="0">
                                          <p:val>
                                            <p:strVal val="#ppt_x"/>
                                          </p:val>
                                        </p:tav>
                                        <p:tav tm="100000">
                                          <p:val>
                                            <p:strVal val="#ppt_x"/>
                                          </p:val>
                                        </p:tav>
                                      </p:tavLst>
                                    </p:anim>
                                    <p:anim calcmode="lin" valueType="num">
                                      <p:cBhvr>
                                        <p:cTn id="23" dur="1000" fill="hold"/>
                                        <p:tgtEl>
                                          <p:spTgt spid="2055"/>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057"/>
                                        </p:tgtEl>
                                        <p:attrNameLst>
                                          <p:attrName>style.visibility</p:attrName>
                                        </p:attrNameLst>
                                      </p:cBhvr>
                                      <p:to>
                                        <p:strVal val="visible"/>
                                      </p:to>
                                    </p:set>
                                    <p:animEffect transition="in" filter="fade">
                                      <p:cBhvr>
                                        <p:cTn id="28" dur="1000"/>
                                        <p:tgtEl>
                                          <p:spTgt spid="2057"/>
                                        </p:tgtEl>
                                      </p:cBhvr>
                                    </p:animEffect>
                                    <p:anim calcmode="lin" valueType="num">
                                      <p:cBhvr>
                                        <p:cTn id="29" dur="1000" fill="hold"/>
                                        <p:tgtEl>
                                          <p:spTgt spid="2057"/>
                                        </p:tgtEl>
                                        <p:attrNameLst>
                                          <p:attrName>ppt_x</p:attrName>
                                        </p:attrNameLst>
                                      </p:cBhvr>
                                      <p:tavLst>
                                        <p:tav tm="0">
                                          <p:val>
                                            <p:strVal val="#ppt_x"/>
                                          </p:val>
                                        </p:tav>
                                        <p:tav tm="100000">
                                          <p:val>
                                            <p:strVal val="#ppt_x"/>
                                          </p:val>
                                        </p:tav>
                                      </p:tavLst>
                                    </p:anim>
                                    <p:anim calcmode="lin" valueType="num">
                                      <p:cBhvr>
                                        <p:cTn id="30" dur="1000" fill="hold"/>
                                        <p:tgtEl>
                                          <p:spTgt spid="2057"/>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4098"/>
                                        </p:tgtEl>
                                        <p:attrNameLst>
                                          <p:attrName>style.visibility</p:attrName>
                                        </p:attrNameLst>
                                      </p:cBhvr>
                                      <p:to>
                                        <p:strVal val="visible"/>
                                      </p:to>
                                    </p:set>
                                    <p:anim calcmode="lin" valueType="num">
                                      <p:cBhvr additive="base">
                                        <p:cTn id="35" dur="500" fill="hold"/>
                                        <p:tgtEl>
                                          <p:spTgt spid="4098"/>
                                        </p:tgtEl>
                                        <p:attrNameLst>
                                          <p:attrName>ppt_x</p:attrName>
                                        </p:attrNameLst>
                                      </p:cBhvr>
                                      <p:tavLst>
                                        <p:tav tm="0">
                                          <p:val>
                                            <p:strVal val="#ppt_x"/>
                                          </p:val>
                                        </p:tav>
                                        <p:tav tm="100000">
                                          <p:val>
                                            <p:strVal val="#ppt_x"/>
                                          </p:val>
                                        </p:tav>
                                      </p:tavLst>
                                    </p:anim>
                                    <p:anim calcmode="lin" valueType="num">
                                      <p:cBhvr additive="base">
                                        <p:cTn id="36" dur="500" fill="hold"/>
                                        <p:tgtEl>
                                          <p:spTgt spid="4098"/>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4100"/>
                                        </p:tgtEl>
                                        <p:attrNameLst>
                                          <p:attrName>style.visibility</p:attrName>
                                        </p:attrNameLst>
                                      </p:cBhvr>
                                      <p:to>
                                        <p:strVal val="visible"/>
                                      </p:to>
                                    </p:set>
                                    <p:animEffect transition="in" filter="fade">
                                      <p:cBhvr>
                                        <p:cTn id="41" dur="1000"/>
                                        <p:tgtEl>
                                          <p:spTgt spid="4100"/>
                                        </p:tgtEl>
                                      </p:cBhvr>
                                    </p:animEffect>
                                    <p:anim calcmode="lin" valueType="num">
                                      <p:cBhvr>
                                        <p:cTn id="42" dur="1000" fill="hold"/>
                                        <p:tgtEl>
                                          <p:spTgt spid="4100"/>
                                        </p:tgtEl>
                                        <p:attrNameLst>
                                          <p:attrName>ppt_x</p:attrName>
                                        </p:attrNameLst>
                                      </p:cBhvr>
                                      <p:tavLst>
                                        <p:tav tm="0">
                                          <p:val>
                                            <p:strVal val="#ppt_x"/>
                                          </p:val>
                                        </p:tav>
                                        <p:tav tm="100000">
                                          <p:val>
                                            <p:strVal val="#ppt_x"/>
                                          </p:val>
                                        </p:tav>
                                      </p:tavLst>
                                    </p:anim>
                                    <p:anim calcmode="lin" valueType="num">
                                      <p:cBhvr>
                                        <p:cTn id="43" dur="1000" fill="hold"/>
                                        <p:tgtEl>
                                          <p:spTgt spid="4100"/>
                                        </p:tgtEl>
                                        <p:attrNameLst>
                                          <p:attrName>ppt_y</p:attrName>
                                        </p:attrNameLst>
                                      </p:cBhvr>
                                      <p:tavLst>
                                        <p:tav tm="0">
                                          <p:val>
                                            <p:strVal val="#ppt_y+.1"/>
                                          </p:val>
                                        </p:tav>
                                        <p:tav tm="100000">
                                          <p:val>
                                            <p:strVal val="#ppt_y"/>
                                          </p:val>
                                        </p:tav>
                                      </p:tavLst>
                                    </p:anim>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476673"/>
            <a:ext cx="7772400" cy="864095"/>
          </a:xfrm>
        </p:spPr>
        <p:txBody>
          <a:bodyPr>
            <a:normAutofit fontScale="90000"/>
          </a:bodyPr>
          <a:lstStyle/>
          <a:p>
            <a:pPr algn="l"/>
            <a:r>
              <a:rPr lang="cs-CZ" sz="3200" b="1" u="sng" dirty="0" smtClean="0"/>
              <a:t/>
            </a:r>
            <a:br>
              <a:rPr lang="cs-CZ" sz="3200" b="1" u="sng" dirty="0" smtClean="0"/>
            </a:br>
            <a:r>
              <a:rPr lang="cs-CZ" sz="3200" b="1" u="sng" dirty="0"/>
              <a:t/>
            </a:r>
            <a:br>
              <a:rPr lang="cs-CZ" sz="3200" b="1" u="sng" dirty="0"/>
            </a:br>
            <a:r>
              <a:rPr lang="cs-CZ" sz="3200" b="1" u="sng" dirty="0" smtClean="0"/>
              <a:t/>
            </a:r>
            <a:br>
              <a:rPr lang="cs-CZ" sz="3200" b="1" u="sng" dirty="0" smtClean="0"/>
            </a:br>
            <a:r>
              <a:rPr lang="cs-CZ" sz="3200" b="1" u="sng" dirty="0" smtClean="0"/>
              <a:t/>
            </a:r>
            <a:br>
              <a:rPr lang="cs-CZ" sz="3200" b="1" u="sng" dirty="0" smtClean="0"/>
            </a:br>
            <a:r>
              <a:rPr lang="cs-CZ" sz="3600" b="1" u="sng" dirty="0" smtClean="0"/>
              <a:t>Pásmo mělké vody</a:t>
            </a:r>
            <a:r>
              <a:rPr lang="cs-CZ" sz="3600" b="1" dirty="0" smtClean="0"/>
              <a:t/>
            </a:r>
            <a:br>
              <a:rPr lang="cs-CZ" sz="3600" b="1" dirty="0" smtClean="0"/>
            </a:br>
            <a:r>
              <a:rPr lang="cs-CZ" sz="3600" b="1" dirty="0" smtClean="0"/>
              <a:t/>
            </a:r>
            <a:br>
              <a:rPr lang="cs-CZ" sz="3600" b="1" dirty="0" smtClean="0"/>
            </a:br>
            <a:r>
              <a:rPr lang="cs-CZ" sz="2200" b="1" dirty="0" smtClean="0"/>
              <a:t/>
            </a:r>
            <a:br>
              <a:rPr lang="cs-CZ" sz="2200" b="1" dirty="0" smtClean="0"/>
            </a:br>
            <a:r>
              <a:rPr lang="cs-CZ" b="1" dirty="0" smtClean="0"/>
              <a:t/>
            </a:r>
            <a:br>
              <a:rPr lang="cs-CZ" b="1" dirty="0" smtClean="0"/>
            </a:br>
            <a:endParaRPr lang="cs-CZ" dirty="0"/>
          </a:p>
        </p:txBody>
      </p:sp>
      <p:sp>
        <p:nvSpPr>
          <p:cNvPr id="3" name="Podnadpis 2"/>
          <p:cNvSpPr>
            <a:spLocks noGrp="1"/>
          </p:cNvSpPr>
          <p:nvPr>
            <p:ph type="subTitle" idx="1"/>
          </p:nvPr>
        </p:nvSpPr>
        <p:spPr>
          <a:xfrm>
            <a:off x="683568" y="1268760"/>
            <a:ext cx="7704856" cy="4370040"/>
          </a:xfrm>
        </p:spPr>
        <p:txBody>
          <a:bodyPr>
            <a:normAutofit/>
          </a:bodyPr>
          <a:lstStyle/>
          <a:p>
            <a:pPr algn="l">
              <a:spcBef>
                <a:spcPts val="0"/>
              </a:spcBef>
            </a:pPr>
            <a:r>
              <a:rPr lang="cs-CZ" sz="2000" dirty="0" smtClean="0">
                <a:solidFill>
                  <a:schemeClr val="tx1"/>
                </a:solidFill>
              </a:rPr>
              <a:t>Pásmo mělké vody skýtá </a:t>
            </a:r>
            <a:r>
              <a:rPr lang="cs-CZ" sz="2000" b="1" dirty="0" smtClean="0">
                <a:solidFill>
                  <a:schemeClr val="tx1"/>
                </a:solidFill>
              </a:rPr>
              <a:t>úkryt</a:t>
            </a:r>
            <a:r>
              <a:rPr lang="cs-CZ" sz="2000" dirty="0" smtClean="0">
                <a:solidFill>
                  <a:schemeClr val="tx1"/>
                </a:solidFill>
              </a:rPr>
              <a:t> mnoha druhům vodních i u vody žijících </a:t>
            </a:r>
            <a:r>
              <a:rPr lang="cs-CZ" sz="2000" b="1" dirty="0" smtClean="0">
                <a:solidFill>
                  <a:schemeClr val="tx1"/>
                </a:solidFill>
              </a:rPr>
              <a:t>živočichů</a:t>
            </a:r>
            <a:r>
              <a:rPr lang="cs-CZ" sz="2000" dirty="0" smtClean="0">
                <a:solidFill>
                  <a:schemeClr val="tx1"/>
                </a:solidFill>
              </a:rPr>
              <a:t> – vodních ptáků, obojživelníků či plazů.</a:t>
            </a:r>
          </a:p>
          <a:p>
            <a:pPr algn="l"/>
            <a:r>
              <a:rPr lang="cs-CZ" sz="2000" dirty="0" smtClean="0">
                <a:solidFill>
                  <a:schemeClr val="tx1"/>
                </a:solidFill>
              </a:rPr>
              <a:t>Ze dna rybníka vyrůstají některé druhy rostlin, které se pak dále rozrůstají i do mokřadu. Rostou však zde i </a:t>
            </a:r>
            <a:r>
              <a:rPr lang="cs-CZ" sz="2800" b="1" u="sng" dirty="0" smtClean="0">
                <a:solidFill>
                  <a:schemeClr val="tx1"/>
                </a:solidFill>
              </a:rPr>
              <a:t>vodní rostliny</a:t>
            </a:r>
            <a:r>
              <a:rPr lang="cs-CZ" sz="2000" dirty="0" smtClean="0">
                <a:solidFill>
                  <a:schemeClr val="tx1"/>
                </a:solidFill>
              </a:rPr>
              <a:t>.</a:t>
            </a:r>
          </a:p>
          <a:p>
            <a:pPr algn="l"/>
            <a:r>
              <a:rPr lang="cs-CZ" sz="2000" dirty="0" smtClean="0">
                <a:solidFill>
                  <a:schemeClr val="tx1"/>
                </a:solidFill>
              </a:rPr>
              <a:t/>
            </a:r>
            <a:br>
              <a:rPr lang="cs-CZ" sz="2000" dirty="0" smtClean="0">
                <a:solidFill>
                  <a:schemeClr val="tx1"/>
                </a:solidFill>
              </a:rPr>
            </a:br>
            <a:r>
              <a:rPr lang="cs-CZ" sz="2000" dirty="0" smtClean="0">
                <a:solidFill>
                  <a:schemeClr val="tx1"/>
                </a:solidFill>
              </a:rPr>
              <a:t>  </a:t>
            </a:r>
            <a:br>
              <a:rPr lang="cs-CZ" sz="2000" dirty="0" smtClean="0">
                <a:solidFill>
                  <a:schemeClr val="tx1"/>
                </a:solidFill>
              </a:rPr>
            </a:br>
            <a:endParaRPr lang="cs-CZ" sz="2000" dirty="0">
              <a:solidFill>
                <a:schemeClr val="tx1"/>
              </a:solidFill>
            </a:endParaRPr>
          </a:p>
        </p:txBody>
      </p:sp>
      <p:pic>
        <p:nvPicPr>
          <p:cNvPr id="9219" name="Picture 3" descr="C:\Users\uživatel\AppData\Local\Microsoft\Windows\Temporary Internet Files\Content.IE5\63OLIM5R\MP900425266[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486" y="4087531"/>
            <a:ext cx="2592372" cy="1727573"/>
          </a:xfrm>
          <a:prstGeom prst="rect">
            <a:avLst/>
          </a:prstGeom>
          <a:noFill/>
          <a:extLst>
            <a:ext uri="{909E8E84-426E-40DD-AFC4-6F175D3DCCD1}">
              <a14:hiddenFill xmlns:a14="http://schemas.microsoft.com/office/drawing/2010/main">
                <a:solidFill>
                  <a:srgbClr val="FFFFFF"/>
                </a:solidFill>
              </a14:hiddenFill>
            </a:ext>
          </a:extLst>
        </p:spPr>
      </p:pic>
      <p:sp>
        <p:nvSpPr>
          <p:cNvPr id="4" name="TextovéPole 3"/>
          <p:cNvSpPr txBox="1"/>
          <p:nvPr/>
        </p:nvSpPr>
        <p:spPr>
          <a:xfrm>
            <a:off x="1187624" y="3358727"/>
            <a:ext cx="1224136" cy="707886"/>
          </a:xfrm>
          <a:prstGeom prst="rect">
            <a:avLst/>
          </a:prstGeom>
          <a:noFill/>
        </p:spPr>
        <p:txBody>
          <a:bodyPr wrap="square" rtlCol="0">
            <a:spAutoFit/>
          </a:bodyPr>
          <a:lstStyle/>
          <a:p>
            <a:r>
              <a:rPr lang="cs-CZ" sz="2000" dirty="0" smtClean="0"/>
              <a:t>Leknín bílý</a:t>
            </a:r>
            <a:endParaRPr lang="cs-CZ" sz="2000" dirty="0"/>
          </a:p>
        </p:txBody>
      </p:sp>
      <p:pic>
        <p:nvPicPr>
          <p:cNvPr id="9221" name="Picture 5" descr="Elodea canadensis - vodní mor kanadský"/>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75856" y="4085087"/>
            <a:ext cx="2592372" cy="1738032"/>
          </a:xfrm>
          <a:prstGeom prst="rect">
            <a:avLst/>
          </a:prstGeom>
          <a:noFill/>
          <a:extLst>
            <a:ext uri="{909E8E84-426E-40DD-AFC4-6F175D3DCCD1}">
              <a14:hiddenFill xmlns:a14="http://schemas.microsoft.com/office/drawing/2010/main">
                <a:solidFill>
                  <a:srgbClr val="FFFFFF"/>
                </a:solidFill>
              </a14:hiddenFill>
            </a:ext>
          </a:extLst>
        </p:spPr>
      </p:pic>
      <p:sp>
        <p:nvSpPr>
          <p:cNvPr id="5" name="TextovéPole 4"/>
          <p:cNvSpPr txBox="1"/>
          <p:nvPr/>
        </p:nvSpPr>
        <p:spPr>
          <a:xfrm>
            <a:off x="4067944" y="3379645"/>
            <a:ext cx="1224136" cy="707886"/>
          </a:xfrm>
          <a:prstGeom prst="rect">
            <a:avLst/>
          </a:prstGeom>
          <a:noFill/>
        </p:spPr>
        <p:txBody>
          <a:bodyPr wrap="square" rtlCol="0">
            <a:spAutoFit/>
          </a:bodyPr>
          <a:lstStyle/>
          <a:p>
            <a:r>
              <a:rPr lang="cs-CZ" sz="2000" dirty="0" smtClean="0"/>
              <a:t>Vodní mor</a:t>
            </a:r>
            <a:endParaRPr lang="cs-CZ" sz="2000" dirty="0"/>
          </a:p>
        </p:txBody>
      </p:sp>
      <p:sp>
        <p:nvSpPr>
          <p:cNvPr id="6" name="TextovéPole 5"/>
          <p:cNvSpPr txBox="1"/>
          <p:nvPr/>
        </p:nvSpPr>
        <p:spPr>
          <a:xfrm>
            <a:off x="6948264" y="3379645"/>
            <a:ext cx="1440160" cy="707886"/>
          </a:xfrm>
          <a:prstGeom prst="rect">
            <a:avLst/>
          </a:prstGeom>
          <a:noFill/>
        </p:spPr>
        <p:txBody>
          <a:bodyPr wrap="square" rtlCol="0">
            <a:spAutoFit/>
          </a:bodyPr>
          <a:lstStyle/>
          <a:p>
            <a:r>
              <a:rPr lang="cs-CZ" sz="2000" dirty="0" smtClean="0"/>
              <a:t>Halucha vodní</a:t>
            </a:r>
            <a:endParaRPr lang="cs-CZ" sz="2000" dirty="0"/>
          </a:p>
        </p:txBody>
      </p:sp>
      <p:pic>
        <p:nvPicPr>
          <p:cNvPr id="3074" name="Picture 2" descr="Oenathe aquatica"/>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242753" y="4085087"/>
            <a:ext cx="2520280" cy="17275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773606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gtEl>
                                        <p:attrNameLst>
                                          <p:attrName>style.visibility</p:attrName>
                                        </p:attrNameLst>
                                      </p:cBhvr>
                                      <p:to>
                                        <p:strVal val="visible"/>
                                      </p:to>
                                    </p:set>
                                    <p:anim calcmode="lin" valueType="num">
                                      <p:cBhvr additive="base">
                                        <p:cTn id="7" dur="500" fill="hold"/>
                                        <p:tgtEl>
                                          <p:spTgt spid="9219"/>
                                        </p:tgtEl>
                                        <p:attrNameLst>
                                          <p:attrName>ppt_x</p:attrName>
                                        </p:attrNameLst>
                                      </p:cBhvr>
                                      <p:tavLst>
                                        <p:tav tm="0">
                                          <p:val>
                                            <p:strVal val="#ppt_x"/>
                                          </p:val>
                                        </p:tav>
                                        <p:tav tm="100000">
                                          <p:val>
                                            <p:strVal val="#ppt_x"/>
                                          </p:val>
                                        </p:tav>
                                      </p:tavLst>
                                    </p:anim>
                                    <p:anim calcmode="lin" valueType="num">
                                      <p:cBhvr additive="base">
                                        <p:cTn id="8" dur="500" fill="hold"/>
                                        <p:tgtEl>
                                          <p:spTgt spid="921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221"/>
                                        </p:tgtEl>
                                        <p:attrNameLst>
                                          <p:attrName>style.visibility</p:attrName>
                                        </p:attrNameLst>
                                      </p:cBhvr>
                                      <p:to>
                                        <p:strVal val="visible"/>
                                      </p:to>
                                    </p:set>
                                    <p:anim calcmode="lin" valueType="num">
                                      <p:cBhvr additive="base">
                                        <p:cTn id="13" dur="500" fill="hold"/>
                                        <p:tgtEl>
                                          <p:spTgt spid="9221"/>
                                        </p:tgtEl>
                                        <p:attrNameLst>
                                          <p:attrName>ppt_x</p:attrName>
                                        </p:attrNameLst>
                                      </p:cBhvr>
                                      <p:tavLst>
                                        <p:tav tm="0">
                                          <p:val>
                                            <p:strVal val="#ppt_x"/>
                                          </p:val>
                                        </p:tav>
                                        <p:tav tm="100000">
                                          <p:val>
                                            <p:strVal val="#ppt_x"/>
                                          </p:val>
                                        </p:tav>
                                      </p:tavLst>
                                    </p:anim>
                                    <p:anim calcmode="lin" valueType="num">
                                      <p:cBhvr additive="base">
                                        <p:cTn id="14" dur="500" fill="hold"/>
                                        <p:tgtEl>
                                          <p:spTgt spid="922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074"/>
                                        </p:tgtEl>
                                        <p:attrNameLst>
                                          <p:attrName>style.visibility</p:attrName>
                                        </p:attrNameLst>
                                      </p:cBhvr>
                                      <p:to>
                                        <p:strVal val="visible"/>
                                      </p:to>
                                    </p:set>
                                    <p:anim calcmode="lin" valueType="num">
                                      <p:cBhvr additive="base">
                                        <p:cTn id="19" dur="500" fill="hold"/>
                                        <p:tgtEl>
                                          <p:spTgt spid="3074"/>
                                        </p:tgtEl>
                                        <p:attrNameLst>
                                          <p:attrName>ppt_x</p:attrName>
                                        </p:attrNameLst>
                                      </p:cBhvr>
                                      <p:tavLst>
                                        <p:tav tm="0">
                                          <p:val>
                                            <p:strVal val="#ppt_x"/>
                                          </p:val>
                                        </p:tav>
                                        <p:tav tm="100000">
                                          <p:val>
                                            <p:strVal val="#ppt_x"/>
                                          </p:val>
                                        </p:tav>
                                      </p:tavLst>
                                    </p:anim>
                                    <p:anim calcmode="lin" valueType="num">
                                      <p:cBhvr additive="base">
                                        <p:cTn id="20" dur="500" fill="hold"/>
                                        <p:tgtEl>
                                          <p:spTgt spid="3074"/>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541784" y="354522"/>
            <a:ext cx="7916416" cy="1470025"/>
          </a:xfrm>
        </p:spPr>
        <p:txBody>
          <a:bodyPr>
            <a:normAutofit/>
          </a:bodyPr>
          <a:lstStyle/>
          <a:p>
            <a:pPr algn="l"/>
            <a:r>
              <a:rPr lang="cs-CZ" sz="2800" b="1" u="sng" dirty="0" smtClean="0"/>
              <a:t>Pásmo mělké vody je také místem rozmnožování živočichů</a:t>
            </a:r>
            <a:endParaRPr lang="cs-CZ" sz="2800" b="1" u="sng" dirty="0"/>
          </a:p>
        </p:txBody>
      </p:sp>
      <p:sp>
        <p:nvSpPr>
          <p:cNvPr id="3" name="Podnadpis 2"/>
          <p:cNvSpPr>
            <a:spLocks noGrp="1"/>
          </p:cNvSpPr>
          <p:nvPr>
            <p:ph type="subTitle" idx="1"/>
          </p:nvPr>
        </p:nvSpPr>
        <p:spPr>
          <a:xfrm>
            <a:off x="575556" y="6525344"/>
            <a:ext cx="7848872" cy="88236"/>
          </a:xfrm>
        </p:spPr>
        <p:txBody>
          <a:bodyPr>
            <a:normAutofit fontScale="25000" lnSpcReduction="20000"/>
          </a:bodyPr>
          <a:lstStyle/>
          <a:p>
            <a:endParaRPr lang="cs-CZ" dirty="0"/>
          </a:p>
        </p:txBody>
      </p:sp>
      <p:pic>
        <p:nvPicPr>
          <p:cNvPr id="10242" name="Picture 2" descr="http://www.mestodobruska.cz/foto/priroda/048.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1427" y="4093614"/>
            <a:ext cx="3242725" cy="2432044"/>
          </a:xfrm>
          <a:prstGeom prst="rect">
            <a:avLst/>
          </a:prstGeom>
          <a:noFill/>
          <a:extLst>
            <a:ext uri="{909E8E84-426E-40DD-AFC4-6F175D3DCCD1}">
              <a14:hiddenFill xmlns:a14="http://schemas.microsoft.com/office/drawing/2010/main">
                <a:solidFill>
                  <a:srgbClr val="FFFFFF"/>
                </a:solidFill>
              </a14:hiddenFill>
            </a:ext>
          </a:extLst>
        </p:spPr>
      </p:pic>
      <p:sp>
        <p:nvSpPr>
          <p:cNvPr id="4" name="TextovéPole 3"/>
          <p:cNvSpPr txBox="1"/>
          <p:nvPr/>
        </p:nvSpPr>
        <p:spPr>
          <a:xfrm>
            <a:off x="741427" y="4093604"/>
            <a:ext cx="1944216" cy="707886"/>
          </a:xfrm>
          <a:prstGeom prst="rect">
            <a:avLst/>
          </a:prstGeom>
          <a:noFill/>
        </p:spPr>
        <p:txBody>
          <a:bodyPr wrap="square" rtlCol="0">
            <a:spAutoFit/>
          </a:bodyPr>
          <a:lstStyle/>
          <a:p>
            <a:r>
              <a:rPr lang="cs-CZ" sz="2000" dirty="0" smtClean="0">
                <a:solidFill>
                  <a:schemeClr val="bg1"/>
                </a:solidFill>
              </a:rPr>
              <a:t>Pulci skokana hnědého</a:t>
            </a:r>
            <a:endParaRPr lang="cs-CZ" sz="2000" dirty="0">
              <a:solidFill>
                <a:schemeClr val="bg1"/>
              </a:solidFill>
            </a:endParaRPr>
          </a:p>
        </p:txBody>
      </p:sp>
      <p:pic>
        <p:nvPicPr>
          <p:cNvPr id="10244" name="Picture 4" descr="http://www.catfish.cz/ruzne/komar/larvy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4046" y="4109697"/>
            <a:ext cx="3242725" cy="2432044"/>
          </a:xfrm>
          <a:prstGeom prst="rect">
            <a:avLst/>
          </a:prstGeom>
          <a:noFill/>
          <a:extLst>
            <a:ext uri="{909E8E84-426E-40DD-AFC4-6F175D3DCCD1}">
              <a14:hiddenFill xmlns:a14="http://schemas.microsoft.com/office/drawing/2010/main">
                <a:solidFill>
                  <a:srgbClr val="FFFFFF"/>
                </a:solidFill>
              </a14:hiddenFill>
            </a:ext>
          </a:extLst>
        </p:spPr>
      </p:pic>
      <p:sp>
        <p:nvSpPr>
          <p:cNvPr id="5" name="TextovéPole 4"/>
          <p:cNvSpPr txBox="1"/>
          <p:nvPr/>
        </p:nvSpPr>
        <p:spPr>
          <a:xfrm>
            <a:off x="4499992" y="3084384"/>
            <a:ext cx="1584176" cy="400110"/>
          </a:xfrm>
          <a:prstGeom prst="rect">
            <a:avLst/>
          </a:prstGeom>
          <a:noFill/>
        </p:spPr>
        <p:txBody>
          <a:bodyPr wrap="square" rtlCol="0">
            <a:spAutoFit/>
          </a:bodyPr>
          <a:lstStyle/>
          <a:p>
            <a:r>
              <a:rPr lang="cs-CZ" sz="2000" dirty="0" smtClean="0">
                <a:solidFill>
                  <a:schemeClr val="bg1"/>
                </a:solidFill>
              </a:rPr>
              <a:t>Larvy komára</a:t>
            </a:r>
            <a:endParaRPr lang="cs-CZ" sz="2000" dirty="0">
              <a:solidFill>
                <a:schemeClr val="bg1"/>
              </a:solidFill>
            </a:endParaRPr>
          </a:p>
        </p:txBody>
      </p:sp>
      <p:sp>
        <p:nvSpPr>
          <p:cNvPr id="6" name="TextovéPole 5"/>
          <p:cNvSpPr txBox="1"/>
          <p:nvPr/>
        </p:nvSpPr>
        <p:spPr>
          <a:xfrm>
            <a:off x="5004046" y="4107818"/>
            <a:ext cx="1800200" cy="400110"/>
          </a:xfrm>
          <a:prstGeom prst="rect">
            <a:avLst/>
          </a:prstGeom>
          <a:noFill/>
        </p:spPr>
        <p:txBody>
          <a:bodyPr wrap="square" rtlCol="0">
            <a:spAutoFit/>
          </a:bodyPr>
          <a:lstStyle/>
          <a:p>
            <a:r>
              <a:rPr lang="cs-CZ" sz="2000" dirty="0" smtClean="0">
                <a:solidFill>
                  <a:schemeClr val="bg1"/>
                </a:solidFill>
              </a:rPr>
              <a:t>Larva vážky</a:t>
            </a:r>
            <a:endParaRPr lang="cs-CZ" sz="2000" dirty="0">
              <a:solidFill>
                <a:schemeClr val="bg1"/>
              </a:solidFill>
            </a:endParaRPr>
          </a:p>
        </p:txBody>
      </p:sp>
      <p:pic>
        <p:nvPicPr>
          <p:cNvPr id="10246" name="Picture 6" descr="Násada P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9831" y="1624492"/>
            <a:ext cx="3242725" cy="2430050"/>
          </a:xfrm>
          <a:prstGeom prst="rect">
            <a:avLst/>
          </a:prstGeom>
          <a:noFill/>
          <a:extLst>
            <a:ext uri="{909E8E84-426E-40DD-AFC4-6F175D3DCCD1}">
              <a14:hiddenFill xmlns:a14="http://schemas.microsoft.com/office/drawing/2010/main">
                <a:solidFill>
                  <a:srgbClr val="FFFFFF"/>
                </a:solidFill>
              </a14:hiddenFill>
            </a:ext>
          </a:extLst>
        </p:spPr>
      </p:pic>
      <p:sp>
        <p:nvSpPr>
          <p:cNvPr id="7" name="TextovéPole 6"/>
          <p:cNvSpPr txBox="1"/>
          <p:nvPr/>
        </p:nvSpPr>
        <p:spPr>
          <a:xfrm>
            <a:off x="3059831" y="1624492"/>
            <a:ext cx="1728190" cy="400110"/>
          </a:xfrm>
          <a:prstGeom prst="rect">
            <a:avLst/>
          </a:prstGeom>
          <a:noFill/>
        </p:spPr>
        <p:txBody>
          <a:bodyPr wrap="square" rtlCol="0">
            <a:spAutoFit/>
          </a:bodyPr>
          <a:lstStyle/>
          <a:p>
            <a:r>
              <a:rPr lang="cs-CZ" sz="2000" dirty="0" smtClean="0">
                <a:solidFill>
                  <a:schemeClr val="bg1"/>
                </a:solidFill>
              </a:rPr>
              <a:t>Rybí potěr</a:t>
            </a:r>
            <a:endParaRPr lang="cs-CZ" sz="2000" dirty="0">
              <a:solidFill>
                <a:schemeClr val="bg1"/>
              </a:solidFill>
            </a:endParaRPr>
          </a:p>
        </p:txBody>
      </p:sp>
    </p:spTree>
    <p:extLst>
      <p:ext uri="{BB962C8B-B14F-4D97-AF65-F5344CB8AC3E}">
        <p14:creationId xmlns:p14="http://schemas.microsoft.com/office/powerpoint/2010/main" val="322455820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46"/>
                                        </p:tgtEl>
                                        <p:attrNameLst>
                                          <p:attrName>style.visibility</p:attrName>
                                        </p:attrNameLst>
                                      </p:cBhvr>
                                      <p:to>
                                        <p:strVal val="visible"/>
                                      </p:to>
                                    </p:set>
                                    <p:anim calcmode="lin" valueType="num">
                                      <p:cBhvr additive="base">
                                        <p:cTn id="7" dur="500" fill="hold"/>
                                        <p:tgtEl>
                                          <p:spTgt spid="10246"/>
                                        </p:tgtEl>
                                        <p:attrNameLst>
                                          <p:attrName>ppt_x</p:attrName>
                                        </p:attrNameLst>
                                      </p:cBhvr>
                                      <p:tavLst>
                                        <p:tav tm="0">
                                          <p:val>
                                            <p:strVal val="#ppt_x"/>
                                          </p:val>
                                        </p:tav>
                                        <p:tav tm="100000">
                                          <p:val>
                                            <p:strVal val="#ppt_x"/>
                                          </p:val>
                                        </p:tav>
                                      </p:tavLst>
                                    </p:anim>
                                    <p:anim calcmode="lin" valueType="num">
                                      <p:cBhvr additive="base">
                                        <p:cTn id="8" dur="500" fill="hold"/>
                                        <p:tgtEl>
                                          <p:spTgt spid="1024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242"/>
                                        </p:tgtEl>
                                        <p:attrNameLst>
                                          <p:attrName>style.visibility</p:attrName>
                                        </p:attrNameLst>
                                      </p:cBhvr>
                                      <p:to>
                                        <p:strVal val="visible"/>
                                      </p:to>
                                    </p:set>
                                    <p:anim calcmode="lin" valueType="num">
                                      <p:cBhvr additive="base">
                                        <p:cTn id="13" dur="500" fill="hold"/>
                                        <p:tgtEl>
                                          <p:spTgt spid="10242"/>
                                        </p:tgtEl>
                                        <p:attrNameLst>
                                          <p:attrName>ppt_x</p:attrName>
                                        </p:attrNameLst>
                                      </p:cBhvr>
                                      <p:tavLst>
                                        <p:tav tm="0">
                                          <p:val>
                                            <p:strVal val="#ppt_x"/>
                                          </p:val>
                                        </p:tav>
                                        <p:tav tm="100000">
                                          <p:val>
                                            <p:strVal val="#ppt_x"/>
                                          </p:val>
                                        </p:tav>
                                      </p:tavLst>
                                    </p:anim>
                                    <p:anim calcmode="lin" valueType="num">
                                      <p:cBhvr additive="base">
                                        <p:cTn id="14" dur="500" fill="hold"/>
                                        <p:tgtEl>
                                          <p:spTgt spid="1024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244"/>
                                        </p:tgtEl>
                                        <p:attrNameLst>
                                          <p:attrName>style.visibility</p:attrName>
                                        </p:attrNameLst>
                                      </p:cBhvr>
                                      <p:to>
                                        <p:strVal val="visible"/>
                                      </p:to>
                                    </p:set>
                                    <p:anim calcmode="lin" valueType="num">
                                      <p:cBhvr additive="base">
                                        <p:cTn id="19" dur="500" fill="hold"/>
                                        <p:tgtEl>
                                          <p:spTgt spid="10244"/>
                                        </p:tgtEl>
                                        <p:attrNameLst>
                                          <p:attrName>ppt_x</p:attrName>
                                        </p:attrNameLst>
                                      </p:cBhvr>
                                      <p:tavLst>
                                        <p:tav tm="0">
                                          <p:val>
                                            <p:strVal val="#ppt_x"/>
                                          </p:val>
                                        </p:tav>
                                        <p:tav tm="100000">
                                          <p:val>
                                            <p:strVal val="#ppt_x"/>
                                          </p:val>
                                        </p:tav>
                                      </p:tavLst>
                                    </p:anim>
                                    <p:anim calcmode="lin" valueType="num">
                                      <p:cBhvr additive="base">
                                        <p:cTn id="20" dur="500" fill="hold"/>
                                        <p:tgtEl>
                                          <p:spTgt spid="10244"/>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332656"/>
            <a:ext cx="7772400" cy="4536504"/>
          </a:xfrm>
        </p:spPr>
        <p:txBody>
          <a:bodyPr>
            <a:normAutofit/>
          </a:bodyPr>
          <a:lstStyle/>
          <a:p>
            <a:pPr algn="l"/>
            <a:r>
              <a:rPr lang="cs-CZ" sz="3600" b="1" u="sng" dirty="0" smtClean="0"/>
              <a:t>Pásmo hluboké vody</a:t>
            </a:r>
            <a:br>
              <a:rPr lang="cs-CZ" sz="3600" b="1" u="sng" dirty="0" smtClean="0"/>
            </a:br>
            <a:r>
              <a:rPr lang="cs-CZ" sz="2200" b="1" dirty="0" smtClean="0"/>
              <a:t/>
            </a:r>
            <a:br>
              <a:rPr lang="cs-CZ" sz="2200" b="1" dirty="0" smtClean="0"/>
            </a:br>
            <a:r>
              <a:rPr lang="cs-CZ" sz="2200" b="1" dirty="0" smtClean="0"/>
              <a:t/>
            </a:r>
            <a:br>
              <a:rPr lang="cs-CZ" sz="2200" b="1" dirty="0" smtClean="0"/>
            </a:br>
            <a:r>
              <a:rPr lang="cs-CZ" sz="2200" dirty="0" smtClean="0"/>
              <a:t>Zde již neroste žádná kořenující vegetace. Dno je však domovem mnoha druhů měkkýšů, korýšů, hmyzu a dalších bezobratlých. A samozřejmě je rájem </a:t>
            </a:r>
            <a:r>
              <a:rPr lang="cs-CZ" sz="2400" b="1" dirty="0" smtClean="0"/>
              <a:t>ryb</a:t>
            </a:r>
            <a:r>
              <a:rPr lang="cs-CZ" sz="2200" dirty="0" smtClean="0"/>
              <a:t>.</a:t>
            </a:r>
            <a:br>
              <a:rPr lang="cs-CZ" sz="2200" dirty="0" smtClean="0"/>
            </a:br>
            <a:r>
              <a:rPr lang="cs-CZ" sz="4800" b="1" dirty="0" smtClean="0"/>
              <a:t/>
            </a:r>
            <a:br>
              <a:rPr lang="cs-CZ" sz="4800" b="1" dirty="0" smtClean="0"/>
            </a:br>
            <a:r>
              <a:rPr lang="cs-CZ" sz="4800" b="1" dirty="0" smtClean="0"/>
              <a:t/>
            </a:r>
            <a:br>
              <a:rPr lang="cs-CZ" sz="4800" b="1" dirty="0" smtClean="0"/>
            </a:br>
            <a:endParaRPr lang="cs-CZ" dirty="0"/>
          </a:p>
        </p:txBody>
      </p:sp>
      <p:sp>
        <p:nvSpPr>
          <p:cNvPr id="3" name="Podnadpis 2"/>
          <p:cNvSpPr>
            <a:spLocks noGrp="1"/>
          </p:cNvSpPr>
          <p:nvPr>
            <p:ph type="subTitle" idx="1"/>
          </p:nvPr>
        </p:nvSpPr>
        <p:spPr>
          <a:xfrm flipV="1">
            <a:off x="683568" y="6381328"/>
            <a:ext cx="7632848" cy="144016"/>
          </a:xfrm>
        </p:spPr>
        <p:txBody>
          <a:bodyPr>
            <a:normAutofit fontScale="25000" lnSpcReduction="20000"/>
          </a:bodyPr>
          <a:lstStyle/>
          <a:p>
            <a:endParaRPr lang="cs-CZ" dirty="0"/>
          </a:p>
        </p:txBody>
      </p:sp>
      <p:pic>
        <p:nvPicPr>
          <p:cNvPr id="1026" name="Picture 2" descr="kliknutím nebo ESC zavřete okn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1720" y="2780928"/>
            <a:ext cx="5033540" cy="37751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507218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additive="base">
                                        <p:cTn id="7" dur="500" fill="hold"/>
                                        <p:tgtEl>
                                          <p:spTgt spid="1026"/>
                                        </p:tgtEl>
                                        <p:attrNameLst>
                                          <p:attrName>ppt_x</p:attrName>
                                        </p:attrNameLst>
                                      </p:cBhvr>
                                      <p:tavLst>
                                        <p:tav tm="0">
                                          <p:val>
                                            <p:strVal val="#ppt_x"/>
                                          </p:val>
                                        </p:tav>
                                        <p:tav tm="100000">
                                          <p:val>
                                            <p:strVal val="#ppt_x"/>
                                          </p:val>
                                        </p:tav>
                                      </p:tavLst>
                                    </p:anim>
                                    <p:anim calcmode="lin" valueType="num">
                                      <p:cBhvr additive="base">
                                        <p:cTn id="8"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3568" y="404665"/>
            <a:ext cx="7772400" cy="864095"/>
          </a:xfrm>
        </p:spPr>
        <p:txBody>
          <a:bodyPr>
            <a:normAutofit/>
          </a:bodyPr>
          <a:lstStyle/>
          <a:p>
            <a:pPr algn="l"/>
            <a:r>
              <a:rPr lang="cs-CZ" sz="2800" b="1" u="sng" dirty="0" smtClean="0"/>
              <a:t>Nejčastější druhy ryb v rybníce</a:t>
            </a:r>
            <a:endParaRPr lang="cs-CZ" sz="2800" b="1" u="sng" dirty="0"/>
          </a:p>
        </p:txBody>
      </p:sp>
      <p:sp>
        <p:nvSpPr>
          <p:cNvPr id="3" name="Podnadpis 2"/>
          <p:cNvSpPr>
            <a:spLocks noGrp="1"/>
          </p:cNvSpPr>
          <p:nvPr>
            <p:ph type="subTitle" idx="1"/>
          </p:nvPr>
        </p:nvSpPr>
        <p:spPr>
          <a:xfrm>
            <a:off x="1259632" y="6453336"/>
            <a:ext cx="6400800" cy="193576"/>
          </a:xfrm>
        </p:spPr>
        <p:txBody>
          <a:bodyPr>
            <a:normAutofit fontScale="25000" lnSpcReduction="20000"/>
          </a:bodyPr>
          <a:lstStyle/>
          <a:p>
            <a:endParaRPr lang="cs-CZ" dirty="0"/>
          </a:p>
        </p:txBody>
      </p:sp>
      <p:sp>
        <p:nvSpPr>
          <p:cNvPr id="5" name="TextovéPole 4"/>
          <p:cNvSpPr txBox="1"/>
          <p:nvPr/>
        </p:nvSpPr>
        <p:spPr>
          <a:xfrm>
            <a:off x="1235970" y="1172165"/>
            <a:ext cx="2520280" cy="400110"/>
          </a:xfrm>
          <a:prstGeom prst="rect">
            <a:avLst/>
          </a:prstGeom>
          <a:noFill/>
        </p:spPr>
        <p:txBody>
          <a:bodyPr wrap="square" rtlCol="0">
            <a:spAutoFit/>
          </a:bodyPr>
          <a:lstStyle/>
          <a:p>
            <a:r>
              <a:rPr lang="cs-CZ" sz="2000" dirty="0" smtClean="0"/>
              <a:t>Kapr obecný</a:t>
            </a:r>
            <a:endParaRPr lang="cs-CZ" sz="2000" dirty="0"/>
          </a:p>
        </p:txBody>
      </p:sp>
      <p:sp>
        <p:nvSpPr>
          <p:cNvPr id="6" name="TextovéPole 5"/>
          <p:cNvSpPr txBox="1"/>
          <p:nvPr/>
        </p:nvSpPr>
        <p:spPr>
          <a:xfrm>
            <a:off x="5220072" y="1172165"/>
            <a:ext cx="2808312" cy="400110"/>
          </a:xfrm>
          <a:prstGeom prst="rect">
            <a:avLst/>
          </a:prstGeom>
          <a:noFill/>
        </p:spPr>
        <p:txBody>
          <a:bodyPr wrap="square" rtlCol="0">
            <a:spAutoFit/>
          </a:bodyPr>
          <a:lstStyle/>
          <a:p>
            <a:r>
              <a:rPr lang="cs-CZ" sz="2000" dirty="0" smtClean="0"/>
              <a:t>Sumec obecný</a:t>
            </a:r>
            <a:endParaRPr lang="cs-CZ" sz="2000" dirty="0"/>
          </a:p>
        </p:txBody>
      </p:sp>
      <p:sp>
        <p:nvSpPr>
          <p:cNvPr id="7" name="TextovéPole 6"/>
          <p:cNvSpPr txBox="1"/>
          <p:nvPr/>
        </p:nvSpPr>
        <p:spPr>
          <a:xfrm>
            <a:off x="1235970" y="4065502"/>
            <a:ext cx="2160240" cy="400110"/>
          </a:xfrm>
          <a:prstGeom prst="rect">
            <a:avLst/>
          </a:prstGeom>
          <a:noFill/>
        </p:spPr>
        <p:txBody>
          <a:bodyPr wrap="square" rtlCol="0">
            <a:spAutoFit/>
          </a:bodyPr>
          <a:lstStyle/>
          <a:p>
            <a:r>
              <a:rPr lang="cs-CZ" sz="2000" dirty="0" smtClean="0"/>
              <a:t>Štika obecná</a:t>
            </a:r>
            <a:endParaRPr lang="cs-CZ" sz="2000" dirty="0"/>
          </a:p>
        </p:txBody>
      </p:sp>
      <p:sp>
        <p:nvSpPr>
          <p:cNvPr id="8" name="TextovéPole 7"/>
          <p:cNvSpPr txBox="1"/>
          <p:nvPr/>
        </p:nvSpPr>
        <p:spPr>
          <a:xfrm>
            <a:off x="5106852" y="4065502"/>
            <a:ext cx="2232248" cy="400110"/>
          </a:xfrm>
          <a:prstGeom prst="rect">
            <a:avLst/>
          </a:prstGeom>
          <a:noFill/>
        </p:spPr>
        <p:txBody>
          <a:bodyPr wrap="square" rtlCol="0">
            <a:spAutoFit/>
          </a:bodyPr>
          <a:lstStyle/>
          <a:p>
            <a:r>
              <a:rPr lang="cs-CZ" sz="2000" dirty="0" smtClean="0"/>
              <a:t>Candát obecný</a:t>
            </a:r>
            <a:endParaRPr lang="cs-CZ" sz="2000" dirty="0"/>
          </a:p>
        </p:txBody>
      </p:sp>
      <p:pic>
        <p:nvPicPr>
          <p:cNvPr id="4098" name="Picture 2" descr="Kapr obecný - (Česk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9413" y="1504126"/>
            <a:ext cx="2996992" cy="2289702"/>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Štika obecná - (Česk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9258" y="4465612"/>
            <a:ext cx="2996992" cy="2247744"/>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Sumec obecný - (Česk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96508" y="1504126"/>
            <a:ext cx="3052936" cy="2289702"/>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Candát obecný - (Česko)"/>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36383" y="4435063"/>
            <a:ext cx="3013061" cy="22477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40116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 calcmode="lin" valueType="num">
                                      <p:cBhvr additive="base">
                                        <p:cTn id="7" dur="500" fill="hold"/>
                                        <p:tgtEl>
                                          <p:spTgt spid="4098"/>
                                        </p:tgtEl>
                                        <p:attrNameLst>
                                          <p:attrName>ppt_x</p:attrName>
                                        </p:attrNameLst>
                                      </p:cBhvr>
                                      <p:tavLst>
                                        <p:tav tm="0">
                                          <p:val>
                                            <p:strVal val="#ppt_x"/>
                                          </p:val>
                                        </p:tav>
                                        <p:tav tm="100000">
                                          <p:val>
                                            <p:strVal val="#ppt_x"/>
                                          </p:val>
                                        </p:tav>
                                      </p:tavLst>
                                    </p:anim>
                                    <p:anim calcmode="lin" valueType="num">
                                      <p:cBhvr additive="base">
                                        <p:cTn id="8" dur="500" fill="hold"/>
                                        <p:tgtEl>
                                          <p:spTgt spid="409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102"/>
                                        </p:tgtEl>
                                        <p:attrNameLst>
                                          <p:attrName>style.visibility</p:attrName>
                                        </p:attrNameLst>
                                      </p:cBhvr>
                                      <p:to>
                                        <p:strVal val="visible"/>
                                      </p:to>
                                    </p:set>
                                    <p:anim calcmode="lin" valueType="num">
                                      <p:cBhvr additive="base">
                                        <p:cTn id="13" dur="500" fill="hold"/>
                                        <p:tgtEl>
                                          <p:spTgt spid="4102"/>
                                        </p:tgtEl>
                                        <p:attrNameLst>
                                          <p:attrName>ppt_x</p:attrName>
                                        </p:attrNameLst>
                                      </p:cBhvr>
                                      <p:tavLst>
                                        <p:tav tm="0">
                                          <p:val>
                                            <p:strVal val="#ppt_x"/>
                                          </p:val>
                                        </p:tav>
                                        <p:tav tm="100000">
                                          <p:val>
                                            <p:strVal val="#ppt_x"/>
                                          </p:val>
                                        </p:tav>
                                      </p:tavLst>
                                    </p:anim>
                                    <p:anim calcmode="lin" valueType="num">
                                      <p:cBhvr additive="base">
                                        <p:cTn id="14" dur="500" fill="hold"/>
                                        <p:tgtEl>
                                          <p:spTgt spid="410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100"/>
                                        </p:tgtEl>
                                        <p:attrNameLst>
                                          <p:attrName>style.visibility</p:attrName>
                                        </p:attrNameLst>
                                      </p:cBhvr>
                                      <p:to>
                                        <p:strVal val="visible"/>
                                      </p:to>
                                    </p:set>
                                    <p:anim calcmode="lin" valueType="num">
                                      <p:cBhvr additive="base">
                                        <p:cTn id="19" dur="500" fill="hold"/>
                                        <p:tgtEl>
                                          <p:spTgt spid="4100"/>
                                        </p:tgtEl>
                                        <p:attrNameLst>
                                          <p:attrName>ppt_x</p:attrName>
                                        </p:attrNameLst>
                                      </p:cBhvr>
                                      <p:tavLst>
                                        <p:tav tm="0">
                                          <p:val>
                                            <p:strVal val="#ppt_x"/>
                                          </p:val>
                                        </p:tav>
                                        <p:tav tm="100000">
                                          <p:val>
                                            <p:strVal val="#ppt_x"/>
                                          </p:val>
                                        </p:tav>
                                      </p:tavLst>
                                    </p:anim>
                                    <p:anim calcmode="lin" valueType="num">
                                      <p:cBhvr additive="base">
                                        <p:cTn id="20" dur="500" fill="hold"/>
                                        <p:tgtEl>
                                          <p:spTgt spid="410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104"/>
                                        </p:tgtEl>
                                        <p:attrNameLst>
                                          <p:attrName>style.visibility</p:attrName>
                                        </p:attrNameLst>
                                      </p:cBhvr>
                                      <p:to>
                                        <p:strVal val="visible"/>
                                      </p:to>
                                    </p:set>
                                    <p:anim calcmode="lin" valueType="num">
                                      <p:cBhvr additive="base">
                                        <p:cTn id="25" dur="500" fill="hold"/>
                                        <p:tgtEl>
                                          <p:spTgt spid="4104"/>
                                        </p:tgtEl>
                                        <p:attrNameLst>
                                          <p:attrName>ppt_x</p:attrName>
                                        </p:attrNameLst>
                                      </p:cBhvr>
                                      <p:tavLst>
                                        <p:tav tm="0">
                                          <p:val>
                                            <p:strVal val="#ppt_x"/>
                                          </p:val>
                                        </p:tav>
                                        <p:tav tm="100000">
                                          <p:val>
                                            <p:strVal val="#ppt_x"/>
                                          </p:val>
                                        </p:tav>
                                      </p:tavLst>
                                    </p:anim>
                                    <p:anim calcmode="lin" valueType="num">
                                      <p:cBhvr additive="base">
                                        <p:cTn id="26" dur="500" fill="hold"/>
                                        <p:tgtEl>
                                          <p:spTgt spid="4104"/>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3568" y="548681"/>
            <a:ext cx="7772400" cy="1080120"/>
          </a:xfrm>
        </p:spPr>
        <p:txBody>
          <a:bodyPr>
            <a:normAutofit/>
          </a:bodyPr>
          <a:lstStyle/>
          <a:p>
            <a:pPr algn="l"/>
            <a:r>
              <a:rPr lang="cs-CZ" sz="2800" b="1" u="sng" dirty="0" smtClean="0"/>
              <a:t>Další obyvatelé rybníka</a:t>
            </a:r>
            <a:endParaRPr lang="cs-CZ" sz="2800" b="1" u="sng" dirty="0"/>
          </a:p>
        </p:txBody>
      </p:sp>
      <p:sp>
        <p:nvSpPr>
          <p:cNvPr id="3" name="Podnadpis 2"/>
          <p:cNvSpPr>
            <a:spLocks noGrp="1"/>
          </p:cNvSpPr>
          <p:nvPr>
            <p:ph type="subTitle" idx="1"/>
          </p:nvPr>
        </p:nvSpPr>
        <p:spPr>
          <a:xfrm>
            <a:off x="1371600" y="5589240"/>
            <a:ext cx="6400800" cy="49560"/>
          </a:xfrm>
        </p:spPr>
        <p:txBody>
          <a:bodyPr>
            <a:normAutofit fontScale="25000" lnSpcReduction="20000"/>
          </a:bodyPr>
          <a:lstStyle/>
          <a:p>
            <a:endParaRPr lang="cs-CZ" dirty="0"/>
          </a:p>
        </p:txBody>
      </p:sp>
      <p:pic>
        <p:nvPicPr>
          <p:cNvPr id="1026" name="Picture 2" descr="Soubor:Anodonta cygnea1.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584" y="3573016"/>
            <a:ext cx="1872208" cy="1938338"/>
          </a:xfrm>
          <a:prstGeom prst="rect">
            <a:avLst/>
          </a:prstGeom>
          <a:noFill/>
          <a:extLst>
            <a:ext uri="{909E8E84-426E-40DD-AFC4-6F175D3DCCD1}">
              <a14:hiddenFill xmlns:a14="http://schemas.microsoft.com/office/drawing/2010/main">
                <a:solidFill>
                  <a:srgbClr val="FFFFFF"/>
                </a:solidFill>
              </a14:hiddenFill>
            </a:ext>
          </a:extLst>
        </p:spPr>
      </p:pic>
      <p:sp>
        <p:nvSpPr>
          <p:cNvPr id="4" name="TextovéPole 3"/>
          <p:cNvSpPr txBox="1"/>
          <p:nvPr/>
        </p:nvSpPr>
        <p:spPr>
          <a:xfrm>
            <a:off x="785015" y="3164464"/>
            <a:ext cx="2160240" cy="400110"/>
          </a:xfrm>
          <a:prstGeom prst="rect">
            <a:avLst/>
          </a:prstGeom>
          <a:noFill/>
        </p:spPr>
        <p:txBody>
          <a:bodyPr wrap="square" rtlCol="0">
            <a:spAutoFit/>
          </a:bodyPr>
          <a:lstStyle/>
          <a:p>
            <a:r>
              <a:rPr lang="cs-CZ" sz="2000" dirty="0" smtClean="0"/>
              <a:t>Škeble</a:t>
            </a:r>
            <a:r>
              <a:rPr lang="cs-CZ" dirty="0" smtClean="0"/>
              <a:t> </a:t>
            </a:r>
            <a:r>
              <a:rPr lang="cs-CZ" sz="2000" dirty="0" smtClean="0"/>
              <a:t>rybničná</a:t>
            </a:r>
            <a:endParaRPr lang="cs-CZ" sz="2000" dirty="0"/>
          </a:p>
        </p:txBody>
      </p:sp>
      <p:sp>
        <p:nvSpPr>
          <p:cNvPr id="5" name="TextovéPole 4"/>
          <p:cNvSpPr txBox="1"/>
          <p:nvPr/>
        </p:nvSpPr>
        <p:spPr>
          <a:xfrm>
            <a:off x="3563888" y="3164464"/>
            <a:ext cx="1872208" cy="400110"/>
          </a:xfrm>
          <a:prstGeom prst="rect">
            <a:avLst/>
          </a:prstGeom>
          <a:noFill/>
        </p:spPr>
        <p:txBody>
          <a:bodyPr wrap="square" rtlCol="0">
            <a:spAutoFit/>
          </a:bodyPr>
          <a:lstStyle/>
          <a:p>
            <a:r>
              <a:rPr lang="cs-CZ" sz="2000" dirty="0" smtClean="0"/>
              <a:t>Rak říční</a:t>
            </a:r>
            <a:endParaRPr lang="cs-CZ" sz="2000" dirty="0"/>
          </a:p>
        </p:txBody>
      </p:sp>
      <p:sp>
        <p:nvSpPr>
          <p:cNvPr id="6" name="TextovéPole 5"/>
          <p:cNvSpPr txBox="1"/>
          <p:nvPr/>
        </p:nvSpPr>
        <p:spPr>
          <a:xfrm>
            <a:off x="6144243" y="3164464"/>
            <a:ext cx="2160240" cy="400110"/>
          </a:xfrm>
          <a:prstGeom prst="rect">
            <a:avLst/>
          </a:prstGeom>
          <a:noFill/>
        </p:spPr>
        <p:txBody>
          <a:bodyPr wrap="square" rtlCol="0">
            <a:spAutoFit/>
          </a:bodyPr>
          <a:lstStyle/>
          <a:p>
            <a:r>
              <a:rPr lang="cs-CZ" sz="2000" dirty="0" smtClean="0"/>
              <a:t>Potápník vroubený</a:t>
            </a:r>
            <a:endParaRPr lang="cs-CZ" sz="2000" dirty="0"/>
          </a:p>
        </p:txBody>
      </p:sp>
      <p:pic>
        <p:nvPicPr>
          <p:cNvPr id="2050" name="Picture 2" descr="http://i.idnes.cz/09/092/gal/MCE2daed1_ALAMY_A09HKK.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73847" y="3564574"/>
            <a:ext cx="2913842" cy="193833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potapnik.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40152" y="3579236"/>
            <a:ext cx="2702285" cy="19090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787560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additive="base">
                                        <p:cTn id="7" dur="500" fill="hold"/>
                                        <p:tgtEl>
                                          <p:spTgt spid="1026"/>
                                        </p:tgtEl>
                                        <p:attrNameLst>
                                          <p:attrName>ppt_x</p:attrName>
                                        </p:attrNameLst>
                                      </p:cBhvr>
                                      <p:tavLst>
                                        <p:tav tm="0">
                                          <p:val>
                                            <p:strVal val="#ppt_x"/>
                                          </p:val>
                                        </p:tav>
                                        <p:tav tm="100000">
                                          <p:val>
                                            <p:strVal val="#ppt_x"/>
                                          </p:val>
                                        </p:tav>
                                      </p:tavLst>
                                    </p:anim>
                                    <p:anim calcmode="lin" valueType="num">
                                      <p:cBhvr additive="base">
                                        <p:cTn id="8"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050"/>
                                        </p:tgtEl>
                                        <p:attrNameLst>
                                          <p:attrName>style.visibility</p:attrName>
                                        </p:attrNameLst>
                                      </p:cBhvr>
                                      <p:to>
                                        <p:strVal val="visible"/>
                                      </p:to>
                                    </p:set>
                                    <p:anim calcmode="lin" valueType="num">
                                      <p:cBhvr additive="base">
                                        <p:cTn id="13" dur="500" fill="hold"/>
                                        <p:tgtEl>
                                          <p:spTgt spid="2050"/>
                                        </p:tgtEl>
                                        <p:attrNameLst>
                                          <p:attrName>ppt_x</p:attrName>
                                        </p:attrNameLst>
                                      </p:cBhvr>
                                      <p:tavLst>
                                        <p:tav tm="0">
                                          <p:val>
                                            <p:strVal val="#ppt_x"/>
                                          </p:val>
                                        </p:tav>
                                        <p:tav tm="100000">
                                          <p:val>
                                            <p:strVal val="#ppt_x"/>
                                          </p:val>
                                        </p:tav>
                                      </p:tavLst>
                                    </p:anim>
                                    <p:anim calcmode="lin" valueType="num">
                                      <p:cBhvr additive="base">
                                        <p:cTn id="14" dur="500" fill="hold"/>
                                        <p:tgtEl>
                                          <p:spTgt spid="205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052"/>
                                        </p:tgtEl>
                                        <p:attrNameLst>
                                          <p:attrName>style.visibility</p:attrName>
                                        </p:attrNameLst>
                                      </p:cBhvr>
                                      <p:to>
                                        <p:strVal val="visible"/>
                                      </p:to>
                                    </p:set>
                                    <p:anim calcmode="lin" valueType="num">
                                      <p:cBhvr additive="base">
                                        <p:cTn id="19" dur="500" fill="hold"/>
                                        <p:tgtEl>
                                          <p:spTgt spid="2052"/>
                                        </p:tgtEl>
                                        <p:attrNameLst>
                                          <p:attrName>ppt_x</p:attrName>
                                        </p:attrNameLst>
                                      </p:cBhvr>
                                      <p:tavLst>
                                        <p:tav tm="0">
                                          <p:val>
                                            <p:strVal val="#ppt_x"/>
                                          </p:val>
                                        </p:tav>
                                        <p:tav tm="100000">
                                          <p:val>
                                            <p:strVal val="#ppt_x"/>
                                          </p:val>
                                        </p:tav>
                                      </p:tavLst>
                                    </p:anim>
                                    <p:anim calcmode="lin" valueType="num">
                                      <p:cBhvr additive="base">
                                        <p:cTn id="20" dur="500" fill="hold"/>
                                        <p:tgtEl>
                                          <p:spTgt spid="205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2"/>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11560" y="404664"/>
            <a:ext cx="7772400" cy="2520280"/>
          </a:xfrm>
        </p:spPr>
        <p:txBody>
          <a:bodyPr>
            <a:normAutofit/>
          </a:bodyPr>
          <a:lstStyle/>
          <a:p>
            <a:pPr algn="l"/>
            <a:r>
              <a:rPr lang="cs-CZ" sz="2800" b="1" u="sng" dirty="0" smtClean="0"/>
              <a:t>Výlov rybníka</a:t>
            </a:r>
            <a:br>
              <a:rPr lang="cs-CZ" sz="2800" b="1" u="sng" dirty="0" smtClean="0"/>
            </a:br>
            <a:r>
              <a:rPr lang="cs-CZ" sz="2800" b="1" u="sng" dirty="0"/>
              <a:t/>
            </a:r>
            <a:br>
              <a:rPr lang="cs-CZ" sz="2800" b="1" u="sng" dirty="0"/>
            </a:br>
            <a:r>
              <a:rPr lang="cs-CZ" sz="2000" dirty="0" smtClean="0"/>
              <a:t>Lidé si budují rybníky především pro </a:t>
            </a:r>
            <a:r>
              <a:rPr lang="cs-CZ" sz="2000" b="1" dirty="0" smtClean="0"/>
              <a:t>chov ryb</a:t>
            </a:r>
            <a:r>
              <a:rPr lang="cs-CZ" sz="2000" dirty="0" smtClean="0"/>
              <a:t>.</a:t>
            </a:r>
            <a:br>
              <a:rPr lang="cs-CZ" sz="2000" dirty="0" smtClean="0"/>
            </a:br>
            <a:r>
              <a:rPr lang="cs-CZ" sz="2000" dirty="0" smtClean="0"/>
              <a:t>Před výlovem se z rybníka stavidlem ve hrázi vypustí většina vody.</a:t>
            </a:r>
            <a:br>
              <a:rPr lang="cs-CZ" sz="2000" dirty="0" smtClean="0"/>
            </a:br>
            <a:r>
              <a:rPr lang="cs-CZ" sz="2000" dirty="0" smtClean="0"/>
              <a:t>Rybáři potom odloví ryby do sítí.</a:t>
            </a:r>
            <a:br>
              <a:rPr lang="cs-CZ" sz="2000" dirty="0" smtClean="0"/>
            </a:br>
            <a:endParaRPr lang="cs-CZ" sz="2800" b="1" u="sng" dirty="0"/>
          </a:p>
        </p:txBody>
      </p:sp>
      <p:sp>
        <p:nvSpPr>
          <p:cNvPr id="3" name="Podnadpis 2"/>
          <p:cNvSpPr>
            <a:spLocks noGrp="1"/>
          </p:cNvSpPr>
          <p:nvPr>
            <p:ph type="subTitle" idx="1"/>
          </p:nvPr>
        </p:nvSpPr>
        <p:spPr>
          <a:xfrm>
            <a:off x="1371600" y="5445224"/>
            <a:ext cx="6400800" cy="193576"/>
          </a:xfrm>
        </p:spPr>
        <p:txBody>
          <a:bodyPr>
            <a:normAutofit fontScale="25000" lnSpcReduction="20000"/>
          </a:bodyPr>
          <a:lstStyle/>
          <a:p>
            <a:endParaRPr lang="cs-CZ" dirty="0"/>
          </a:p>
        </p:txBody>
      </p:sp>
      <p:pic>
        <p:nvPicPr>
          <p:cNvPr id="3074" name="Picture 2" descr="http://www.people.cz/gallery/gallery_photo/1504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2420888"/>
            <a:ext cx="5649452" cy="41764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285689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539552" y="476672"/>
            <a:ext cx="8136904" cy="864096"/>
          </a:xfrm>
        </p:spPr>
        <p:txBody>
          <a:bodyPr>
            <a:normAutofit/>
          </a:bodyPr>
          <a:lstStyle/>
          <a:p>
            <a:pPr algn="l"/>
            <a:r>
              <a:rPr lang="cs-CZ" sz="3200" b="1" u="sng" dirty="0" smtClean="0"/>
              <a:t>Rožmberk</a:t>
            </a:r>
            <a:r>
              <a:rPr lang="cs-CZ" sz="2000" dirty="0" smtClean="0"/>
              <a:t> </a:t>
            </a:r>
            <a:endParaRPr lang="cs-CZ" sz="2000" dirty="0"/>
          </a:p>
        </p:txBody>
      </p:sp>
      <p:sp>
        <p:nvSpPr>
          <p:cNvPr id="3" name="Podnadpis 2"/>
          <p:cNvSpPr>
            <a:spLocks noGrp="1"/>
          </p:cNvSpPr>
          <p:nvPr>
            <p:ph type="subTitle" idx="1"/>
          </p:nvPr>
        </p:nvSpPr>
        <p:spPr>
          <a:xfrm>
            <a:off x="1475656" y="6525344"/>
            <a:ext cx="6400800" cy="193576"/>
          </a:xfrm>
        </p:spPr>
        <p:txBody>
          <a:bodyPr>
            <a:normAutofit fontScale="25000" lnSpcReduction="20000"/>
          </a:bodyPr>
          <a:lstStyle/>
          <a:p>
            <a:endParaRPr lang="cs-CZ" dirty="0"/>
          </a:p>
        </p:txBody>
      </p:sp>
      <p:sp>
        <p:nvSpPr>
          <p:cNvPr id="5" name="Obdélník 4"/>
          <p:cNvSpPr/>
          <p:nvPr/>
        </p:nvSpPr>
        <p:spPr>
          <a:xfrm>
            <a:off x="448958" y="2780928"/>
            <a:ext cx="8208912" cy="1015663"/>
          </a:xfrm>
          <a:prstGeom prst="rect">
            <a:avLst/>
          </a:prstGeom>
        </p:spPr>
        <p:txBody>
          <a:bodyPr wrap="square">
            <a:spAutoFit/>
          </a:bodyPr>
          <a:lstStyle/>
          <a:p>
            <a:r>
              <a:rPr lang="cs-CZ" sz="2000" dirty="0"/>
              <a:t>Byl navržen rožmberským regentem Jakubem Krčínem z Jelčan a Sedlčan a postaven v letech 1584 až 1590. Stavbu provádělo 800 lidí, kteří </a:t>
            </a:r>
            <a:r>
              <a:rPr lang="cs-CZ" sz="2000" dirty="0" smtClean="0"/>
              <a:t>přemístili</a:t>
            </a:r>
          </a:p>
          <a:p>
            <a:r>
              <a:rPr lang="cs-CZ" sz="2000" dirty="0" smtClean="0"/>
              <a:t>750 </a:t>
            </a:r>
            <a:r>
              <a:rPr lang="cs-CZ" sz="2000" dirty="0"/>
              <a:t>000 m³ zeminy. </a:t>
            </a:r>
            <a:endParaRPr lang="cs-CZ" sz="2000" dirty="0">
              <a:effectLst/>
            </a:endParaRPr>
          </a:p>
        </p:txBody>
      </p:sp>
      <p:sp>
        <p:nvSpPr>
          <p:cNvPr id="6" name="Obdélník 5"/>
          <p:cNvSpPr/>
          <p:nvPr/>
        </p:nvSpPr>
        <p:spPr>
          <a:xfrm>
            <a:off x="468325" y="3717032"/>
            <a:ext cx="8208912" cy="707886"/>
          </a:xfrm>
          <a:prstGeom prst="rect">
            <a:avLst/>
          </a:prstGeom>
        </p:spPr>
        <p:txBody>
          <a:bodyPr wrap="square">
            <a:spAutoFit/>
          </a:bodyPr>
          <a:lstStyle/>
          <a:p>
            <a:r>
              <a:rPr lang="cs-CZ" sz="2000" dirty="0"/>
              <a:t>Rybník se loví jednou za dva roky. </a:t>
            </a:r>
            <a:r>
              <a:rPr lang="cs-CZ" sz="2000" dirty="0" smtClean="0"/>
              <a:t>Úlovek </a:t>
            </a:r>
            <a:r>
              <a:rPr lang="cs-CZ" sz="2000" dirty="0"/>
              <a:t>bývá </a:t>
            </a:r>
            <a:r>
              <a:rPr lang="cs-CZ" sz="2000" dirty="0" smtClean="0"/>
              <a:t>asi </a:t>
            </a:r>
            <a:r>
              <a:rPr lang="cs-CZ" sz="2000" dirty="0"/>
              <a:t>150 tun ryb. Z větší části kapra. </a:t>
            </a:r>
            <a:endParaRPr lang="cs-CZ" sz="2000" dirty="0">
              <a:effectLst/>
            </a:endParaRPr>
          </a:p>
        </p:txBody>
      </p:sp>
      <p:sp>
        <p:nvSpPr>
          <p:cNvPr id="7" name="Obdélník 6"/>
          <p:cNvSpPr/>
          <p:nvPr/>
        </p:nvSpPr>
        <p:spPr>
          <a:xfrm>
            <a:off x="467544" y="1268760"/>
            <a:ext cx="8208912" cy="1631216"/>
          </a:xfrm>
          <a:prstGeom prst="rect">
            <a:avLst/>
          </a:prstGeom>
        </p:spPr>
        <p:txBody>
          <a:bodyPr wrap="square">
            <a:spAutoFit/>
          </a:bodyPr>
          <a:lstStyle/>
          <a:p>
            <a:r>
              <a:rPr lang="cs-CZ" sz="2000" b="1" dirty="0"/>
              <a:t>Rožmberk</a:t>
            </a:r>
            <a:r>
              <a:rPr lang="cs-CZ" sz="2000" dirty="0"/>
              <a:t> je </a:t>
            </a:r>
            <a:r>
              <a:rPr lang="cs-CZ" sz="2000" dirty="0" smtClean="0"/>
              <a:t>rozlohou </a:t>
            </a:r>
            <a:r>
              <a:rPr lang="cs-CZ" sz="2000" b="1" dirty="0"/>
              <a:t>největší rybník </a:t>
            </a:r>
            <a:r>
              <a:rPr lang="cs-CZ" sz="2000" dirty="0" smtClean="0"/>
              <a:t>v </a:t>
            </a:r>
            <a:r>
              <a:rPr lang="cs-CZ" sz="2000" dirty="0"/>
              <a:t>Jihočeském kraji a v České </a:t>
            </a:r>
            <a:r>
              <a:rPr lang="cs-CZ" sz="2000" dirty="0" smtClean="0"/>
              <a:t>republice. </a:t>
            </a:r>
            <a:r>
              <a:rPr lang="cs-CZ" sz="2000" dirty="0"/>
              <a:t>Nachází se v okrese Jindřichův </a:t>
            </a:r>
            <a:r>
              <a:rPr lang="cs-CZ" sz="2000" dirty="0" smtClean="0"/>
              <a:t>Hradec. </a:t>
            </a:r>
            <a:r>
              <a:rPr lang="cs-CZ" sz="2000" dirty="0"/>
              <a:t>Délka hráze je 2430 m, šířka u paty 55 m, v koruně 13,5 m a výška 11,5 m. Rozloha vodní plochy činí </a:t>
            </a:r>
            <a:r>
              <a:rPr lang="cs-CZ" sz="2000" b="1" dirty="0"/>
              <a:t>489 ha</a:t>
            </a:r>
            <a:r>
              <a:rPr lang="cs-CZ" sz="2000" dirty="0"/>
              <a:t>. </a:t>
            </a:r>
            <a:r>
              <a:rPr lang="cs-CZ" sz="2000" dirty="0" smtClean="0"/>
              <a:t>Výměra </a:t>
            </a:r>
            <a:r>
              <a:rPr lang="cs-CZ" sz="2000" dirty="0"/>
              <a:t>činí 677 </a:t>
            </a:r>
            <a:r>
              <a:rPr lang="cs-CZ" sz="2000" dirty="0" smtClean="0"/>
              <a:t>ha. </a:t>
            </a:r>
            <a:r>
              <a:rPr lang="cs-CZ" sz="2000" dirty="0"/>
              <a:t>Objem zadržené vody 6,2 </a:t>
            </a:r>
            <a:r>
              <a:rPr lang="cs-CZ" sz="2000" dirty="0" smtClean="0"/>
              <a:t>mil.</a:t>
            </a:r>
            <a:r>
              <a:rPr lang="cs-CZ" sz="2000" dirty="0"/>
              <a:t> m³. Maximální hloubka dosahuje </a:t>
            </a:r>
            <a:r>
              <a:rPr lang="cs-CZ" sz="2000" dirty="0" smtClean="0"/>
              <a:t>6,2</a:t>
            </a:r>
            <a:r>
              <a:rPr lang="cs-CZ" sz="2000" dirty="0"/>
              <a:t> m. Leží v nadmořské výšce 427 m.</a:t>
            </a:r>
            <a:endParaRPr lang="cs-CZ" sz="2000" dirty="0">
              <a:effectLst/>
            </a:endParaRPr>
          </a:p>
        </p:txBody>
      </p:sp>
      <p:pic>
        <p:nvPicPr>
          <p:cNvPr id="3076" name="Picture 4" descr="Rybník Rožmberk">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1259" y="4070975"/>
            <a:ext cx="4752528" cy="26732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290953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3568" y="404664"/>
            <a:ext cx="7772400" cy="4896544"/>
          </a:xfrm>
        </p:spPr>
        <p:txBody>
          <a:bodyPr>
            <a:normAutofit/>
          </a:bodyPr>
          <a:lstStyle/>
          <a:p>
            <a:pPr algn="l"/>
            <a:r>
              <a:rPr lang="cs-CZ" sz="2000" b="1" dirty="0" smtClean="0"/>
              <a:t>A teď trochu pátrání:</a:t>
            </a:r>
            <a:r>
              <a:rPr lang="cs-CZ" sz="2000" dirty="0" smtClean="0"/>
              <a:t/>
            </a:r>
            <a:br>
              <a:rPr lang="cs-CZ" sz="2000" dirty="0" smtClean="0"/>
            </a:br>
            <a:r>
              <a:rPr lang="cs-CZ" sz="2000" dirty="0" smtClean="0"/>
              <a:t/>
            </a:r>
            <a:br>
              <a:rPr lang="cs-CZ" sz="2000" dirty="0" smtClean="0"/>
            </a:br>
            <a:r>
              <a:rPr lang="cs-CZ" sz="2000" dirty="0"/>
              <a:t/>
            </a:r>
            <a:br>
              <a:rPr lang="cs-CZ" sz="2000" dirty="0"/>
            </a:br>
            <a:r>
              <a:rPr lang="cs-CZ" sz="2000" dirty="0" smtClean="0"/>
              <a:t>Vezmi si na pomoc mapu ČR a najdi rybník Rožmberk.</a:t>
            </a:r>
            <a:br>
              <a:rPr lang="cs-CZ" sz="2000" dirty="0" smtClean="0"/>
            </a:br>
            <a:r>
              <a:rPr lang="cs-CZ" sz="2000" dirty="0" smtClean="0"/>
              <a:t/>
            </a:r>
            <a:br>
              <a:rPr lang="cs-CZ" sz="2000" dirty="0" smtClean="0"/>
            </a:br>
            <a:r>
              <a:rPr lang="cs-CZ" sz="2000" dirty="0" smtClean="0"/>
              <a:t/>
            </a:r>
            <a:br>
              <a:rPr lang="cs-CZ" sz="2000" dirty="0" smtClean="0"/>
            </a:br>
            <a:r>
              <a:rPr lang="cs-CZ" sz="2000" dirty="0"/>
              <a:t/>
            </a:r>
            <a:br>
              <a:rPr lang="cs-CZ" sz="2000" dirty="0"/>
            </a:br>
            <a:r>
              <a:rPr lang="cs-CZ" sz="2000" dirty="0" smtClean="0"/>
              <a:t>Najdi na mapě další velké rybníky a napiš jejich jména:</a:t>
            </a:r>
            <a:br>
              <a:rPr lang="cs-CZ" sz="2000" dirty="0" smtClean="0"/>
            </a:br>
            <a:r>
              <a:rPr lang="cs-CZ" sz="2000" dirty="0" smtClean="0"/>
              <a:t/>
            </a:r>
            <a:br>
              <a:rPr lang="cs-CZ" sz="2000" dirty="0" smtClean="0"/>
            </a:br>
            <a:r>
              <a:rPr lang="cs-CZ" sz="2000" dirty="0" smtClean="0"/>
              <a:t/>
            </a:r>
            <a:br>
              <a:rPr lang="cs-CZ" sz="2000" dirty="0" smtClean="0"/>
            </a:br>
            <a:r>
              <a:rPr lang="cs-CZ" sz="2000" dirty="0"/>
              <a:t/>
            </a:r>
            <a:br>
              <a:rPr lang="cs-CZ" sz="2000" dirty="0"/>
            </a:br>
            <a:r>
              <a:rPr lang="cs-CZ" sz="2000" dirty="0" smtClean="0"/>
              <a:t>Která oblast republiky je nejhustěji protkána rybníky:</a:t>
            </a:r>
            <a:br>
              <a:rPr lang="cs-CZ" sz="2000" dirty="0" smtClean="0"/>
            </a:br>
            <a:r>
              <a:rPr lang="cs-CZ" sz="2000" dirty="0" smtClean="0"/>
              <a:t/>
            </a:r>
            <a:br>
              <a:rPr lang="cs-CZ" sz="2000" dirty="0" smtClean="0"/>
            </a:br>
            <a:endParaRPr lang="cs-CZ" sz="2000" dirty="0"/>
          </a:p>
        </p:txBody>
      </p:sp>
      <p:sp>
        <p:nvSpPr>
          <p:cNvPr id="3" name="Podnadpis 2"/>
          <p:cNvSpPr>
            <a:spLocks noGrp="1"/>
          </p:cNvSpPr>
          <p:nvPr>
            <p:ph type="subTitle" idx="1"/>
          </p:nvPr>
        </p:nvSpPr>
        <p:spPr>
          <a:xfrm>
            <a:off x="1371600" y="5445224"/>
            <a:ext cx="6400800" cy="193576"/>
          </a:xfrm>
        </p:spPr>
        <p:txBody>
          <a:bodyPr>
            <a:normAutofit fontScale="25000" lnSpcReduction="20000"/>
          </a:bodyPr>
          <a:lstStyle/>
          <a:p>
            <a:endParaRPr lang="cs-CZ" dirty="0"/>
          </a:p>
        </p:txBody>
      </p:sp>
    </p:spTree>
    <p:extLst>
      <p:ext uri="{BB962C8B-B14F-4D97-AF65-F5344CB8AC3E}">
        <p14:creationId xmlns:p14="http://schemas.microsoft.com/office/powerpoint/2010/main" val="378623308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3568" y="404664"/>
            <a:ext cx="7772400" cy="4896544"/>
          </a:xfrm>
        </p:spPr>
        <p:txBody>
          <a:bodyPr>
            <a:normAutofit fontScale="90000"/>
          </a:bodyPr>
          <a:lstStyle/>
          <a:p>
            <a:pPr algn="l"/>
            <a:r>
              <a:rPr lang="cs-CZ" sz="2000" dirty="0" smtClean="0"/>
              <a:t/>
            </a:r>
            <a:br>
              <a:rPr lang="cs-CZ" sz="2000" dirty="0" smtClean="0"/>
            </a:br>
            <a:r>
              <a:rPr lang="cs-CZ" sz="2200" b="1" dirty="0" smtClean="0"/>
              <a:t>Řešení:</a:t>
            </a:r>
            <a:r>
              <a:rPr lang="cs-CZ" sz="2000" dirty="0"/>
              <a:t/>
            </a:r>
            <a:br>
              <a:rPr lang="cs-CZ" sz="2000" dirty="0"/>
            </a:br>
            <a:r>
              <a:rPr lang="cs-CZ" sz="2000" dirty="0" smtClean="0"/>
              <a:t/>
            </a:r>
            <a:br>
              <a:rPr lang="cs-CZ" sz="2000" dirty="0" smtClean="0"/>
            </a:br>
            <a:r>
              <a:rPr lang="cs-CZ" sz="2200" dirty="0" smtClean="0"/>
              <a:t>Vezmi si na pomoc mapu ČR a najdi rybník Rožmberk</a:t>
            </a:r>
            <a:r>
              <a:rPr lang="cs-CZ" sz="2000" dirty="0" smtClean="0"/>
              <a:t>.</a:t>
            </a:r>
            <a:br>
              <a:rPr lang="cs-CZ" sz="2000" dirty="0" smtClean="0"/>
            </a:br>
            <a:r>
              <a:rPr lang="cs-CZ" sz="2000" dirty="0" smtClean="0"/>
              <a:t/>
            </a:r>
            <a:br>
              <a:rPr lang="cs-CZ" sz="2000" dirty="0" smtClean="0"/>
            </a:br>
            <a:r>
              <a:rPr lang="cs-CZ" sz="2000" dirty="0" smtClean="0"/>
              <a:t/>
            </a:r>
            <a:br>
              <a:rPr lang="cs-CZ" sz="2000" dirty="0" smtClean="0"/>
            </a:br>
            <a:r>
              <a:rPr lang="cs-CZ" sz="2000" dirty="0" smtClean="0"/>
              <a:t/>
            </a:r>
            <a:br>
              <a:rPr lang="cs-CZ" sz="2000" dirty="0" smtClean="0"/>
            </a:br>
            <a:r>
              <a:rPr lang="cs-CZ" sz="2000" dirty="0"/>
              <a:t/>
            </a:r>
            <a:br>
              <a:rPr lang="cs-CZ" sz="2000" dirty="0"/>
            </a:br>
            <a:r>
              <a:rPr lang="cs-CZ" sz="2000" dirty="0" smtClean="0"/>
              <a:t/>
            </a:r>
            <a:br>
              <a:rPr lang="cs-CZ" sz="2000" dirty="0" smtClean="0"/>
            </a:br>
            <a:r>
              <a:rPr lang="cs-CZ" sz="2200" dirty="0" smtClean="0"/>
              <a:t>Najdi na mapě další velké rybníky a napiš jejich jména:</a:t>
            </a:r>
            <a:br>
              <a:rPr lang="cs-CZ" sz="2200" dirty="0" smtClean="0"/>
            </a:br>
            <a:r>
              <a:rPr lang="cs-CZ" sz="2200" dirty="0" smtClean="0"/>
              <a:t>např. Svět, Bezdrev, Hejtman</a:t>
            </a:r>
            <a:br>
              <a:rPr lang="cs-CZ" sz="2200" dirty="0" smtClean="0"/>
            </a:br>
            <a:r>
              <a:rPr lang="cs-CZ" sz="2000" dirty="0" smtClean="0"/>
              <a:t/>
            </a:r>
            <a:br>
              <a:rPr lang="cs-CZ" sz="2000" dirty="0" smtClean="0"/>
            </a:br>
            <a:r>
              <a:rPr lang="cs-CZ" sz="2000" dirty="0" smtClean="0"/>
              <a:t/>
            </a:r>
            <a:br>
              <a:rPr lang="cs-CZ" sz="2000" dirty="0" smtClean="0"/>
            </a:br>
            <a:r>
              <a:rPr lang="cs-CZ" sz="2000" dirty="0"/>
              <a:t/>
            </a:r>
            <a:br>
              <a:rPr lang="cs-CZ" sz="2000" dirty="0"/>
            </a:br>
            <a:r>
              <a:rPr lang="cs-CZ" sz="2000" dirty="0" smtClean="0"/>
              <a:t/>
            </a:r>
            <a:br>
              <a:rPr lang="cs-CZ" sz="2000" dirty="0" smtClean="0"/>
            </a:br>
            <a:r>
              <a:rPr lang="cs-CZ" sz="2200" dirty="0" smtClean="0"/>
              <a:t>Která oblast republiky je nejhustěji protkána rybníky:</a:t>
            </a:r>
            <a:br>
              <a:rPr lang="cs-CZ" sz="2200" dirty="0" smtClean="0"/>
            </a:br>
            <a:r>
              <a:rPr lang="cs-CZ" sz="2200" dirty="0" smtClean="0"/>
              <a:t>jižní Čechy</a:t>
            </a:r>
            <a:br>
              <a:rPr lang="cs-CZ" sz="2200" dirty="0" smtClean="0"/>
            </a:br>
            <a:r>
              <a:rPr lang="cs-CZ" sz="2200" dirty="0" smtClean="0"/>
              <a:t/>
            </a:r>
            <a:br>
              <a:rPr lang="cs-CZ" sz="2200" dirty="0" smtClean="0"/>
            </a:br>
            <a:endParaRPr lang="cs-CZ" sz="2200" dirty="0"/>
          </a:p>
        </p:txBody>
      </p:sp>
      <p:sp>
        <p:nvSpPr>
          <p:cNvPr id="3" name="Podnadpis 2"/>
          <p:cNvSpPr>
            <a:spLocks noGrp="1"/>
          </p:cNvSpPr>
          <p:nvPr>
            <p:ph type="subTitle" idx="1"/>
          </p:nvPr>
        </p:nvSpPr>
        <p:spPr>
          <a:xfrm>
            <a:off x="1371600" y="5445224"/>
            <a:ext cx="6400800" cy="193576"/>
          </a:xfrm>
        </p:spPr>
        <p:txBody>
          <a:bodyPr>
            <a:normAutofit fontScale="25000" lnSpcReduction="20000"/>
          </a:bodyPr>
          <a:lstStyle/>
          <a:p>
            <a:endParaRPr lang="cs-CZ" dirty="0"/>
          </a:p>
        </p:txBody>
      </p:sp>
      <p:pic>
        <p:nvPicPr>
          <p:cNvPr id="5122" name="Picture 2" descr="Rožmberk (Česk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00192" y="1070719"/>
            <a:ext cx="2544999" cy="1548209"/>
          </a:xfrm>
          <a:prstGeom prst="rect">
            <a:avLst/>
          </a:prstGeom>
          <a:noFill/>
          <a:extLst>
            <a:ext uri="{909E8E84-426E-40DD-AFC4-6F175D3DCCD1}">
              <a14:hiddenFill xmlns:a14="http://schemas.microsoft.com/office/drawing/2010/main">
                <a:solidFill>
                  <a:srgbClr val="FFFFFF"/>
                </a:solidFill>
              </a14:hiddenFill>
            </a:ext>
          </a:extLst>
        </p:spPr>
      </p:pic>
      <p:sp>
        <p:nvSpPr>
          <p:cNvPr id="5" name="Ovál 4"/>
          <p:cNvSpPr/>
          <p:nvPr/>
        </p:nvSpPr>
        <p:spPr>
          <a:xfrm>
            <a:off x="7164288" y="2128674"/>
            <a:ext cx="144016" cy="144016"/>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Tree>
    <p:extLst>
      <p:ext uri="{BB962C8B-B14F-4D97-AF65-F5344CB8AC3E}">
        <p14:creationId xmlns:p14="http://schemas.microsoft.com/office/powerpoint/2010/main" val="133960275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3568" y="332656"/>
            <a:ext cx="7772400" cy="5616624"/>
          </a:xfrm>
        </p:spPr>
        <p:txBody>
          <a:bodyPr>
            <a:normAutofit/>
          </a:bodyPr>
          <a:lstStyle/>
          <a:p>
            <a:pPr algn="l"/>
            <a:r>
              <a:rPr lang="cs-CZ" sz="2400" b="1" dirty="0" smtClean="0"/>
              <a:t>A teď něco k zamyšlení:</a:t>
            </a:r>
            <a:br>
              <a:rPr lang="cs-CZ" sz="2400" b="1" dirty="0" smtClean="0"/>
            </a:br>
            <a:r>
              <a:rPr lang="cs-CZ" sz="2400" b="1" dirty="0"/>
              <a:t/>
            </a:r>
            <a:br>
              <a:rPr lang="cs-CZ" sz="2400" b="1" dirty="0"/>
            </a:br>
            <a:r>
              <a:rPr lang="cs-CZ" sz="2400" b="1" dirty="0" smtClean="0"/>
              <a:t/>
            </a:r>
            <a:br>
              <a:rPr lang="cs-CZ" sz="2400" b="1" dirty="0" smtClean="0"/>
            </a:br>
            <a:r>
              <a:rPr lang="cs-CZ" sz="2400" b="1" dirty="0" smtClean="0"/>
              <a:t/>
            </a:r>
            <a:br>
              <a:rPr lang="cs-CZ" sz="2400" b="1" dirty="0" smtClean="0"/>
            </a:br>
            <a:r>
              <a:rPr lang="cs-CZ" sz="2000" dirty="0" smtClean="0"/>
              <a:t>Co všechno musí rybáři dělat, aby se rybám v rybníce dobře dařilo?</a:t>
            </a:r>
            <a:br>
              <a:rPr lang="cs-CZ" sz="2000" dirty="0" smtClean="0"/>
            </a:br>
            <a:r>
              <a:rPr lang="cs-CZ" sz="2000" dirty="0" smtClean="0"/>
              <a:t/>
            </a:r>
            <a:br>
              <a:rPr lang="cs-CZ" sz="2000" dirty="0" smtClean="0"/>
            </a:br>
            <a:r>
              <a:rPr lang="cs-CZ" sz="2000" dirty="0"/>
              <a:t/>
            </a:r>
            <a:br>
              <a:rPr lang="cs-CZ" sz="2000" dirty="0"/>
            </a:br>
            <a:r>
              <a:rPr lang="cs-CZ" sz="2000" dirty="0" smtClean="0"/>
              <a:t>Musí péči věnovat rybníku po celý rok?</a:t>
            </a:r>
            <a:br>
              <a:rPr lang="cs-CZ" sz="2000" dirty="0" smtClean="0"/>
            </a:br>
            <a:r>
              <a:rPr lang="cs-CZ" sz="2000" dirty="0" smtClean="0"/>
              <a:t/>
            </a:r>
            <a:br>
              <a:rPr lang="cs-CZ" sz="2000" dirty="0" smtClean="0"/>
            </a:br>
            <a:r>
              <a:rPr lang="cs-CZ" sz="2000" dirty="0"/>
              <a:t/>
            </a:r>
            <a:br>
              <a:rPr lang="cs-CZ" sz="2000" dirty="0"/>
            </a:br>
            <a:r>
              <a:rPr lang="cs-CZ" sz="2000" dirty="0" smtClean="0"/>
              <a:t>Bylo by dobré mokřad u rybníka vyčistit a tím rybník rozšířit?</a:t>
            </a:r>
            <a:br>
              <a:rPr lang="cs-CZ" sz="2000" dirty="0" smtClean="0"/>
            </a:br>
            <a:r>
              <a:rPr lang="cs-CZ" sz="2000" dirty="0" smtClean="0"/>
              <a:t/>
            </a:r>
            <a:br>
              <a:rPr lang="cs-CZ" sz="2000" dirty="0" smtClean="0"/>
            </a:br>
            <a:r>
              <a:rPr lang="cs-CZ" sz="2000" dirty="0"/>
              <a:t/>
            </a:r>
            <a:br>
              <a:rPr lang="cs-CZ" sz="2000" dirty="0"/>
            </a:br>
            <a:r>
              <a:rPr lang="cs-CZ" sz="2000" dirty="0" smtClean="0"/>
              <a:t>Pokud máš možnost, zajdi si k rybníku a pozoruj rostliny a živočichy.</a:t>
            </a:r>
            <a:endParaRPr lang="cs-CZ" sz="2400" b="1" dirty="0"/>
          </a:p>
        </p:txBody>
      </p:sp>
      <p:sp>
        <p:nvSpPr>
          <p:cNvPr id="3" name="Podnadpis 2"/>
          <p:cNvSpPr>
            <a:spLocks noGrp="1"/>
          </p:cNvSpPr>
          <p:nvPr>
            <p:ph type="subTitle" idx="1"/>
          </p:nvPr>
        </p:nvSpPr>
        <p:spPr>
          <a:xfrm>
            <a:off x="1331640" y="6165304"/>
            <a:ext cx="6400800" cy="337592"/>
          </a:xfrm>
        </p:spPr>
        <p:txBody>
          <a:bodyPr>
            <a:normAutofit fontScale="62500" lnSpcReduction="20000"/>
          </a:bodyPr>
          <a:lstStyle/>
          <a:p>
            <a:endParaRPr lang="cs-CZ" dirty="0"/>
          </a:p>
        </p:txBody>
      </p:sp>
      <p:pic>
        <p:nvPicPr>
          <p:cNvPr id="6146" name="Picture 2" descr="C:\Users\uživatel\AppData\Local\Microsoft\Windows\Temporary Internet Files\Content.IE5\P2JFCX7E\MC900437573[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84168" y="404664"/>
            <a:ext cx="1746250" cy="1825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261071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539552" y="188641"/>
            <a:ext cx="7916416" cy="432047"/>
          </a:xfrm>
        </p:spPr>
        <p:txBody>
          <a:bodyPr>
            <a:noAutofit/>
          </a:bodyPr>
          <a:lstStyle/>
          <a:p>
            <a:pPr algn="l"/>
            <a:r>
              <a:rPr lang="cs-CZ" sz="2400" dirty="0" smtClean="0"/>
              <a:t>Použité zdroje:</a:t>
            </a:r>
            <a:endParaRPr lang="cs-CZ" sz="2400" dirty="0"/>
          </a:p>
        </p:txBody>
      </p:sp>
      <p:sp>
        <p:nvSpPr>
          <p:cNvPr id="3" name="Podnadpis 2"/>
          <p:cNvSpPr>
            <a:spLocks noGrp="1"/>
          </p:cNvSpPr>
          <p:nvPr>
            <p:ph type="subTitle" idx="1"/>
          </p:nvPr>
        </p:nvSpPr>
        <p:spPr>
          <a:xfrm>
            <a:off x="467544" y="548680"/>
            <a:ext cx="8352928" cy="6120680"/>
          </a:xfrm>
        </p:spPr>
        <p:txBody>
          <a:bodyPr>
            <a:normAutofit/>
          </a:bodyPr>
          <a:lstStyle/>
          <a:p>
            <a:pPr algn="l"/>
            <a:r>
              <a:rPr lang="cs-CZ" sz="1200" dirty="0" smtClean="0">
                <a:solidFill>
                  <a:schemeClr val="tx1"/>
                </a:solidFill>
                <a:effectLst/>
              </a:rPr>
              <a:t>RADEK BOROVIČKA. </a:t>
            </a:r>
            <a:r>
              <a:rPr lang="cs-CZ" sz="1200" i="1" dirty="0" smtClean="0">
                <a:solidFill>
                  <a:schemeClr val="tx1"/>
                </a:solidFill>
                <a:effectLst/>
              </a:rPr>
              <a:t>http://m.taggmanager.cz/cs/1270</a:t>
            </a:r>
            <a:r>
              <a:rPr lang="cs-CZ" sz="1200" dirty="0" smtClean="0">
                <a:solidFill>
                  <a:schemeClr val="tx1"/>
                </a:solidFill>
                <a:effectLst/>
              </a:rPr>
              <a:t> [online]. [cit. 2.2.2013]. Dostupný na WWW: http://www.taggmanager.cz/poi_images/1270/2361_prurez_ryb.jpg</a:t>
            </a:r>
          </a:p>
          <a:p>
            <a:pPr algn="l"/>
            <a:r>
              <a:rPr lang="cs-CZ" sz="1200" dirty="0" smtClean="0">
                <a:solidFill>
                  <a:schemeClr val="tx1"/>
                </a:solidFill>
                <a:effectLst/>
              </a:rPr>
              <a:t>RADEK BOROVIČKA. </a:t>
            </a:r>
            <a:r>
              <a:rPr lang="cs-CZ" sz="1200" i="1" dirty="0" smtClean="0">
                <a:solidFill>
                  <a:schemeClr val="tx1"/>
                </a:solidFill>
                <a:effectLst/>
              </a:rPr>
              <a:t>rybníky naučná stezka</a:t>
            </a:r>
            <a:r>
              <a:rPr lang="cs-CZ" sz="1200" dirty="0" smtClean="0">
                <a:solidFill>
                  <a:schemeClr val="tx1"/>
                </a:solidFill>
                <a:effectLst/>
              </a:rPr>
              <a:t> [online]. [cit. 2.2.2013]. Dostupný na WWW: http://m.taggmanager.cz/cs/1270 </a:t>
            </a:r>
          </a:p>
          <a:p>
            <a:pPr algn="l"/>
            <a:r>
              <a:rPr lang="pt-BR" sz="1200" dirty="0" smtClean="0">
                <a:solidFill>
                  <a:schemeClr val="tx1"/>
                </a:solidFill>
                <a:effectLst/>
              </a:rPr>
              <a:t>AUTOR NEUVEDEN. </a:t>
            </a:r>
            <a:r>
              <a:rPr lang="pt-BR" sz="1200" i="1" dirty="0" smtClean="0">
                <a:solidFill>
                  <a:schemeClr val="tx1"/>
                </a:solidFill>
                <a:effectLst/>
              </a:rPr>
              <a:t>http://cs.wikipedia.org/wiki/R%C3%A1kos</a:t>
            </a:r>
            <a:r>
              <a:rPr lang="pt-BR" sz="1200" dirty="0" smtClean="0">
                <a:solidFill>
                  <a:schemeClr val="tx1"/>
                </a:solidFill>
                <a:effectLst/>
              </a:rPr>
              <a:t> [online]. [cit. 2.2.2013]. Dostupný na WWW: http://cs.wikipedia.org/wiki/Soubor:Phragmites_australis_Schilfrohr.jpg</a:t>
            </a:r>
            <a:endParaRPr lang="cs-CZ" sz="1200" dirty="0" smtClean="0">
              <a:solidFill>
                <a:schemeClr val="tx1"/>
              </a:solidFill>
              <a:effectLst/>
            </a:endParaRPr>
          </a:p>
          <a:p>
            <a:pPr algn="l"/>
            <a:r>
              <a:rPr lang="pt-BR" sz="1200" dirty="0" smtClean="0">
                <a:solidFill>
                  <a:schemeClr val="tx1"/>
                </a:solidFill>
                <a:effectLst/>
              </a:rPr>
              <a:t>AUTOR NEUVEDEN. </a:t>
            </a:r>
            <a:r>
              <a:rPr lang="pt-BR" sz="1200" i="1" dirty="0" smtClean="0">
                <a:solidFill>
                  <a:schemeClr val="tx1"/>
                </a:solidFill>
                <a:effectLst/>
              </a:rPr>
              <a:t>http://www.vystavba-jezirek.wbs.cz/Rostliny-do-jezirka.html</a:t>
            </a:r>
            <a:r>
              <a:rPr lang="pt-BR" sz="1200" dirty="0" smtClean="0">
                <a:solidFill>
                  <a:schemeClr val="tx1"/>
                </a:solidFill>
                <a:effectLst/>
              </a:rPr>
              <a:t> [online]. [cit. 2.2.2013]. Dostupný na WWW: http://www.vystavba-jezirek.wbs.cz/Rostliny-do-jezirka.html </a:t>
            </a:r>
            <a:endParaRPr lang="cs-CZ" sz="1200" dirty="0" smtClean="0">
              <a:solidFill>
                <a:schemeClr val="tx1"/>
              </a:solidFill>
              <a:effectLst/>
            </a:endParaRPr>
          </a:p>
          <a:p>
            <a:pPr algn="l"/>
            <a:r>
              <a:rPr lang="cs-CZ" sz="1200" dirty="0" smtClean="0">
                <a:solidFill>
                  <a:schemeClr val="tx1"/>
                </a:solidFill>
                <a:effectLst/>
              </a:rPr>
              <a:t>CHRISTIAN FISCHER. </a:t>
            </a:r>
            <a:r>
              <a:rPr lang="cs-CZ" sz="1200" i="1" dirty="0" smtClean="0">
                <a:solidFill>
                  <a:schemeClr val="tx1"/>
                </a:solidFill>
                <a:effectLst/>
              </a:rPr>
              <a:t>wikipedie.cz</a:t>
            </a:r>
            <a:r>
              <a:rPr lang="cs-CZ" sz="1200" dirty="0" smtClean="0">
                <a:solidFill>
                  <a:schemeClr val="tx1"/>
                </a:solidFill>
                <a:effectLst/>
              </a:rPr>
              <a:t> [online]. [cit. 2.2.2013]. Dostupný na WWW: http://cs.wikipedia.org/wiki/Soubor:CarexAcuta.jpg </a:t>
            </a:r>
            <a:r>
              <a:rPr lang="pt-BR" sz="1200" dirty="0" smtClean="0">
                <a:solidFill>
                  <a:schemeClr val="tx1"/>
                </a:solidFill>
                <a:effectLst/>
              </a:rPr>
              <a:t> </a:t>
            </a:r>
            <a:endParaRPr lang="cs-CZ" sz="1200" dirty="0" smtClean="0">
              <a:solidFill>
                <a:schemeClr val="tx1"/>
              </a:solidFill>
              <a:effectLst/>
            </a:endParaRPr>
          </a:p>
          <a:p>
            <a:pPr algn="l"/>
            <a:r>
              <a:rPr lang="pt-BR" sz="1200" dirty="0" smtClean="0">
                <a:solidFill>
                  <a:schemeClr val="tx1"/>
                </a:solidFill>
              </a:rPr>
              <a:t>AUTOR </a:t>
            </a:r>
            <a:r>
              <a:rPr lang="pt-BR" sz="1200" dirty="0">
                <a:solidFill>
                  <a:schemeClr val="tx1"/>
                </a:solidFill>
              </a:rPr>
              <a:t>NEUVEDEN. </a:t>
            </a:r>
            <a:r>
              <a:rPr lang="pt-BR" sz="1200" i="1" dirty="0">
                <a:solidFill>
                  <a:schemeClr val="tx1"/>
                </a:solidFill>
              </a:rPr>
              <a:t>www.etf.cuni.cz</a:t>
            </a:r>
            <a:r>
              <a:rPr lang="pt-BR" sz="1200" dirty="0">
                <a:solidFill>
                  <a:schemeClr val="tx1"/>
                </a:solidFill>
              </a:rPr>
              <a:t> [online]. [cit. 2.2.2013]. Dostupný na WWW: http://www.etf.cuni.cz/moravec/fotky/jpeg/n43024-v.jpg </a:t>
            </a:r>
            <a:endParaRPr lang="cs-CZ" sz="1200" dirty="0">
              <a:solidFill>
                <a:schemeClr val="tx1"/>
              </a:solidFill>
            </a:endParaRPr>
          </a:p>
          <a:p>
            <a:pPr algn="l"/>
            <a:r>
              <a:rPr lang="pt-BR" sz="1200" dirty="0">
                <a:solidFill>
                  <a:schemeClr val="tx1"/>
                </a:solidFill>
              </a:rPr>
              <a:t>AUTOR NEUVEDEN. </a:t>
            </a:r>
            <a:r>
              <a:rPr lang="pt-BR" sz="1200" i="1" dirty="0">
                <a:solidFill>
                  <a:schemeClr val="tx1"/>
                </a:solidFill>
              </a:rPr>
              <a:t>www.sdruzeniarnika.cz</a:t>
            </a:r>
            <a:r>
              <a:rPr lang="pt-BR" sz="1200" dirty="0">
                <a:solidFill>
                  <a:schemeClr val="tx1"/>
                </a:solidFill>
              </a:rPr>
              <a:t> [online]. [cit. 2.2.2013]. Dostupný na WWW: http://aa.ecn.cz/img_upload/28d2c32f11e04db75a2a38342484de80/upraven__z_kout__thumb.JPG </a:t>
            </a:r>
            <a:r>
              <a:rPr lang="cs-CZ" sz="1200" dirty="0">
                <a:solidFill>
                  <a:schemeClr val="tx1"/>
                </a:solidFill>
              </a:rPr>
              <a:t> </a:t>
            </a:r>
            <a:r>
              <a:rPr lang="pt-BR" sz="1200" dirty="0">
                <a:solidFill>
                  <a:schemeClr val="tx1"/>
                </a:solidFill>
              </a:rPr>
              <a:t> </a:t>
            </a:r>
            <a:endParaRPr lang="cs-CZ" sz="1200" dirty="0">
              <a:solidFill>
                <a:schemeClr val="tx1"/>
              </a:solidFill>
            </a:endParaRPr>
          </a:p>
          <a:p>
            <a:pPr algn="l"/>
            <a:r>
              <a:rPr lang="cs-CZ" sz="1200" dirty="0">
                <a:solidFill>
                  <a:schemeClr val="tx1"/>
                </a:solidFill>
              </a:rPr>
              <a:t>ONDŘEJ ZICHA. </a:t>
            </a:r>
            <a:r>
              <a:rPr lang="cs-CZ" sz="1200" i="1" dirty="0">
                <a:solidFill>
                  <a:schemeClr val="tx1"/>
                </a:solidFill>
              </a:rPr>
              <a:t>www.biolib.cz</a:t>
            </a:r>
            <a:r>
              <a:rPr lang="cs-CZ" sz="1200" dirty="0">
                <a:solidFill>
                  <a:schemeClr val="tx1"/>
                </a:solidFill>
              </a:rPr>
              <a:t> [online]. [cit. 2.2.2013]. Dostupný na WWW: http://obrazky.cz/detail?q=vodn%C3%AD%20mor&amp;offset=1&amp;limit=20&amp;bUrlPar=filter%3D1&amp;resNum=16&amp;ref=http%3A//obrazky.cz/%3Fq%3Dvodn%25C3%25AD%2Bmor%26from%3D57&amp;resID=ARtDSK6FCc08Sh874J8WEWpGA6ajby_xaCgxR2e5JiQ&amp;imgURL=http%3A//www.biolib.cz/IMG/GAL/1473.jpg&amp;pageURL=http%3A//www.biolib.cz/cz/image/dir23/id1473/&amp;imgX=800&amp;imgY=532&amp;imgSize=132&amp;thURL=http%3A//media2.picsearch.com/is%3FARtDSK6FCc08Sh874J8WEWpGA6ajby_xaCgxR2e5JiQ&amp;thX=128&amp;thY=85&amp;qNoSite=vodn%C3%AD%2Bmor&amp;siteWWW=&amp;sId=wFf1gfTnwSCFxZzvhisi </a:t>
            </a:r>
            <a:endParaRPr lang="cs-CZ" sz="1200" dirty="0" smtClean="0">
              <a:solidFill>
                <a:schemeClr val="tx1"/>
              </a:solidFill>
            </a:endParaRPr>
          </a:p>
          <a:p>
            <a:pPr algn="l"/>
            <a:r>
              <a:rPr lang="cs-CZ" sz="1200" dirty="0">
                <a:solidFill>
                  <a:schemeClr val="tx1"/>
                </a:solidFill>
              </a:rPr>
              <a:t>JANA ČERNÁ. www.photoextract.com [online]. [cit. 7.2.2013]. Dostupný na WWW: http://obrazky.cz/detail?q=labu%C5%A5&amp;offset=39&amp;limit=20&amp;bUrlPar=filter%3D1&amp;resNum=44&amp;ref=http%3A//obrazky.cz/%3Fq%3Dlabu%25C5%25A5%26step%3D20%26filter%3D1%26s%3D%26size%3Dany%26sId%3DfG94H72xwCjyW-urO3qo%26orientation%3D%26from%3D21&amp;resID=IWPqPEbxD83jG-h67Ug92zLGmEpGXQH4c5F_OL25W4o&amp;imgURL=http%3A//st3.geg.cz/photo/35680_detail.jpg&amp;pageURL=http%3A//www.photoextract.com/cs/foto/35680.html&amp;imgX=582&amp;imgY=457&amp;imgSize=56&amp;thURL=http%3A//media2.picsearch.com/is%3FIWPqPEbxD83jG-h67Ug92zLGmEpGXQH4c5F_OL25W4o&amp;thX=128&amp;thY=101&amp;qNoSite=labu%C5%A5&amp;siteWWW=&amp;sId=fG94H72xwX9WW-hX6h15 AUTOR NEUVEDEN. wikipedie.cz [online]. [cit. 7.2.2013]. Dostupný na WWW: http://obrazky.cz/?q=skokan+zelen%C3%BD&amp;step=20&amp;filter=1&amp;s=&amp;size=any&amp;sId=fG94H72xwX9WW-hX6h15&amp;orientation= </a:t>
            </a:r>
            <a:endParaRPr lang="cs-CZ" sz="1200" dirty="0" smtClean="0">
              <a:solidFill>
                <a:schemeClr val="tx1"/>
              </a:solidFill>
            </a:endParaRPr>
          </a:p>
          <a:p>
            <a:pPr algn="l"/>
            <a:r>
              <a:rPr lang="pt-BR" sz="1200" dirty="0">
                <a:solidFill>
                  <a:schemeClr val="tx1"/>
                </a:solidFill>
              </a:rPr>
              <a:t>AUTOR NEUVEDEN. www.it.cas.cz [online]. [cit. 7.2.2013]. Dostupný na WWW: http://www.it.cas.cz/~novotny/rodna4/okno29.html</a:t>
            </a:r>
            <a:endParaRPr lang="cs-CZ" sz="1200" dirty="0">
              <a:solidFill>
                <a:schemeClr val="tx1"/>
              </a:solidFill>
            </a:endParaRPr>
          </a:p>
          <a:p>
            <a:pPr algn="l"/>
            <a:r>
              <a:rPr lang="pt-BR" sz="1200" dirty="0">
                <a:solidFill>
                  <a:schemeClr val="tx1"/>
                </a:solidFill>
              </a:rPr>
              <a:t>AUTOR NEUVEDEN. www.photohalama.com [online]. [cit. 7.2.2013]. Dostupný na WWW: http://www.photohalama.com/galerie.php?p=1 </a:t>
            </a:r>
            <a:endParaRPr lang="cs-CZ" sz="1200" dirty="0">
              <a:solidFill>
                <a:schemeClr val="tx1"/>
              </a:solidFill>
            </a:endParaRPr>
          </a:p>
          <a:p>
            <a:pPr algn="l"/>
            <a:endParaRPr lang="cs-CZ" sz="1200" dirty="0" smtClean="0">
              <a:solidFill>
                <a:schemeClr val="tx1"/>
              </a:solidFill>
            </a:endParaRPr>
          </a:p>
        </p:txBody>
      </p:sp>
    </p:spTree>
    <p:extLst>
      <p:ext uri="{BB962C8B-B14F-4D97-AF65-F5344CB8AC3E}">
        <p14:creationId xmlns:p14="http://schemas.microsoft.com/office/powerpoint/2010/main" val="233299055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3568" y="0"/>
            <a:ext cx="7772400" cy="144015"/>
          </a:xfrm>
        </p:spPr>
        <p:txBody>
          <a:bodyPr>
            <a:normAutofit fontScale="90000"/>
          </a:bodyPr>
          <a:lstStyle/>
          <a:p>
            <a:endParaRPr lang="cs-CZ" dirty="0"/>
          </a:p>
        </p:txBody>
      </p:sp>
      <p:sp>
        <p:nvSpPr>
          <p:cNvPr id="3" name="Podnadpis 2"/>
          <p:cNvSpPr>
            <a:spLocks noGrp="1"/>
          </p:cNvSpPr>
          <p:nvPr>
            <p:ph type="subTitle" idx="1"/>
          </p:nvPr>
        </p:nvSpPr>
        <p:spPr>
          <a:xfrm>
            <a:off x="395536" y="260648"/>
            <a:ext cx="8568952" cy="6336704"/>
          </a:xfrm>
        </p:spPr>
        <p:txBody>
          <a:bodyPr>
            <a:noAutofit/>
          </a:bodyPr>
          <a:lstStyle/>
          <a:p>
            <a:pPr algn="l"/>
            <a:r>
              <a:rPr lang="cs-CZ" sz="1200" dirty="0" smtClean="0">
                <a:solidFill>
                  <a:schemeClr val="tx1"/>
                </a:solidFill>
                <a:effectLst/>
              </a:rPr>
              <a:t>AUTOE NEUVEDEN. </a:t>
            </a:r>
            <a:r>
              <a:rPr lang="cs-CZ" sz="1200" i="1" dirty="0" smtClean="0">
                <a:solidFill>
                  <a:schemeClr val="tx1"/>
                </a:solidFill>
                <a:effectLst/>
              </a:rPr>
              <a:t>www.mestodobruska.cz</a:t>
            </a:r>
            <a:r>
              <a:rPr lang="cs-CZ" sz="1200" dirty="0" smtClean="0">
                <a:solidFill>
                  <a:schemeClr val="tx1"/>
                </a:solidFill>
                <a:effectLst/>
              </a:rPr>
              <a:t> [online]. [cit. 2.2.2013]. Dostupný na WWW: http://obrazky.cz/detail?q=pulci&amp;offset=1&amp;limit=20&amp;bUrlPar=filter%3D1&amp;resNum=7&amp;ref=http%3A//obrazky.cz/%3Fstep%3D20%26filter%3D1%26s%3D%26size%3Dany%26sId%3DwFf1gfTnwQxAxRzHDg9T%26orientation%3D%26q%3Dpulci%26from%3D19&amp;resID=dR18qJ14K0iTj6Y8eVoXiid7__a7Zl1OCYMPgIRUob4&amp;imgURL=http%3A//www.mestodobruska.cz/foto/priroda/048.jpg&amp;pageURL=http%3A//www.mestodobruska.cz/fotogalerie.php%3Fid%3D16%26pic%3D48&amp;imgX=600&amp;imgY=450&amp;imgSize=51&amp;thURL=http%3A//media2.picsearch.com/is%3FdR18qJ14K0iTj6Y8eVoXiid7__a7Zl1OCYMPgIRUob4&amp;thX=128&amp;thY=96&amp;qNoSite=pulci&amp;siteWWW=&amp;sId=wFf1gfTnwJkTxRzNHV16 6191.html </a:t>
            </a:r>
          </a:p>
          <a:p>
            <a:pPr algn="l"/>
            <a:r>
              <a:rPr lang="pt-BR" sz="1200" dirty="0">
                <a:solidFill>
                  <a:schemeClr val="tx1"/>
                </a:solidFill>
              </a:rPr>
              <a:t>AUTOR NEUVEDEN. </a:t>
            </a:r>
            <a:r>
              <a:rPr lang="pt-BR" sz="1200" i="1" dirty="0">
                <a:solidFill>
                  <a:schemeClr val="tx1"/>
                </a:solidFill>
              </a:rPr>
              <a:t>www.catfish.cz</a:t>
            </a:r>
            <a:r>
              <a:rPr lang="pt-BR" sz="1200" dirty="0">
                <a:solidFill>
                  <a:schemeClr val="tx1"/>
                </a:solidFill>
              </a:rPr>
              <a:t> [online]. [cit. 2.2.2013]. Dostupný na WWW: http://obrazky.cz/detail?q=larvy%20kom%C3%A1r%C5%AF&amp;offset=1&amp;limit=20&amp;bUrlPar=filter%3D1&amp;resNum=7&amp;ref=http%3A//obrazky.cz/%3Fstep%3D20%26filter%3D1%26s%3D%26size%3Dany%26sId%3DwFf1gfTnwQxAxRzHDg9T%26orientation%3D%26q%3Dpulci%26from%3D1&amp;resID=c4SyeRIcduOp62WZ5BIetGmMyJHM1xXDMExIbPF0LtY&amp;imgURL=http%3A//www.catfish.cz/ruzne/komar/larvy2.jpg&amp;pageURL=http%3A//www.catfish.cz/ruzne/komar/komar.htm&amp;imgX=290&amp;imgY=249&amp;imgSize=9&amp;thURL=http%3A//media3.picsearch.com/is%3Fc4SyeRIcduOp62WZ5BIetGmMyJHM1xXDMExIbPF0LtY&amp;thX=128&amp;thY=109&amp;qNoSite=larvy%2Bkom%C3%A1r%C5%AF&amp;siteWWW=&amp;sId=wFf1gfTnwirFxRg9x4mt</a:t>
            </a:r>
            <a:r>
              <a:rPr lang="cs-CZ" sz="1200" dirty="0">
                <a:solidFill>
                  <a:schemeClr val="tx1"/>
                </a:solidFill>
              </a:rPr>
              <a:t/>
            </a:r>
            <a:br>
              <a:rPr lang="cs-CZ" sz="1200" dirty="0">
                <a:solidFill>
                  <a:schemeClr val="tx1"/>
                </a:solidFill>
              </a:rPr>
            </a:br>
            <a:r>
              <a:rPr lang="cs-CZ" sz="1200" dirty="0">
                <a:solidFill>
                  <a:schemeClr val="tx1"/>
                </a:solidFill>
              </a:rPr>
              <a:t>SALMO1. </a:t>
            </a:r>
            <a:r>
              <a:rPr lang="cs-CZ" sz="1200" i="1" dirty="0">
                <a:solidFill>
                  <a:schemeClr val="tx1"/>
                </a:solidFill>
              </a:rPr>
              <a:t>www.mrk.cz</a:t>
            </a:r>
            <a:r>
              <a:rPr lang="cs-CZ" sz="1200" dirty="0">
                <a:solidFill>
                  <a:schemeClr val="tx1"/>
                </a:solidFill>
              </a:rPr>
              <a:t> [online]. [cit. 2.2.2013]. Dostupný na WWW: http://obrazky.cz/detail?q=ryb%C3%AD%20n%C3%A1sada&amp;offset=343&amp;limit=20&amp;bUrlPar=filter%3D1&amp;resNum=356&amp;ref=http%3A//obrazky.cz/%3Fstep%3D20%26filter%3D1%26s%3D%26size%3Dany%26sId%3DwFf1gfTnw88Axjgyuqxj%26orientation%3D%26q%3Dryb%25C3%25AD%2Bn%25C3%25A1sada%26from%3D325&amp;resID=EGYb4PQHY1imHvEU7Yw1GWbNIYXZDTRZUpQCNpSWTck&amp;imgURL=http%3A//www.mrk.cz/Data/FotkyIco/25170.jpg&amp;pageURL=http%3A//www.mrk.cz/fotky.php3%3Fzadal%3D5546&amp;imgX=145&amp;imgY=108&amp;imgSize=6&amp;thURL=http%3A//media2.picsearch.com/is%3FEGYb4PQHY1imHvEU7Yw1GWbNIYXZDTRZUpQCNpSWTck&amp;thX=128&amp;thY=95&amp;qNoSite=ryb%C3%AD%2Bn%C3%A1sada&amp;siteWWW=&amp;sId=wFf1gfTnwGMhXZz6CfTa </a:t>
            </a:r>
            <a:endParaRPr lang="cs-CZ" sz="1200" dirty="0" smtClean="0">
              <a:solidFill>
                <a:schemeClr val="tx1"/>
              </a:solidFill>
            </a:endParaRPr>
          </a:p>
          <a:p>
            <a:pPr algn="l"/>
            <a:r>
              <a:rPr lang="pt-BR" sz="1200" dirty="0">
                <a:solidFill>
                  <a:schemeClr val="tx1"/>
                </a:solidFill>
              </a:rPr>
              <a:t>AUTOR NEUVEDEN. www.rakosi.cz [online]. [cit. 7.2.2013]. Dostupný na WWW: http://obrazky.cz/detail?q=kosatec%20%C5%BElut%C3%BD&amp;offset=1&amp;limit=20&amp;bUrlPar=filter%3D1&amp;resNum=8&amp;ref=http%3A//obrazky.cz/%3Fq%3Dblatouch%2Bbahenn%25C3%25AD&amp;resID=HPyMuLkLHsujGDufCuSb4pYI0ph5uqzFEPMcr_98QTM&amp;imgURL=http%3A//www.rakosi.cz/images/rostliny/kosatec_zluty.jpg&amp;pageURL=http%3A//www.rakosi.cz/detail.php%3Fid%3D4&amp;imgX=290&amp;imgY=387&amp;imgSize=68&amp;thURL=http%3A//media3.picsearch.com/is%3FHPyMuLkLHsujGDufCuSb4pYI0ph5uqzFEPMcr_98QTM&amp;thX=96&amp;thY=128&amp;qNoSite=kosatec%2B%C5%BElut%C3%BD&amp;siteWWW=&amp;sId=fG94H72xwCjyW-urO3qo </a:t>
            </a:r>
            <a:r>
              <a:rPr lang="cs-CZ" sz="1200" dirty="0">
                <a:solidFill>
                  <a:schemeClr val="tx1"/>
                </a:solidFill>
              </a:rPr>
              <a:t/>
            </a:r>
            <a:br>
              <a:rPr lang="cs-CZ" sz="1200" dirty="0">
                <a:solidFill>
                  <a:schemeClr val="tx1"/>
                </a:solidFill>
              </a:rPr>
            </a:br>
            <a:r>
              <a:rPr lang="cs-CZ" sz="1200" dirty="0" smtClean="0">
                <a:solidFill>
                  <a:schemeClr val="tx1"/>
                </a:solidFill>
              </a:rPr>
              <a:t>BOLDIE</a:t>
            </a:r>
            <a:r>
              <a:rPr lang="cs-CZ" sz="1200" dirty="0">
                <a:solidFill>
                  <a:schemeClr val="tx1"/>
                </a:solidFill>
              </a:rPr>
              <a:t>. </a:t>
            </a:r>
            <a:r>
              <a:rPr lang="cs-CZ" sz="1200" i="1" dirty="0">
                <a:solidFill>
                  <a:schemeClr val="tx1"/>
                </a:solidFill>
              </a:rPr>
              <a:t>http://cs.wikipedia.org/wiki/%C5%A0keble_rybni%C4%8Dn%C3%A1</a:t>
            </a:r>
            <a:r>
              <a:rPr lang="cs-CZ" sz="1200" dirty="0">
                <a:solidFill>
                  <a:schemeClr val="tx1"/>
                </a:solidFill>
              </a:rPr>
              <a:t> [online]. [cit. 3.2.2013]. Dostupný na WWW: http://</a:t>
            </a:r>
            <a:r>
              <a:rPr lang="cs-CZ" sz="1200" dirty="0" smtClean="0">
                <a:solidFill>
                  <a:schemeClr val="tx1"/>
                </a:solidFill>
              </a:rPr>
              <a:t>cs.wikipedia.org/wiki/Soubor:Anodonta_cygnea1.jpg</a:t>
            </a:r>
            <a:endParaRPr lang="cs-CZ" sz="1200" dirty="0" smtClean="0">
              <a:solidFill>
                <a:schemeClr val="tx1"/>
              </a:solidFill>
            </a:endParaRPr>
          </a:p>
        </p:txBody>
      </p:sp>
    </p:spTree>
    <p:extLst>
      <p:ext uri="{BB962C8B-B14F-4D97-AF65-F5344CB8AC3E}">
        <p14:creationId xmlns:p14="http://schemas.microsoft.com/office/powerpoint/2010/main" val="260955732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188640"/>
            <a:ext cx="8568952" cy="6552728"/>
          </a:xfrm>
        </p:spPr>
        <p:txBody>
          <a:bodyPr>
            <a:noAutofit/>
          </a:bodyPr>
          <a:lstStyle/>
          <a:p>
            <a:pPr algn="l"/>
            <a:r>
              <a:rPr lang="pt-BR" sz="1200" dirty="0"/>
              <a:t>AUTOR NEUVEDEN. </a:t>
            </a:r>
            <a:r>
              <a:rPr lang="pt-BR" sz="1200" i="1" dirty="0"/>
              <a:t>http://ebed.etf.cuni.cz/~moravec/fotky/indth3.html</a:t>
            </a:r>
            <a:r>
              <a:rPr lang="pt-BR" sz="1200" dirty="0"/>
              <a:t> [online]. [cit. 7.2.2013]. Dostupný na WWW: http://obrazky.cz/detail?q=v%C3%A1%C5%BEka%20plosk%C3%A1&amp;offset=39&amp;limit=20&amp;bUrlPar=filter%3D1&amp;resNum=49&amp;ref=http%3A//obrazky.cz/%3Fq%3Dv%25C3%25A1%25C5%25BEka%2Bplosk%25C3%25A1%26step%3D20%26filter%3D1%26s%3D%26size%3Dany%26sId%3DfG94H72xw-gmW-L3FTvK%26orientation%3D%26from%3D21&amp;resID=Luu-5ww3WBKJvkZytRMqb-FKtKLN0FwrnlBIR2ZU6jM&amp;imgURL=http%3A//ebed.etf.cuni.cz/%7Emoravec/fotky/jpeg/044297-p.jpg&amp;pageURL=http%3A//ebed.etf.cuni.cz/%7Emoravec/fotky/indth3.html&amp;imgX=114&amp;imgY=125&amp;imgSize=5&amp;thURL=http%3A//media2.picsearch.com/is%3FLuu-5ww3WBKJvkZytRMqb-FKtKLN0FwrnlBIR2ZU6jM&amp;thX=114&amp;thY=125&amp;qNoSite=v%C3%A1%C5%BEka%2Bplosk%C3%A1&amp;siteWWW=&amp;sId=fG94H72xwaLCWjnzMl_s </a:t>
            </a:r>
            <a:r>
              <a:rPr lang="cs-CZ" sz="1200" dirty="0" smtClean="0"/>
              <a:t/>
            </a:r>
            <a:br>
              <a:rPr lang="cs-CZ" sz="1200" dirty="0" smtClean="0"/>
            </a:br>
            <a:r>
              <a:rPr lang="it-IT" sz="1200" dirty="0"/>
              <a:t>MICHAL RUBEŠ. www.darwiniana.cz/vamr/?pa... [online]. [cit. 7.2.2013]. Dostupný na WWW: http://obrazky.cz/detail?q=halucha%20vodn%C3%AD&amp;offset=1&amp;limit=20&amp;bUrlPar=filter%3D1&amp;resNum=7&amp;ref=http%3A//obrazky.cz/%3Fq%3Dr%25C3%25A1kosn%25C3%25ADk%2Bobecn%25C3%25BD%26step%3D20%26filter%3D1%26s%3D%26size%3Dany%26sId%3DfG94H72xwaLCWjnzMl_s%26orientation%3D%26from%3D39&amp;resID=3AxnKVtj5M98ULnz4i8wwBq_l_sag-OI81al1VXhuMM&amp;imgURL=http%3A//www.darwiniana.cz/vamr/galerie/01085-t3.jpg&amp;pageURL=http%3A//www.darwiniana.cz/vamr/%3Fpage%3Dobrazek%26id%3D1085&amp;imgX=637&amp;imgY=480&amp;imgSize=85&amp;thURL=http%3A//media5.picsearch.com/is%3F3AxnKVtj5M98ULnz4i8wwBq_l_sag-OI81al1VXhuMM&amp;thX=128&amp;thY=97&amp;qNoSite=halucha%2Bvodn%C3%AD&amp;siteWWW=&amp;sId=fG94H72xC4P_tZnoCzR7 </a:t>
            </a:r>
            <a:r>
              <a:rPr lang="cs-CZ" sz="1200" dirty="0" smtClean="0"/>
              <a:t/>
            </a:r>
            <a:br>
              <a:rPr lang="cs-CZ" sz="1200" dirty="0" smtClean="0"/>
            </a:br>
            <a:r>
              <a:rPr lang="pt-BR" sz="1200" dirty="0"/>
              <a:t>AUTOR NEUVEDEN. www.charousek.net [online]. [cit. 7.2.2013]. Dostupný na WWW: http://obrazky.cz/detail?q=kapr%20obecn%C3%BD%20obr%C3%A1zky&amp;offset=19&amp;limit=20&amp;bUrlPar=filter%3D1&amp;resNum=36&amp;ref=http%3A//obrazky.cz/%3Fq%3Dkapr%2520obecn%25C3%25BD%2520obr%25C3%25A1zky%26sId%3DfG94H72xCvratZnWDxLb%26filter%3D1%26hint&amp;resID=JleHwTanbe5OnKgILzrfQ6fzu-bU4Ej8ztcDRi5CcWA&amp;imgURL=http%3A//www.charousek.net/images/katalog/150/635.jpg&amp;pageURL=http%3A//www.charousek.net/cze/taxonomy/default.aspx&amp;imgX=150&amp;imgY=113&amp;imgSize=15&amp;thURL=http%3A//media5.picsearch.com/is%3FJleHwTanbe5OnKgILzrfQ6fzu-bU4Ej8ztcDRi5CcWA&amp;thX=128&amp;thY=96&amp;qNoSite=kapr%2Bobecn%C3%BD%2Bobr%C3%A1zky&amp;siteWWW=&amp;sId=fG94H72xOzX5tZn5BMuG </a:t>
            </a:r>
            <a:r>
              <a:rPr lang="cs-CZ" sz="1200" dirty="0" smtClean="0"/>
              <a:t/>
            </a:r>
            <a:br>
              <a:rPr lang="cs-CZ" sz="1200" dirty="0" smtClean="0"/>
            </a:br>
            <a:r>
              <a:rPr lang="pt-BR" sz="1200" dirty="0"/>
              <a:t>AUTOR NEUVEDEN. www.charousek.net [online]. [cit. 7.2.2013]. Dostupný na WWW: http://obrazky.cz/detail?q=kapr%20obecn%C3%BD%20obr%C3%A1zky&amp;offset=19&amp;limit=20&amp;bUrlPar=filter%3D1&amp;resNum=36&amp;ref=http%3A//obrazky.cz/%3Fq%3Dkapr%2520obecn%25C3%25BD%2520obr%25C3%25A1zky%26sId%3DfG94H72xCvratZnWDxLb%26filter%3D1%26hint&amp;resID=JleHwTanbe5OnKgILzrfQ6fzu-bU4Ej8ztcDRi5CcWA&amp;imgURL=http%3A//www.charousek.net/images/katalog/150/635.jpg&amp;pageURL=http%3A//www.charousek.net/cze/taxonomy/default.aspx&amp;imgX=150&amp;imgY=113&amp;imgSize=15&amp;thURL=http%3A//media5.picsearch.com/is%3FJleHwTanbe5OnKgILzrfQ6fzu-bU4Ej8ztcDRi5CcWA&amp;thX=128&amp;thY=96&amp;qNoSite=kapr%2Bobecn%C3%BD%2Bobr%C3%A1zky&amp;siteWWW=&amp;sId=fG94H72xOzX5tZn5BMuG </a:t>
            </a:r>
            <a:r>
              <a:rPr lang="cs-CZ" sz="1200" dirty="0"/>
              <a:t/>
            </a:r>
            <a:br>
              <a:rPr lang="cs-CZ" sz="1200" dirty="0"/>
            </a:br>
            <a:endParaRPr lang="cs-CZ" sz="1200" dirty="0"/>
          </a:p>
        </p:txBody>
      </p:sp>
    </p:spTree>
    <p:extLst>
      <p:ext uri="{BB962C8B-B14F-4D97-AF65-F5344CB8AC3E}">
        <p14:creationId xmlns:p14="http://schemas.microsoft.com/office/powerpoint/2010/main" val="341245450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274638"/>
            <a:ext cx="8496944" cy="6250706"/>
          </a:xfrm>
        </p:spPr>
        <p:txBody>
          <a:bodyPr>
            <a:noAutofit/>
          </a:bodyPr>
          <a:lstStyle/>
          <a:p>
            <a:pPr algn="l"/>
            <a:r>
              <a:rPr lang="pt-BR" sz="1200" dirty="0"/>
              <a:t>AUTOR NEUVEDEN. </a:t>
            </a:r>
            <a:r>
              <a:rPr lang="pt-BR" sz="1200" i="1" dirty="0"/>
              <a:t>www.charousek.net</a:t>
            </a:r>
            <a:r>
              <a:rPr lang="pt-BR" sz="1200" dirty="0"/>
              <a:t> [online]. [cit. 7.2.2013]. Dostupný na WWW: http://obrazky.cz/detail?q=kapr%20obecn%C3%BD%20obr%C3%A1zky&amp;offset=19&amp;limit=20&amp;bUrlPar=filter%3D1&amp;resNum=36&amp;ref=http%3A//obrazky.cz/%3Fq%3Dkapr%2520obecn%25C3%25BD%2520obr%25C3%25A1zky%26sId%3DfG94H72xCvratZnWDxLb%26filter%3D1%26hint&amp;resID=JleHwTanbe5OnKgILzrfQ6fzu-bU4Ej8ztcDRi5CcWA&amp;imgURL=http%3A//www.charousek.net/images/katalog/150/635.jpg&amp;pageURL=http%3A//www.charousek.net/cze/taxonomy/default.aspx&amp;imgX=150&amp;imgY=113&amp;imgSize=15&amp;thURL=http%3A//media5.picsearch.com/is%3FJleHwTanbe5OnKgILzrfQ6fzu-bU4Ej8ztcDRi5CcWA&amp;thX=128&amp;thY=96&amp;qNoSite=kapr%2Bobecn%C3%BD%2Bobr%C3%A1zky&amp;siteWWW=&amp;</a:t>
            </a:r>
            <a:r>
              <a:rPr lang="pt-BR" sz="1200" dirty="0" smtClean="0"/>
              <a:t>sId=fG94H72xOzX5tZn5BMuG</a:t>
            </a:r>
            <a:r>
              <a:rPr lang="cs-CZ" sz="1200" dirty="0" smtClean="0"/>
              <a:t/>
            </a:r>
            <a:br>
              <a:rPr lang="cs-CZ" sz="1200" dirty="0" smtClean="0"/>
            </a:br>
            <a:r>
              <a:rPr lang="pt-BR" sz="1200" dirty="0"/>
              <a:t>AUTOR NEUVEDEN. </a:t>
            </a:r>
            <a:r>
              <a:rPr lang="pt-BR" sz="1200" i="1" dirty="0"/>
              <a:t>www.charousek.net</a:t>
            </a:r>
            <a:r>
              <a:rPr lang="pt-BR" sz="1200" dirty="0"/>
              <a:t> [online]. [cit. 7.2.2013]. Dostupný na WWW: http://obrazky.cz/detail?q=kapr%20obecn%C3%BD%20obr%C3%A1zky&amp;offset=19&amp;limit=20&amp;bUrlPar=filter%3D1&amp;resNum=36&amp;ref=http%3A//obrazky.cz/%3Fq%3Dkapr%2520obecn%25C3%25BD%2520obr%25C3%25A1zky%26sId%3DfG94H72xCvratZnWDxLb%26filter%3D1%26hint&amp;resID=JleHwTanbe5OnKgILzrfQ6fzu-bU4Ej8ztcDRi5CcWA&amp;imgURL=http%3A//www.charousek.net/images/katalog/150/635.jpg&amp;pageURL=http%3A//www.charousek.net/cze/taxonomy/default.aspx&amp;imgX=150&amp;imgY=113&amp;imgSize=15&amp;thURL=http%3A//media5.picsearch.com/is%3FJleHwTanbe5OnKgILzrfQ6fzu-bU4Ej8ztcDRi5CcWA&amp;thX=128&amp;thY=96&amp;qNoSite=kapr%2Bobecn%C3%BD%2Bobr%C3%A1zky&amp;siteWWW=&amp;sId=fG94H72xOzX5tZn5BMuG </a:t>
            </a:r>
            <a:r>
              <a:rPr lang="pt-BR" sz="1200" dirty="0" smtClean="0"/>
              <a:t> </a:t>
            </a:r>
            <a:r>
              <a:rPr lang="cs-CZ" sz="1200" dirty="0" smtClean="0"/>
              <a:t/>
            </a:r>
            <a:br>
              <a:rPr lang="cs-CZ" sz="1200" dirty="0" smtClean="0"/>
            </a:br>
            <a:r>
              <a:rPr lang="pt-BR" sz="1200" dirty="0"/>
              <a:t>AUTOR NEUVEDEN. </a:t>
            </a:r>
            <a:r>
              <a:rPr lang="pt-BR" sz="1200" i="1" dirty="0"/>
              <a:t>http://jadamkuv.txt.cz/fotoalbum/6851/6851/nase-ryby/</a:t>
            </a:r>
            <a:r>
              <a:rPr lang="pt-BR" sz="1200" dirty="0"/>
              <a:t> [online]. [cit. 8.2.2013]. Dostupný na WWW: http://jadamkuv.txt.cz/foto/120751/6851/131/nase-ryby/ </a:t>
            </a:r>
            <a:r>
              <a:rPr lang="cs-CZ" sz="1200" dirty="0" smtClean="0"/>
              <a:t/>
            </a:r>
            <a:br>
              <a:rPr lang="cs-CZ" sz="1200" dirty="0" smtClean="0"/>
            </a:br>
            <a:r>
              <a:rPr lang="cs-CZ" sz="1200" dirty="0"/>
              <a:t>AUTOR NEUVEDEN. </a:t>
            </a:r>
            <a:r>
              <a:rPr lang="cs-CZ" sz="1200" i="1" dirty="0"/>
              <a:t>hobby.idnes.cz/</a:t>
            </a:r>
            <a:r>
              <a:rPr lang="cs-CZ" sz="1200" i="1" dirty="0" err="1"/>
              <a:t>ceske</a:t>
            </a:r>
            <a:r>
              <a:rPr lang="cs-CZ" sz="1200" i="1" dirty="0"/>
              <a:t>-raky-...</a:t>
            </a:r>
            <a:r>
              <a:rPr lang="cs-CZ" sz="1200" dirty="0"/>
              <a:t> [online]. [cit. 8.2.2013]. Dostupný na WWW: http://i.idnes.cz/09/092/gal/MCE2daed1_ALAMY_A09HKK.jpg </a:t>
            </a:r>
            <a:r>
              <a:rPr lang="cs-CZ" sz="1200" dirty="0" smtClean="0"/>
              <a:t/>
            </a:r>
            <a:br>
              <a:rPr lang="cs-CZ" sz="1200" dirty="0" smtClean="0"/>
            </a:br>
            <a:r>
              <a:rPr lang="cs-CZ" sz="1200" dirty="0"/>
              <a:t>JIŘÍ ŠČOBÁK. </a:t>
            </a:r>
            <a:r>
              <a:rPr lang="cs-CZ" sz="1200" i="1" dirty="0"/>
              <a:t>scobak.blog.sme.sk/c/23737...</a:t>
            </a:r>
            <a:r>
              <a:rPr lang="cs-CZ" sz="1200" dirty="0"/>
              <a:t> [online]. [cit. 8.2.2013]. Dostupný na WWW: http://obrazky.cz/detail?q=pot%C3%A1pn%C3%ADk&amp;offset=1&amp;limit=20&amp;bUrlPar=filter%3D1&amp;resNum=2&amp;ref=http%3A//obrazky.cz/%3Fq%3Dpo%25C3%25A1pn%25C3%25ADk&amp;resID=7B-c1T75rgIRodJts1AbAv4F9VF-7EoDOZTozDDCMgw&amp;imgURL=http%3A//blog.sme.sk/blog/2364/237371/potapnik.jpg&amp;pageURL=http%3A//scobak.blog.sme.sk/c/237371/Zblunknul-mi-potapnik-do-akvaria-video.html&amp;imgX=419&amp;imgY=296&amp;imgSize=40&amp;thURL=http%3A//media1.picsearch.com/is%3F7B-c1T75rgIRodJts1AbAv4F9VF-7EoDOZTozDDCMgw&amp;thX=128&amp;thY=91&amp;qNoSite=pot%C3%A1pn%C3%ADk&amp;siteWWW=&amp;sId=a9FG5liIwn9vhj0f_IiD </a:t>
            </a:r>
            <a:r>
              <a:rPr lang="cs-CZ" sz="1200" dirty="0" smtClean="0"/>
              <a:t/>
            </a:r>
            <a:br>
              <a:rPr lang="cs-CZ" sz="1200" dirty="0" smtClean="0"/>
            </a:br>
            <a:endParaRPr lang="cs-CZ" sz="1200" dirty="0"/>
          </a:p>
        </p:txBody>
      </p:sp>
    </p:spTree>
    <p:extLst>
      <p:ext uri="{BB962C8B-B14F-4D97-AF65-F5344CB8AC3E}">
        <p14:creationId xmlns:p14="http://schemas.microsoft.com/office/powerpoint/2010/main" val="60698664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467544" y="188640"/>
            <a:ext cx="8280920" cy="6192688"/>
          </a:xfrm>
        </p:spPr>
        <p:txBody>
          <a:bodyPr>
            <a:noAutofit/>
          </a:bodyPr>
          <a:lstStyle/>
          <a:p>
            <a:pPr algn="l"/>
            <a:r>
              <a:rPr lang="cs-CZ" sz="1200" dirty="0" smtClean="0"/>
              <a:t>http</a:t>
            </a:r>
            <a:r>
              <a:rPr lang="cs-CZ" sz="1200" dirty="0"/>
              <a:t>://obrazky.cz/detail?q=rak&amp;offset=1&amp;limit=20&amp;bUrlPar=filter%3D1&amp;resNum=1&amp;ref=http%3A//www.seznam.cz/&amp;resID=k8cRe3q9NfHCdbkDWvMerGGvN62q3WABhQJTNN-wfPA&amp;imgURL=http%3A//www.naturfoto.cz/fotografie/ostatni/rak-ricni-34276.jpg&amp;pageURL=http%3A//www.naturfoto.cz/rak-ricni-fotografie-2511.html&amp;imgX=600&amp;imgY=400&amp;imgSize=79&amp;thURL=http%3A//media4.picsearch.com/is%3Fk8cRe3q9NfHCdbkDWvMerGGvN62q3WABhQJTNN-wfPA&amp;thX=128&amp;thY=86&amp;qNoSite=rak&amp;siteWWW=&amp;sId=LFuyBF_8wPdSFZkLec4A </a:t>
            </a:r>
            <a:r>
              <a:rPr lang="cs-CZ" sz="1200" dirty="0" smtClean="0"/>
              <a:t/>
            </a:r>
            <a:br>
              <a:rPr lang="cs-CZ" sz="1200" dirty="0" smtClean="0"/>
            </a:br>
            <a:r>
              <a:rPr lang="cs-CZ" sz="1200" dirty="0" smtClean="0"/>
              <a:t>PŘISPĚVATELÉ</a:t>
            </a:r>
            <a:r>
              <a:rPr lang="cs-CZ" sz="1200" dirty="0"/>
              <a:t>. </a:t>
            </a:r>
            <a:r>
              <a:rPr lang="cs-CZ" sz="1200" i="1" dirty="0"/>
              <a:t>http://cs.wikipedia.org/wiki/Rožmberk</a:t>
            </a:r>
            <a:r>
              <a:rPr lang="cs-CZ" sz="1200" dirty="0"/>
              <a:t> [online]. [cit. 3.2.2013]. Dostupný na WWW: http://cs.wikipedia.org/wiki/Rožmberk </a:t>
            </a:r>
            <a:br>
              <a:rPr lang="cs-CZ" sz="1200" dirty="0"/>
            </a:br>
            <a:r>
              <a:rPr lang="pl-PL" sz="1200" dirty="0"/>
              <a:t>FOTOBANKA PROFIMEDIA. </a:t>
            </a:r>
            <a:r>
              <a:rPr lang="pl-PL" sz="1200" i="1" dirty="0"/>
              <a:t>www.novinky.cz</a:t>
            </a:r>
            <a:r>
              <a:rPr lang="pl-PL" sz="1200" dirty="0"/>
              <a:t> [online]. [cit. 3.2.2013]. Dostupný na WWW: http://obrazky.cz/detail?q=rybn%C3%ADk%20ro%C5%BEmberk&amp;offset=19&amp;limit=20&amp;bUrlPar=filter%3D1&amp;resNum=24&amp;ref=http%3A//obrazky.cz/%3Fq%3Drybn%25C3%25ADk%2520ro%25C5%25BEmberk%26sId%3DwsHpfSuXwZL8GjTn9Ug7%26filter%3D1%26hint&amp;resID=iAf5d5qUrzQCelaoiduUHhj7TbA-nUGZd1C5H7vz4pU&amp;imgURL=http%3A//media.novinky.cz/731/217312-top_foto2-bqju9.jpg&amp;pageURL=http%3A//www.novinky.cz/cestovani/201591-okolim-trebone-na-kole-jinak-nez-podle-pruvodce.html&amp;imgX=400&amp;imgY=225&amp;imgSize=26&amp;thURL=http%3A//media2.picsearch.com/is%3FiAf5d5qUrzQCelaoiduUHhj7TbA-nUGZd1C5H7vz4pU&amp;thX=128&amp;thY=72&amp;qNoSite=rybn%C3%ADk%2Bro%C5%BEmberk&amp;siteWWW=&amp;</a:t>
            </a:r>
            <a:r>
              <a:rPr lang="pl-PL" sz="1200" dirty="0"/>
              <a:t>sId=wsHpfSuXwnpEGjzxVA67</a:t>
            </a:r>
            <a:br>
              <a:rPr lang="pl-PL" sz="1200" dirty="0"/>
            </a:br>
            <a:r>
              <a:rPr lang="pl-PL" sz="1200" dirty="0"/>
              <a:t>JANINKA. www.people.cz [online]. [cit. 8.2.2013]. Dostupný na WWW: http://obrazky.cz/detail?q=v%C3%BDlov%20rybn%C3%ADka&amp;offset=37&amp;limit=20&amp;bUrlPar=filter%3D1&amp;resNum=49&amp;ref=http%3A//obrazky.cz/%3Fq%3Dv%25C3%25BDlov%2Brybn%25C3%25ADka%26from%3D19&amp;resID=xRG0t3_-tKyInMNQPhCyLf72QfDqIhYxMVq9AQ7TF2U&amp;imgURL=http%3A//www.people.cz/gallery/gallery_photo/thumb/15043.jpg&amp;pageURL=http%3A//www.people.cz/gallery/cs/gallery-detail/aid-11063&amp;imgX=200&amp;imgY=151&amp;imgSize=13&amp;thURL=http%3A//media2.picsearch.com/is%3FxRG0t3_-tKyInMNQPhCyLf72QfDqIhYxMVq9AQ7TF2U&amp;thX=128&amp;thY=96&amp;qNoSite=v%C3%BDlov%2Brybn%C3%ADka&amp;siteWWW=&amp;sId=a9FG5liIwS0JhjXla981 </a:t>
            </a:r>
            <a:br>
              <a:rPr lang="pl-PL" sz="1200" dirty="0"/>
            </a:br>
            <a:r>
              <a:rPr lang="pl-PL" sz="1200" dirty="0"/>
              <a:t>ANTON HOLMQUIST SOASTA. http://cs.wikipedia.org/wiki/Kachna_divok%C3%A1 [online]. [cit. 8.2.2013]. Dostupný na WWW: http://cs.wikipedia.org/wiki/Soubor:Mallard_080508.jpg </a:t>
            </a:r>
            <a:r>
              <a:rPr lang="pl-PL" sz="1200" dirty="0"/>
              <a:t/>
            </a:r>
            <a:br>
              <a:rPr lang="pl-PL" sz="1200" dirty="0"/>
            </a:br>
            <a:r>
              <a:rPr lang="pl-PL" sz="1200" dirty="0"/>
              <a:t>vlastní zdroj</a:t>
            </a:r>
            <a:br>
              <a:rPr lang="pl-PL" sz="1200" dirty="0"/>
            </a:br>
            <a:r>
              <a:rPr lang="pl-PL" sz="1200" dirty="0"/>
              <a:t>galerie Microsoft Office </a:t>
            </a:r>
            <a:r>
              <a:rPr lang="cs-CZ" sz="1200" dirty="0" smtClean="0"/>
              <a:t/>
            </a:r>
            <a:br>
              <a:rPr lang="cs-CZ" sz="1200" dirty="0" smtClean="0"/>
            </a:br>
            <a:endParaRPr lang="cs-CZ" sz="1200" dirty="0"/>
          </a:p>
        </p:txBody>
      </p:sp>
      <p:sp>
        <p:nvSpPr>
          <p:cNvPr id="3" name="Podnadpis 2"/>
          <p:cNvSpPr>
            <a:spLocks noGrp="1"/>
          </p:cNvSpPr>
          <p:nvPr>
            <p:ph type="subTitle" idx="1"/>
          </p:nvPr>
        </p:nvSpPr>
        <p:spPr>
          <a:xfrm>
            <a:off x="1475656" y="6237312"/>
            <a:ext cx="6400800" cy="193576"/>
          </a:xfrm>
        </p:spPr>
        <p:txBody>
          <a:bodyPr>
            <a:normAutofit fontScale="25000" lnSpcReduction="20000"/>
          </a:bodyPr>
          <a:lstStyle/>
          <a:p>
            <a:endParaRPr lang="cs-CZ" dirty="0"/>
          </a:p>
        </p:txBody>
      </p:sp>
    </p:spTree>
    <p:extLst>
      <p:ext uri="{BB962C8B-B14F-4D97-AF65-F5344CB8AC3E}">
        <p14:creationId xmlns:p14="http://schemas.microsoft.com/office/powerpoint/2010/main" val="178004881"/>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794</TotalTime>
  <Words>905</Words>
  <Application>Microsoft Office PowerPoint</Application>
  <PresentationFormat>Předvádění na obrazovce (4:3)</PresentationFormat>
  <Paragraphs>101</Paragraphs>
  <Slides>24</Slides>
  <Notes>0</Notes>
  <HiddenSlides>0</HiddenSlides>
  <MMClips>0</MMClips>
  <ScaleCrop>false</ScaleCrop>
  <HeadingPairs>
    <vt:vector size="4" baseType="variant">
      <vt:variant>
        <vt:lpstr>Motiv</vt:lpstr>
      </vt:variant>
      <vt:variant>
        <vt:i4>1</vt:i4>
      </vt:variant>
      <vt:variant>
        <vt:lpstr>Nadpisy snímků</vt:lpstr>
      </vt:variant>
      <vt:variant>
        <vt:i4>24</vt:i4>
      </vt:variant>
    </vt:vector>
  </HeadingPairs>
  <TitlesOfParts>
    <vt:vector size="25" baseType="lpstr">
      <vt:lpstr>Motiv systému Office</vt:lpstr>
      <vt:lpstr>Prezentace aplikace PowerPoint</vt:lpstr>
      <vt:lpstr>Anotace:</vt:lpstr>
      <vt:lpstr>Rybník </vt:lpstr>
      <vt:lpstr>První rybníky jsou v Čechách dokumentovány už kolem roku 1115, větší rozmach rybníkářství přichází ve třináctém století, a to především u klášterů, kde se ryby uplatnily jako postní jídlo. Postupem času se staly rybníky zdrojem zisků a byly privilegiem šlechty, měst, cechů a bohatých sedláků. Dnes však již víme, že nám rybníky přinášejí i mnoho dalších užitků, než je pouhý chov ryb. Stejně jako další vodní plochy zadržují vodu v krajině, ovlivňují mikroklima ve svém okolí, slouží k aktivnímu či pasivnímu odpočinku lidí, zachycují splavené částice půdy, jsou důležitým krajinotvorným prvkem a také se jedná o místa, která jsou domovem specifických druhů organismů. Nejvýznamnější oblastí ČR v množství rybníků jsou jižní Čechy. Některé dosud funkční rybníky pocházejí již z 16.století. Najdeme zde i rybníky největší z celé republiky ( Rožmberk, Svět).  </vt:lpstr>
      <vt:lpstr>Prezentace aplikace PowerPoint</vt:lpstr>
      <vt:lpstr>Hráz</vt:lpstr>
      <vt:lpstr>Mokřad  Není nezbytnou součástí rybníka. Např. u rybníků, které se nacházejí uprostřed obce jsou všechny břehy pevné. Je to přírodní biotop na pomezí vody a souše. Jde o místa, která jsou většinu roku podmáčená . Jedná se o vlhké louky, nivy toků, podmáčené okraje rybníků atd. Vyskytují se zde jak vodní, tak suchozemské organismy.  Porost mokřadů tvoří vlhkomilné rostliny, které poskytují domov mnoha živočichům. Hnízdí zde většina vodních ptáků.           </vt:lpstr>
      <vt:lpstr>Mokřadní rostliny</vt:lpstr>
      <vt:lpstr>Živočichové mokřadu (ve spojení s rybníkem) </vt:lpstr>
      <vt:lpstr>    Pásmo mělké vody    </vt:lpstr>
      <vt:lpstr>Pásmo mělké vody je také místem rozmnožování živočichů</vt:lpstr>
      <vt:lpstr>Pásmo hluboké vody   Zde již neroste žádná kořenující vegetace. Dno je však domovem mnoha druhů měkkýšů, korýšů, hmyzu a dalších bezobratlých. A samozřejmě je rájem ryb.   </vt:lpstr>
      <vt:lpstr>Nejčastější druhy ryb v rybníce</vt:lpstr>
      <vt:lpstr>Další obyvatelé rybníka</vt:lpstr>
      <vt:lpstr>Výlov rybníka  Lidé si budují rybníky především pro chov ryb. Před výlovem se z rybníka stavidlem ve hrázi vypustí většina vody. Rybáři potom odloví ryby do sítí. </vt:lpstr>
      <vt:lpstr>Rožmberk </vt:lpstr>
      <vt:lpstr>A teď trochu pátrání:   Vezmi si na pomoc mapu ČR a najdi rybník Rožmberk.    Najdi na mapě další velké rybníky a napiš jejich jména:    Která oblast republiky je nejhustěji protkána rybníky:  </vt:lpstr>
      <vt:lpstr> Řešení:  Vezmi si na pomoc mapu ČR a najdi rybník Rožmberk.      Najdi na mapě další velké rybníky a napiš jejich jména: např. Svět, Bezdrev, Hejtman     Která oblast republiky je nejhustěji protkána rybníky: jižní Čechy  </vt:lpstr>
      <vt:lpstr>A teď něco k zamyšlení:    Co všechno musí rybáři dělat, aby se rybám v rybníce dobře dařilo?   Musí péči věnovat rybníku po celý rok?   Bylo by dobré mokřad u rybníka vyčistit a tím rybník rozšířit?   Pokud máš možnost, zajdi si k rybníku a pozoruj rostliny a živočichy.</vt:lpstr>
      <vt:lpstr>Použité zdroje:</vt:lpstr>
      <vt:lpstr>Prezentace aplikace PowerPoint</vt:lpstr>
      <vt:lpstr>AUTOR NEUVEDEN. http://ebed.etf.cuni.cz/~moravec/fotky/indth3.html [online]. [cit. 7.2.2013]. Dostupný na WWW: http://obrazky.cz/detail?q=v%C3%A1%C5%BEka%20plosk%C3%A1&amp;offset=39&amp;limit=20&amp;bUrlPar=filter%3D1&amp;resNum=49&amp;ref=http%3A//obrazky.cz/%3Fq%3Dv%25C3%25A1%25C5%25BEka%2Bplosk%25C3%25A1%26step%3D20%26filter%3D1%26s%3D%26size%3Dany%26sId%3DfG94H72xw-gmW-L3FTvK%26orientation%3D%26from%3D21&amp;resID=Luu-5ww3WBKJvkZytRMqb-FKtKLN0FwrnlBIR2ZU6jM&amp;imgURL=http%3A//ebed.etf.cuni.cz/%7Emoravec/fotky/jpeg/044297-p.jpg&amp;pageURL=http%3A//ebed.etf.cuni.cz/%7Emoravec/fotky/indth3.html&amp;imgX=114&amp;imgY=125&amp;imgSize=5&amp;thURL=http%3A//media2.picsearch.com/is%3FLuu-5ww3WBKJvkZytRMqb-FKtKLN0FwrnlBIR2ZU6jM&amp;thX=114&amp;thY=125&amp;qNoSite=v%C3%A1%C5%BEka%2Bplosk%C3%A1&amp;siteWWW=&amp;sId=fG94H72xwaLCWjnzMl_s  MICHAL RUBEŠ. www.darwiniana.cz/vamr/?pa... [online]. [cit. 7.2.2013]. Dostupný na WWW: http://obrazky.cz/detail?q=halucha%20vodn%C3%AD&amp;offset=1&amp;limit=20&amp;bUrlPar=filter%3D1&amp;resNum=7&amp;ref=http%3A//obrazky.cz/%3Fq%3Dr%25C3%25A1kosn%25C3%25ADk%2Bobecn%25C3%25BD%26step%3D20%26filter%3D1%26s%3D%26size%3Dany%26sId%3DfG94H72xwaLCWjnzMl_s%26orientation%3D%26from%3D39&amp;resID=3AxnKVtj5M98ULnz4i8wwBq_l_sag-OI81al1VXhuMM&amp;imgURL=http%3A//www.darwiniana.cz/vamr/galerie/01085-t3.jpg&amp;pageURL=http%3A//www.darwiniana.cz/vamr/%3Fpage%3Dobrazek%26id%3D1085&amp;imgX=637&amp;imgY=480&amp;imgSize=85&amp;thURL=http%3A//media5.picsearch.com/is%3F3AxnKVtj5M98ULnz4i8wwBq_l_sag-OI81al1VXhuMM&amp;thX=128&amp;thY=97&amp;qNoSite=halucha%2Bvodn%C3%AD&amp;siteWWW=&amp;sId=fG94H72xC4P_tZnoCzR7  AUTOR NEUVEDEN. www.charousek.net [online]. [cit. 7.2.2013]. Dostupný na WWW: http://obrazky.cz/detail?q=kapr%20obecn%C3%BD%20obr%C3%A1zky&amp;offset=19&amp;limit=20&amp;bUrlPar=filter%3D1&amp;resNum=36&amp;ref=http%3A//obrazky.cz/%3Fq%3Dkapr%2520obecn%25C3%25BD%2520obr%25C3%25A1zky%26sId%3DfG94H72xCvratZnWDxLb%26filter%3D1%26hint&amp;resID=JleHwTanbe5OnKgILzrfQ6fzu-bU4Ej8ztcDRi5CcWA&amp;imgURL=http%3A//www.charousek.net/images/katalog/150/635.jpg&amp;pageURL=http%3A//www.charousek.net/cze/taxonomy/default.aspx&amp;imgX=150&amp;imgY=113&amp;imgSize=15&amp;thURL=http%3A//media5.picsearch.com/is%3FJleHwTanbe5OnKgILzrfQ6fzu-bU4Ej8ztcDRi5CcWA&amp;thX=128&amp;thY=96&amp;qNoSite=kapr%2Bobecn%C3%BD%2Bobr%C3%A1zky&amp;siteWWW=&amp;sId=fG94H72xOzX5tZn5BMuG  AUTOR NEUVEDEN. www.charousek.net [online]. [cit. 7.2.2013]. Dostupný na WWW: http://obrazky.cz/detail?q=kapr%20obecn%C3%BD%20obr%C3%A1zky&amp;offset=19&amp;limit=20&amp;bUrlPar=filter%3D1&amp;resNum=36&amp;ref=http%3A//obrazky.cz/%3Fq%3Dkapr%2520obecn%25C3%25BD%2520obr%25C3%25A1zky%26sId%3DfG94H72xCvratZnWDxLb%26filter%3D1%26hint&amp;resID=JleHwTanbe5OnKgILzrfQ6fzu-bU4Ej8ztcDRi5CcWA&amp;imgURL=http%3A//www.charousek.net/images/katalog/150/635.jpg&amp;pageURL=http%3A//www.charousek.net/cze/taxonomy/default.aspx&amp;imgX=150&amp;imgY=113&amp;imgSize=15&amp;thURL=http%3A//media5.picsearch.com/is%3FJleHwTanbe5OnKgILzrfQ6fzu-bU4Ej8ztcDRi5CcWA&amp;thX=128&amp;thY=96&amp;qNoSite=kapr%2Bobecn%C3%BD%2Bobr%C3%A1zky&amp;siteWWW=&amp;sId=fG94H72xOzX5tZn5BMuG  </vt:lpstr>
      <vt:lpstr>AUTOR NEUVEDEN. www.charousek.net [online]. [cit. 7.2.2013]. Dostupný na WWW: http://obrazky.cz/detail?q=kapr%20obecn%C3%BD%20obr%C3%A1zky&amp;offset=19&amp;limit=20&amp;bUrlPar=filter%3D1&amp;resNum=36&amp;ref=http%3A//obrazky.cz/%3Fq%3Dkapr%2520obecn%25C3%25BD%2520obr%25C3%25A1zky%26sId%3DfG94H72xCvratZnWDxLb%26filter%3D1%26hint&amp;resID=JleHwTanbe5OnKgILzrfQ6fzu-bU4Ej8ztcDRi5CcWA&amp;imgURL=http%3A//www.charousek.net/images/katalog/150/635.jpg&amp;pageURL=http%3A//www.charousek.net/cze/taxonomy/default.aspx&amp;imgX=150&amp;imgY=113&amp;imgSize=15&amp;thURL=http%3A//media5.picsearch.com/is%3FJleHwTanbe5OnKgILzrfQ6fzu-bU4Ej8ztcDRi5CcWA&amp;thX=128&amp;thY=96&amp;qNoSite=kapr%2Bobecn%C3%BD%2Bobr%C3%A1zky&amp;siteWWW=&amp;sId=fG94H72xOzX5tZn5BMuG AUTOR NEUVEDEN. www.charousek.net [online]. [cit. 7.2.2013]. Dostupný na WWW: http://obrazky.cz/detail?q=kapr%20obecn%C3%BD%20obr%C3%A1zky&amp;offset=19&amp;limit=20&amp;bUrlPar=filter%3D1&amp;resNum=36&amp;ref=http%3A//obrazky.cz/%3Fq%3Dkapr%2520obecn%25C3%25BD%2520obr%25C3%25A1zky%26sId%3DfG94H72xCvratZnWDxLb%26filter%3D1%26hint&amp;resID=JleHwTanbe5OnKgILzrfQ6fzu-bU4Ej8ztcDRi5CcWA&amp;imgURL=http%3A//www.charousek.net/images/katalog/150/635.jpg&amp;pageURL=http%3A//www.charousek.net/cze/taxonomy/default.aspx&amp;imgX=150&amp;imgY=113&amp;imgSize=15&amp;thURL=http%3A//media5.picsearch.com/is%3FJleHwTanbe5OnKgILzrfQ6fzu-bU4Ej8ztcDRi5CcWA&amp;thX=128&amp;thY=96&amp;qNoSite=kapr%2Bobecn%C3%BD%2Bobr%C3%A1zky&amp;siteWWW=&amp;sId=fG94H72xOzX5tZn5BMuG   AUTOR NEUVEDEN. http://jadamkuv.txt.cz/fotoalbum/6851/6851/nase-ryby/ [online]. [cit. 8.2.2013]. Dostupný na WWW: http://jadamkuv.txt.cz/foto/120751/6851/131/nase-ryby/  AUTOR NEUVEDEN. hobby.idnes.cz/ceske-raky-... [online]. [cit. 8.2.2013]. Dostupný na WWW: http://i.idnes.cz/09/092/gal/MCE2daed1_ALAMY_A09HKK.jpg  JIŘÍ ŠČOBÁK. scobak.blog.sme.sk/c/23737... [online]. [cit. 8.2.2013]. Dostupný na WWW: http://obrazky.cz/detail?q=pot%C3%A1pn%C3%ADk&amp;offset=1&amp;limit=20&amp;bUrlPar=filter%3D1&amp;resNum=2&amp;ref=http%3A//obrazky.cz/%3Fq%3Dpo%25C3%25A1pn%25C3%25ADk&amp;resID=7B-c1T75rgIRodJts1AbAv4F9VF-7EoDOZTozDDCMgw&amp;imgURL=http%3A//blog.sme.sk/blog/2364/237371/potapnik.jpg&amp;pageURL=http%3A//scobak.blog.sme.sk/c/237371/Zblunknul-mi-potapnik-do-akvaria-video.html&amp;imgX=419&amp;imgY=296&amp;imgSize=40&amp;thURL=http%3A//media1.picsearch.com/is%3F7B-c1T75rgIRodJts1AbAv4F9VF-7EoDOZTozDDCMgw&amp;thX=128&amp;thY=91&amp;qNoSite=pot%C3%A1pn%C3%ADk&amp;siteWWW=&amp;sId=a9FG5liIwn9vhj0f_IiD  </vt:lpstr>
      <vt:lpstr>http://obrazky.cz/detail?q=rak&amp;offset=1&amp;limit=20&amp;bUrlPar=filter%3D1&amp;resNum=1&amp;ref=http%3A//www.seznam.cz/&amp;resID=k8cRe3q9NfHCdbkDWvMerGGvN62q3WABhQJTNN-wfPA&amp;imgURL=http%3A//www.naturfoto.cz/fotografie/ostatni/rak-ricni-34276.jpg&amp;pageURL=http%3A//www.naturfoto.cz/rak-ricni-fotografie-2511.html&amp;imgX=600&amp;imgY=400&amp;imgSize=79&amp;thURL=http%3A//media4.picsearch.com/is%3Fk8cRe3q9NfHCdbkDWvMerGGvN62q3WABhQJTNN-wfPA&amp;thX=128&amp;thY=86&amp;qNoSite=rak&amp;siteWWW=&amp;sId=LFuyBF_8wPdSFZkLec4A  PŘISPĚVATELÉ. http://cs.wikipedia.org/wiki/Rožmberk [online]. [cit. 3.2.2013]. Dostupný na WWW: http://cs.wikipedia.org/wiki/Rožmberk  FOTOBANKA PROFIMEDIA. www.novinky.cz [online]. [cit. 3.2.2013]. Dostupný na WWW: http://obrazky.cz/detail?q=rybn%C3%ADk%20ro%C5%BEmberk&amp;offset=19&amp;limit=20&amp;bUrlPar=filter%3D1&amp;resNum=24&amp;ref=http%3A//obrazky.cz/%3Fq%3Drybn%25C3%25ADk%2520ro%25C5%25BEmberk%26sId%3DwsHpfSuXwZL8GjTn9Ug7%26filter%3D1%26hint&amp;resID=iAf5d5qUrzQCelaoiduUHhj7TbA-nUGZd1C5H7vz4pU&amp;imgURL=http%3A//media.novinky.cz/731/217312-top_foto2-bqju9.jpg&amp;pageURL=http%3A//www.novinky.cz/cestovani/201591-okolim-trebone-na-kole-jinak-nez-podle-pruvodce.html&amp;imgX=400&amp;imgY=225&amp;imgSize=26&amp;thURL=http%3A//media2.picsearch.com/is%3FiAf5d5qUrzQCelaoiduUHhj7TbA-nUGZd1C5H7vz4pU&amp;thX=128&amp;thY=72&amp;qNoSite=rybn%C3%ADk%2Bro%C5%BEmberk&amp;siteWWW=&amp;sId=wsHpfSuXwnpEGjzxVA67 JANINKA. www.people.cz [online]. [cit. 8.2.2013]. Dostupný na WWW: http://obrazky.cz/detail?q=v%C3%BDlov%20rybn%C3%ADka&amp;offset=37&amp;limit=20&amp;bUrlPar=filter%3D1&amp;resNum=49&amp;ref=http%3A//obrazky.cz/%3Fq%3Dv%25C3%25BDlov%2Brybn%25C3%25ADka%26from%3D19&amp;resID=xRG0t3_-tKyInMNQPhCyLf72QfDqIhYxMVq9AQ7TF2U&amp;imgURL=http%3A//www.people.cz/gallery/gallery_photo/thumb/15043.jpg&amp;pageURL=http%3A//www.people.cz/gallery/cs/gallery-detail/aid-11063&amp;imgX=200&amp;imgY=151&amp;imgSize=13&amp;thURL=http%3A//media2.picsearch.com/is%3FxRG0t3_-tKyInMNQPhCyLf72QfDqIhYxMVq9AQ7TF2U&amp;thX=128&amp;thY=96&amp;qNoSite=v%C3%BDlov%2Brybn%C3%ADka&amp;siteWWW=&amp;sId=a9FG5liIwS0JhjXla981  ANTON HOLMQUIST SOASTA. http://cs.wikipedia.org/wiki/Kachna_divok%C3%A1 [online]. [cit. 8.2.2013]. Dostupný na WWW: http://cs.wikipedia.org/wiki/Soubor:Mallard_080508.jpg  vlastní zdroj galerie Microsoft Office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uživatel</dc:creator>
  <cp:lastModifiedBy>uživatel</cp:lastModifiedBy>
  <cp:revision>49</cp:revision>
  <dcterms:created xsi:type="dcterms:W3CDTF">2013-02-02T13:31:13Z</dcterms:created>
  <dcterms:modified xsi:type="dcterms:W3CDTF">2013-02-08T17:19:53Z</dcterms:modified>
</cp:coreProperties>
</file>