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E8A"/>
    <a:srgbClr val="F1FF3B"/>
    <a:srgbClr val="FFFFCC"/>
    <a:srgbClr val="B4FEC7"/>
    <a:srgbClr val="FEDAF9"/>
    <a:srgbClr val="FC9308"/>
    <a:srgbClr val="FDA1F0"/>
    <a:srgbClr val="FB61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MATERIÁLU: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VY_12_INOVACE_01_VÝUK.M.č.26_ČLOVĚK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– VNITŘNÍ ÚSTROJÍ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26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				DATUM: 1. 6. 2012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D4799D09-B87F-40F1-A461-EB7F91AF14D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904EA4C-1ED2-4C85-9225-0E34FF4DE76E}" type="parTrans" cxnId="{FC8E52CB-C3D2-47E6-B42C-436369DD6E3A}">
      <dgm:prSet/>
      <dgm:spPr/>
      <dgm:t>
        <a:bodyPr/>
        <a:lstStyle/>
        <a:p>
          <a:endParaRPr lang="cs-CZ"/>
        </a:p>
      </dgm:t>
    </dgm:pt>
    <dgm:pt modelId="{5DD6D9C8-9D6D-4909-AFB6-E5179CD6321A}" type="sibTrans" cxnId="{FC8E52CB-C3D2-47E6-B42C-436369DD6E3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B28CF672-BBBE-4269-9422-C00D35ECF38C}" type="pres">
      <dgm:prSet presAssocID="{D4799D09-B87F-40F1-A461-EB7F91AF14D1}" presName="vertSpace3" presStyleLbl="node1" presStyleIdx="1" presStyleCnt="7"/>
      <dgm:spPr/>
    </dgm:pt>
    <dgm:pt modelId="{41F9D61D-50E5-4485-ABA1-2C0DA8034322}" type="pres">
      <dgm:prSet presAssocID="{D4799D09-B87F-40F1-A461-EB7F91AF14D1}" presName="circle3" presStyleLbl="node1" presStyleIdx="2" presStyleCnt="7"/>
      <dgm:spPr/>
    </dgm:pt>
    <dgm:pt modelId="{D5258032-DC2F-4240-82C4-99E13363C1D1}" type="pres">
      <dgm:prSet presAssocID="{D4799D09-B87F-40F1-A461-EB7F91AF14D1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 custLinFactNeighborX="117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D56E4-A5E1-4CBA-A457-EE2A600C6F7B}" type="pres">
      <dgm:prSet presAssocID="{D4799D09-B87F-40F1-A461-EB7F91AF14D1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1925E-2A8D-45B4-B956-57516AAF5501}" type="presOf" srcId="{D1D4F407-5343-4D3F-B5B9-D407B03CAEB4}" destId="{D005CE8C-CC26-4C3E-AC11-E15060ECD759}" srcOrd="0" destOrd="0" presId="urn:microsoft.com/office/officeart/2005/8/layout/target3"/>
    <dgm:cxn modelId="{13354180-AC3E-43F8-BFA7-21F7C97254E4}" type="presOf" srcId="{D1B46980-6531-4606-95E6-44980827E919}" destId="{5F715220-1FEB-4446-97CB-8A49E5631ABD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31A10EDB-62F7-4947-9127-A62AC46CA0CC}" type="presOf" srcId="{72B33D66-C59B-4357-86FB-5666B5717235}" destId="{5F6B3ADF-CAFD-426F-A916-28B789A40C77}" srcOrd="0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7321BF9D-71BC-42FA-BA96-ECF1B0CCD862}" type="presOf" srcId="{1CB36DDA-EBA9-45B6-8444-E08AFCB46169}" destId="{19F7092A-A232-406D-9BFB-C034A7A11637}" srcOrd="1" destOrd="0" presId="urn:microsoft.com/office/officeart/2005/8/layout/target3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6F3052EE-2402-435D-842A-CC86C84B52AC}" type="presOf" srcId="{D4799D09-B87F-40F1-A461-EB7F91AF14D1}" destId="{EC1D56E4-A5E1-4CBA-A457-EE2A600C6F7B}" srcOrd="1" destOrd="0" presId="urn:microsoft.com/office/officeart/2005/8/layout/target3"/>
    <dgm:cxn modelId="{B5D6A283-6D13-44E2-BD7A-69203EEEDAE5}" type="presOf" srcId="{D1D4F407-5343-4D3F-B5B9-D407B03CAEB4}" destId="{AED2198E-93D5-4001-81B4-73124B309672}" srcOrd="1" destOrd="0" presId="urn:microsoft.com/office/officeart/2005/8/layout/target3"/>
    <dgm:cxn modelId="{F36AFE09-3896-474A-A5B7-A8AFBF9D8589}" type="presOf" srcId="{E2436206-2898-4DB5-8D8A-B9F47B4645B4}" destId="{19990610-05FE-41EC-8404-0184EEE06084}" srcOrd="1" destOrd="0" presId="urn:microsoft.com/office/officeart/2005/8/layout/target3"/>
    <dgm:cxn modelId="{FC8E52CB-C3D2-47E6-B42C-436369DD6E3A}" srcId="{757F3AB3-0718-4624-B441-E567A8F0AB56}" destId="{D4799D09-B87F-40F1-A461-EB7F91AF14D1}" srcOrd="2" destOrd="0" parTransId="{6904EA4C-1ED2-4C85-9225-0E34FF4DE76E}" sibTransId="{5DD6D9C8-9D6D-4909-AFB6-E5179CD6321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37BFFF-6DF1-4403-A26D-391AF68952B1}" type="presOf" srcId="{72B33D66-C59B-4357-86FB-5666B5717235}" destId="{7C4AD32E-8671-4890-82C2-2165103BFA9B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3B4B7F8D-4FE7-4498-A01D-1063CC85E3F9}" type="presOf" srcId="{D1B46980-6531-4606-95E6-44980827E919}" destId="{1718285D-8093-4B3A-A8E4-BCF6739531B2}" srcOrd="0" destOrd="0" presId="urn:microsoft.com/office/officeart/2005/8/layout/target3"/>
    <dgm:cxn modelId="{C027AA7B-50AD-4E71-92F3-1476312F1001}" type="presOf" srcId="{76DC6A11-8AC8-4DB7-A29E-42D5B50B4D1D}" destId="{0FFD6A90-B6CB-4D96-B983-822E62E3179E}" srcOrd="1" destOrd="0" presId="urn:microsoft.com/office/officeart/2005/8/layout/target3"/>
    <dgm:cxn modelId="{189D6E9F-AC5D-4BD5-B90C-B146FF72976E}" type="presOf" srcId="{757F3AB3-0718-4624-B441-E567A8F0AB56}" destId="{333A1088-737F-45CB-B68E-254E46348037}" srcOrd="0" destOrd="0" presId="urn:microsoft.com/office/officeart/2005/8/layout/target3"/>
    <dgm:cxn modelId="{CD7EBE79-5567-4084-9EA4-DDD246B32B40}" type="presOf" srcId="{E2436206-2898-4DB5-8D8A-B9F47B4645B4}" destId="{8BE57540-5DE5-4578-9B32-7A7668305C63}" srcOrd="0" destOrd="0" presId="urn:microsoft.com/office/officeart/2005/8/layout/target3"/>
    <dgm:cxn modelId="{CC841E76-549F-466C-8C48-88ED406CD758}" type="presOf" srcId="{1CB36DDA-EBA9-45B6-8444-E08AFCB46169}" destId="{199F799C-1203-417A-95AE-084F4A1F705E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E75764AC-1E74-4694-A526-B870EB78B905}" type="presOf" srcId="{76DC6A11-8AC8-4DB7-A29E-42D5B50B4D1D}" destId="{E1FA41E1-991D-4A2A-A03A-12188821055B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DF363A8D-12F7-4BAD-A3DD-D9DA1B419F49}" type="presOf" srcId="{D4799D09-B87F-40F1-A461-EB7F91AF14D1}" destId="{D5258032-DC2F-4240-82C4-99E13363C1D1}" srcOrd="0" destOrd="0" presId="urn:microsoft.com/office/officeart/2005/8/layout/target3"/>
    <dgm:cxn modelId="{0C8150BD-16A3-4B40-88C0-C9FF0F0419C9}" type="presParOf" srcId="{333A1088-737F-45CB-B68E-254E46348037}" destId="{F5ABB229-8D3B-4694-996A-96F23CF14429}" srcOrd="0" destOrd="0" presId="urn:microsoft.com/office/officeart/2005/8/layout/target3"/>
    <dgm:cxn modelId="{DC2F9098-150D-4B6D-9498-DBFF9C63F6B1}" type="presParOf" srcId="{333A1088-737F-45CB-B68E-254E46348037}" destId="{F41139FD-01EE-4571-8B17-4FB00FC51163}" srcOrd="1" destOrd="0" presId="urn:microsoft.com/office/officeart/2005/8/layout/target3"/>
    <dgm:cxn modelId="{602B583C-6D97-4D29-AA92-178A420715A3}" type="presParOf" srcId="{333A1088-737F-45CB-B68E-254E46348037}" destId="{D005CE8C-CC26-4C3E-AC11-E15060ECD759}" srcOrd="2" destOrd="0" presId="urn:microsoft.com/office/officeart/2005/8/layout/target3"/>
    <dgm:cxn modelId="{41CEE8FD-F9CC-486F-8B1A-80BC0448D541}" type="presParOf" srcId="{333A1088-737F-45CB-B68E-254E46348037}" destId="{8C3A2C53-BD20-40ED-8DB5-24B1422B186E}" srcOrd="3" destOrd="0" presId="urn:microsoft.com/office/officeart/2005/8/layout/target3"/>
    <dgm:cxn modelId="{5F618A36-9496-4886-B97F-D3A019BFB4BE}" type="presParOf" srcId="{333A1088-737F-45CB-B68E-254E46348037}" destId="{E46E6E87-3218-4932-9C0B-76682E2EA19F}" srcOrd="4" destOrd="0" presId="urn:microsoft.com/office/officeart/2005/8/layout/target3"/>
    <dgm:cxn modelId="{9E2589B1-CB5E-41D9-ACC3-45B5B4D5AA2D}" type="presParOf" srcId="{333A1088-737F-45CB-B68E-254E46348037}" destId="{5F6B3ADF-CAFD-426F-A916-28B789A40C77}" srcOrd="5" destOrd="0" presId="urn:microsoft.com/office/officeart/2005/8/layout/target3"/>
    <dgm:cxn modelId="{03558AEE-5F50-469F-B3DC-408612D602BA}" type="presParOf" srcId="{333A1088-737F-45CB-B68E-254E46348037}" destId="{B28CF672-BBBE-4269-9422-C00D35ECF38C}" srcOrd="6" destOrd="0" presId="urn:microsoft.com/office/officeart/2005/8/layout/target3"/>
    <dgm:cxn modelId="{FEAA4AF2-538C-4A3F-832F-CAA8B818EDD0}" type="presParOf" srcId="{333A1088-737F-45CB-B68E-254E46348037}" destId="{41F9D61D-50E5-4485-ABA1-2C0DA8034322}" srcOrd="7" destOrd="0" presId="urn:microsoft.com/office/officeart/2005/8/layout/target3"/>
    <dgm:cxn modelId="{4B80850E-D2D0-4EF1-BD79-C0F4FFD5C482}" type="presParOf" srcId="{333A1088-737F-45CB-B68E-254E46348037}" destId="{D5258032-DC2F-4240-82C4-99E13363C1D1}" srcOrd="8" destOrd="0" presId="urn:microsoft.com/office/officeart/2005/8/layout/target3"/>
    <dgm:cxn modelId="{DF3BE34A-3268-4E40-A947-4C2559B1CCE0}" type="presParOf" srcId="{333A1088-737F-45CB-B68E-254E46348037}" destId="{350C823F-B06A-4F1C-8FE4-9AEFA3FD3586}" srcOrd="9" destOrd="0" presId="urn:microsoft.com/office/officeart/2005/8/layout/target3"/>
    <dgm:cxn modelId="{F195DF37-D95F-4EDF-A3E1-8505DE47FF59}" type="presParOf" srcId="{333A1088-737F-45CB-B68E-254E46348037}" destId="{7597B9C5-F88C-458C-88DB-07AE1B1D3B12}" srcOrd="10" destOrd="0" presId="urn:microsoft.com/office/officeart/2005/8/layout/target3"/>
    <dgm:cxn modelId="{15BDAD5A-5EC2-42A9-BD7C-FAB94DD09B5E}" type="presParOf" srcId="{333A1088-737F-45CB-B68E-254E46348037}" destId="{E1FA41E1-991D-4A2A-A03A-12188821055B}" srcOrd="11" destOrd="0" presId="urn:microsoft.com/office/officeart/2005/8/layout/target3"/>
    <dgm:cxn modelId="{917BA3B8-21B4-494B-85F3-A072D39A1C35}" type="presParOf" srcId="{333A1088-737F-45CB-B68E-254E46348037}" destId="{E9F66E8D-4F34-476B-B283-C833EAAC8CA6}" srcOrd="12" destOrd="0" presId="urn:microsoft.com/office/officeart/2005/8/layout/target3"/>
    <dgm:cxn modelId="{91E1F84B-2204-45CE-A1D2-9B4D001E42B5}" type="presParOf" srcId="{333A1088-737F-45CB-B68E-254E46348037}" destId="{A66EACA9-A844-43AB-914C-A917ED03A791}" srcOrd="13" destOrd="0" presId="urn:microsoft.com/office/officeart/2005/8/layout/target3"/>
    <dgm:cxn modelId="{DFD69EFE-0FC5-4FF7-AE74-FD1DF5A0BFF6}" type="presParOf" srcId="{333A1088-737F-45CB-B68E-254E46348037}" destId="{8BE57540-5DE5-4578-9B32-7A7668305C63}" srcOrd="14" destOrd="0" presId="urn:microsoft.com/office/officeart/2005/8/layout/target3"/>
    <dgm:cxn modelId="{8E44EA9E-C333-4DEF-9030-4CAA11E61BEB}" type="presParOf" srcId="{333A1088-737F-45CB-B68E-254E46348037}" destId="{016C813C-B427-4393-9012-319D720072C9}" srcOrd="15" destOrd="0" presId="urn:microsoft.com/office/officeart/2005/8/layout/target3"/>
    <dgm:cxn modelId="{1BA608AC-1BF7-4670-BC00-DCA41CEB75BC}" type="presParOf" srcId="{333A1088-737F-45CB-B68E-254E46348037}" destId="{5B44783E-11E4-4FF9-861A-6B4CC30805DC}" srcOrd="16" destOrd="0" presId="urn:microsoft.com/office/officeart/2005/8/layout/target3"/>
    <dgm:cxn modelId="{1BF445C3-EAED-4692-8684-B5B337A80D78}" type="presParOf" srcId="{333A1088-737F-45CB-B68E-254E46348037}" destId="{199F799C-1203-417A-95AE-084F4A1F705E}" srcOrd="17" destOrd="0" presId="urn:microsoft.com/office/officeart/2005/8/layout/target3"/>
    <dgm:cxn modelId="{5C1913F3-28EC-49C4-8012-8969FC8B4CEE}" type="presParOf" srcId="{333A1088-737F-45CB-B68E-254E46348037}" destId="{C1EAB19C-9A6E-453B-BCC2-6BDB314314DB}" srcOrd="18" destOrd="0" presId="urn:microsoft.com/office/officeart/2005/8/layout/target3"/>
    <dgm:cxn modelId="{E4062325-078F-4D46-91E4-B69ADDCDD5A8}" type="presParOf" srcId="{333A1088-737F-45CB-B68E-254E46348037}" destId="{37FC71D3-B945-4AB4-A8CB-650B1A9EE00B}" srcOrd="19" destOrd="0" presId="urn:microsoft.com/office/officeart/2005/8/layout/target3"/>
    <dgm:cxn modelId="{C42D96AF-CDF2-4B6B-A613-E764D48AEF82}" type="presParOf" srcId="{333A1088-737F-45CB-B68E-254E46348037}" destId="{1718285D-8093-4B3A-A8E4-BCF6739531B2}" srcOrd="20" destOrd="0" presId="urn:microsoft.com/office/officeart/2005/8/layout/target3"/>
    <dgm:cxn modelId="{0A360100-1761-43E4-B811-33BBCC1AD000}" type="presParOf" srcId="{333A1088-737F-45CB-B68E-254E46348037}" destId="{AED2198E-93D5-4001-81B4-73124B309672}" srcOrd="21" destOrd="0" presId="urn:microsoft.com/office/officeart/2005/8/layout/target3"/>
    <dgm:cxn modelId="{E6AC8E2C-A7DE-4FFB-B344-A94AC04882EA}" type="presParOf" srcId="{333A1088-737F-45CB-B68E-254E46348037}" destId="{7C4AD32E-8671-4890-82C2-2165103BFA9B}" srcOrd="22" destOrd="0" presId="urn:microsoft.com/office/officeart/2005/8/layout/target3"/>
    <dgm:cxn modelId="{953720F9-42B1-42A0-A898-C13DCEFE4AC6}" type="presParOf" srcId="{333A1088-737F-45CB-B68E-254E46348037}" destId="{EC1D56E4-A5E1-4CBA-A457-EE2A600C6F7B}" srcOrd="23" destOrd="0" presId="urn:microsoft.com/office/officeart/2005/8/layout/target3"/>
    <dgm:cxn modelId="{73DDD3DB-BEE1-43D0-840A-0F76EB56B300}" type="presParOf" srcId="{333A1088-737F-45CB-B68E-254E46348037}" destId="{0FFD6A90-B6CB-4D96-B983-822E62E3179E}" srcOrd="24" destOrd="0" presId="urn:microsoft.com/office/officeart/2005/8/layout/target3"/>
    <dgm:cxn modelId="{4F523D41-279D-4E93-A2B2-B17FFB4096D6}" type="presParOf" srcId="{333A1088-737F-45CB-B68E-254E46348037}" destId="{19990610-05FE-41EC-8404-0184EEE06084}" srcOrd="25" destOrd="0" presId="urn:microsoft.com/office/officeart/2005/8/layout/target3"/>
    <dgm:cxn modelId="{67C9BE74-2361-4176-81BF-704911279E25}" type="presParOf" srcId="{333A1088-737F-45CB-B68E-254E46348037}" destId="{19F7092A-A232-406D-9BFB-C034A7A11637}" srcOrd="26" destOrd="0" presId="urn:microsoft.com/office/officeart/2005/8/layout/target3"/>
    <dgm:cxn modelId="{AC17A8B1-DE82-416D-ADA4-F83AC034E31A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354" y="0"/>
          <a:ext cx="758312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354" y="0"/>
        <a:ext cx="7583127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583127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83127" cy="254771"/>
      </dsp:txXfrm>
    </dsp:sp>
    <dsp:sp modelId="{41F9D61D-50E5-4485-ABA1-2C0DA8034322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258032-DC2F-4240-82C4-99E13363C1D1}">
      <dsp:nvSpPr>
        <dsp:cNvPr id="0" name=""/>
        <dsp:cNvSpPr/>
      </dsp:nvSpPr>
      <dsp:spPr>
        <a:xfrm>
          <a:off x="1273857" y="509542"/>
          <a:ext cx="7583127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83127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583127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83127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583127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MATERIÁLU: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VY_12_INOVACE_01_VÝUK.M.č.26_ČLOVĚK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– VNITŘNÍ ÚSTROJÍ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83127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7583127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26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				DATUM: 1. 6. 2012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83127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583127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83127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2CE43-6384-4D0C-8533-E187574E924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400D4-411E-4637-A10C-8A41861910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75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81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7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57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58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59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71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61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87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72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2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69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51FC5-6D5E-4AD3-BCF9-E11C61E1ECB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F19EA-983A-48CA-95FA-75B417145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7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Soubor:Digestive_system_diagram_cs.svg&amp;page=1" TargetMode="External"/><Relationship Id="rId3" Type="http://schemas.openxmlformats.org/officeDocument/2006/relationships/hyperlink" Target="http://cs.wikipedia.org/w/index.php?title=Soubor:Diagram_of_the_human_heart_(multilingual).svg&amp;page=1" TargetMode="External"/><Relationship Id="rId7" Type="http://schemas.openxmlformats.org/officeDocument/2006/relationships/hyperlink" Target="http://cs.wikipedia.org/w/index.php?title=Soubor:Urinary_system.svg&amp;page=1" TargetMode="External"/><Relationship Id="rId2" Type="http://schemas.openxmlformats.org/officeDocument/2006/relationships/hyperlink" Target="http://cs.wikipedia.org/wiki/Soubor:Grafik_blutkreislau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Soubor:Respiratory_system_complete_en.svg&amp;page=1" TargetMode="External"/><Relationship Id="rId5" Type="http://schemas.openxmlformats.org/officeDocument/2006/relationships/hyperlink" Target="http://cs.wikipedia.org/wiki/Soubor:Thorax_Lung_3d_from_ct_scans.jpg" TargetMode="External"/><Relationship Id="rId4" Type="http://schemas.openxmlformats.org/officeDocument/2006/relationships/hyperlink" Target="http://cs.wikipedia.org/wiki/Soubor:Arterio_main.JPG" TargetMode="External"/><Relationship Id="rId9" Type="http://schemas.openxmlformats.org/officeDocument/2006/relationships/hyperlink" Target="http://cs.wikipedia.org/wiki/Soubor:Gray105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4298774"/>
              </p:ext>
            </p:extLst>
          </p:nvPr>
        </p:nvGraphicFramePr>
        <p:xfrm>
          <a:off x="179512" y="1484784"/>
          <a:ext cx="885698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Prvouky ve 3.ročníku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Zdraví, Žijeme zdravě.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Prezentace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zaměřena na seznámení žáků s našim vnitřním ústrojím. Děti blíže poznají mozek, srdce a cévy, plíce, ledviny a trávicí soustavu. Seznámí se s jejich funkcemi a činnostmi. Žáci se prezentace aktivně účastní, čtou, vyhledávají další informace v encyklopediích. V opakovací části v závěru prezentace si ověří svoje vědomosti.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29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DA1F0"/>
            </a:gs>
            <a:gs pos="43000">
              <a:schemeClr val="accent2">
                <a:lumMod val="40000"/>
                <a:lumOff val="60000"/>
              </a:schemeClr>
            </a:gs>
            <a:gs pos="34000">
              <a:schemeClr val="accent2">
                <a:lumMod val="20000"/>
                <a:lumOff val="80000"/>
              </a:schemeClr>
            </a:gs>
            <a:gs pos="63000">
              <a:srgbClr val="FB61F4"/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222312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ČLOVĚK –</a:t>
            </a:r>
            <a:r>
              <a:rPr lang="cs-CZ" b="1" dirty="0" smtClean="0">
                <a:latin typeface="Comic Sans MS" pitchFamily="66" charset="0"/>
              </a:rPr>
              <a:t> 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VNITŘNÍ ÚSTROJÍ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31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push.wav"/>
          </p:stSnd>
        </p:sndAc>
      </p:transition>
    </mc:Choice>
    <mc:Fallback xmlns="">
      <p:transition spd="slow">
        <p:fade/>
        <p:sndAc>
          <p:stSnd>
            <p:snd r:embed="rId3" name="pu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>
                  <a:solidFill>
                    <a:srgbClr val="C00000"/>
                  </a:solidFill>
                </a:ln>
                <a:latin typeface="Comic Sans MS" pitchFamily="66" charset="0"/>
              </a:rPr>
              <a:t>MOZEK</a:t>
            </a:r>
            <a:endParaRPr lang="cs-CZ" sz="4000" b="1" dirty="0">
              <a:ln>
                <a:solidFill>
                  <a:srgbClr val="C00000"/>
                </a:solidFill>
              </a:ln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27168" cy="483944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Comic Sans MS" pitchFamily="66" charset="0"/>
              </a:rPr>
              <a:t>je řídící orgán nervové soustavy – mozek řídí činnost celého těla</a:t>
            </a:r>
          </a:p>
          <a:p>
            <a:r>
              <a:rPr lang="cs-CZ" sz="2400" dirty="0" smtClean="0">
                <a:latin typeface="Comic Sans MS" pitchFamily="66" charset="0"/>
              </a:rPr>
              <a:t>je uložen v lebce</a:t>
            </a:r>
          </a:p>
          <a:p>
            <a:r>
              <a:rPr lang="cs-CZ" sz="2400" dirty="0" smtClean="0">
                <a:latin typeface="Comic Sans MS" pitchFamily="66" charset="0"/>
              </a:rPr>
              <a:t>řídí a kontroluje veškeré tělesné funkce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činnost srdce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trávení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pohyb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řeč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myšlení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paměť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vnímání emocí</a:t>
            </a:r>
          </a:p>
          <a:p>
            <a:r>
              <a:rPr lang="cs-CZ" sz="2400" dirty="0" smtClean="0">
                <a:latin typeface="Comic Sans MS" pitchFamily="66" charset="0"/>
              </a:rPr>
              <a:t>váží asi 1300 – 1400 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89" b="96111" l="2727" r="97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34422"/>
            <a:ext cx="4039716" cy="3305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997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SRDCE</a:t>
            </a:r>
            <a:endParaRPr lang="cs-CZ" sz="4000" b="1" spc="5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5"/>
            <a:ext cx="4618856" cy="460851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srdce je svalový orgán, který zajišťuje oběh krve</a:t>
            </a:r>
          </a:p>
          <a:p>
            <a:r>
              <a:rPr lang="cs-CZ" sz="2400" dirty="0" smtClean="0">
                <a:latin typeface="Comic Sans MS" pitchFamily="66" charset="0"/>
              </a:rPr>
              <a:t>přenáší dýchací plyny, živiny a odpadní látky</a:t>
            </a:r>
          </a:p>
          <a:p>
            <a:r>
              <a:rPr lang="cs-CZ" sz="2400" dirty="0" smtClean="0">
                <a:latin typeface="Comic Sans MS" pitchFamily="66" charset="0"/>
              </a:rPr>
              <a:t>je rozděleno na 4 části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pravou a levou síň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	- pravou a levou komoru</a:t>
            </a:r>
          </a:p>
          <a:p>
            <a:r>
              <a:rPr lang="cs-CZ" sz="2400" dirty="0" smtClean="0">
                <a:latin typeface="Comic Sans MS" pitchFamily="66" charset="0"/>
              </a:rPr>
              <a:t>srdce se u lidského plodu začíná vyvíjet jako první</a:t>
            </a:r>
          </a:p>
          <a:p>
            <a:r>
              <a:rPr lang="cs-CZ" sz="2400" dirty="0" smtClean="0">
                <a:latin typeface="Comic Sans MS" pitchFamily="66" charset="0"/>
              </a:rPr>
              <a:t>začíná bít v matčině bříšku již v pěti týdnech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333" b="96364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095" y="2204864"/>
            <a:ext cx="314325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860032" y="4476948"/>
            <a:ext cx="2592288" cy="2481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211960" y="3804942"/>
            <a:ext cx="2520280" cy="2721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483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43000">
              <a:schemeClr val="accent1">
                <a:lumMod val="20000"/>
                <a:lumOff val="80000"/>
              </a:schemeClr>
            </a:gs>
            <a:gs pos="34000">
              <a:schemeClr val="accent4">
                <a:lumMod val="20000"/>
                <a:lumOff val="80000"/>
              </a:schemeClr>
            </a:gs>
            <a:gs pos="63000">
              <a:schemeClr val="accent1">
                <a:lumMod val="40000"/>
                <a:lumOff val="60000"/>
              </a:scheme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CÉVY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79" y="1695966"/>
            <a:ext cx="5770984" cy="25488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rozvádějí krev po celém těle</a:t>
            </a:r>
          </a:p>
          <a:p>
            <a:r>
              <a:rPr lang="cs-CZ" sz="2400" b="1" u="sng" dirty="0" smtClean="0">
                <a:latin typeface="Comic Sans MS" pitchFamily="66" charset="0"/>
              </a:rPr>
              <a:t>tepny</a:t>
            </a:r>
            <a:r>
              <a:rPr lang="cs-CZ" sz="2400" dirty="0" smtClean="0">
                <a:latin typeface="Comic Sans MS" pitchFamily="66" charset="0"/>
              </a:rPr>
              <a:t> – vedou krev směrem od srdce, největší tepnou je srdeční aorta</a:t>
            </a:r>
          </a:p>
          <a:p>
            <a:r>
              <a:rPr lang="cs-CZ" sz="2400" b="1" u="sng" dirty="0" smtClean="0">
                <a:latin typeface="Comic Sans MS" pitchFamily="66" charset="0"/>
              </a:rPr>
              <a:t>žíly</a:t>
            </a:r>
            <a:r>
              <a:rPr lang="cs-CZ" sz="2400" dirty="0" smtClean="0">
                <a:latin typeface="Comic Sans MS" pitchFamily="66" charset="0"/>
              </a:rPr>
              <a:t> – vedou krev směrem k srdci</a:t>
            </a:r>
          </a:p>
          <a:p>
            <a:r>
              <a:rPr lang="cs-CZ" sz="2400" b="1" u="sng" dirty="0" smtClean="0">
                <a:latin typeface="Comic Sans MS" pitchFamily="66" charset="0"/>
              </a:rPr>
              <a:t>vlásečnice</a:t>
            </a:r>
            <a:r>
              <a:rPr lang="cs-CZ" sz="2400" dirty="0" smtClean="0">
                <a:latin typeface="Comic Sans MS" pitchFamily="66" charset="0"/>
              </a:rPr>
              <a:t> – jsou jemné cévy, které propojují tepny a žíly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063" y="1412776"/>
            <a:ext cx="2992114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95696" y="3866254"/>
            <a:ext cx="216012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73980" y="5085183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cévy v lidské ruce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312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EDAF9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PLÍCE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427707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jsou párový orgán</a:t>
            </a:r>
          </a:p>
          <a:p>
            <a:r>
              <a:rPr lang="cs-CZ" sz="2400" dirty="0" smtClean="0">
                <a:latin typeface="Comic Sans MS" pitchFamily="66" charset="0"/>
              </a:rPr>
              <a:t>uloženy jsou v dutině hrudní</a:t>
            </a:r>
          </a:p>
          <a:p>
            <a:r>
              <a:rPr lang="cs-CZ" sz="2400" dirty="0" smtClean="0">
                <a:latin typeface="Comic Sans MS" pitchFamily="66" charset="0"/>
              </a:rPr>
              <a:t>umožňují nám dýchat (výměnu plynů mezi krví a vzduchem)</a:t>
            </a:r>
          </a:p>
          <a:p>
            <a:r>
              <a:rPr lang="cs-CZ" sz="2400" dirty="0" smtClean="0">
                <a:latin typeface="Comic Sans MS" pitchFamily="66" charset="0"/>
              </a:rPr>
              <a:t>mají houbovitou konzistenci</a:t>
            </a:r>
          </a:p>
          <a:p>
            <a:r>
              <a:rPr lang="cs-CZ" sz="2400" dirty="0" smtClean="0">
                <a:latin typeface="Comic Sans MS" pitchFamily="66" charset="0"/>
              </a:rPr>
              <a:t>již po prvním nádechu novorozence se naplní vzduchem</a:t>
            </a: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00" b="96000" l="1600" r="956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436" y="116632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2924944"/>
            <a:ext cx="3277885" cy="372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828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90000"/>
              </a:scheme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LEDVINY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859216" cy="1828799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jsou párový orgán uložený po stranách páteře v dutině břišní</a:t>
            </a:r>
          </a:p>
          <a:p>
            <a:r>
              <a:rPr lang="cs-CZ" sz="2400" dirty="0" smtClean="0">
                <a:latin typeface="Comic Sans MS" pitchFamily="66" charset="0"/>
              </a:rPr>
              <a:t>slouží k filtraci krve (odstraňují z ní škodliviny), v podobě moči jsou odvedeny z těla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50462"/>
            <a:ext cx="2592288" cy="3411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772" y="3250462"/>
            <a:ext cx="2615328" cy="3434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2729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B4FEC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ŽALUDEK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je součástí trávicí soustavy</a:t>
            </a:r>
          </a:p>
          <a:p>
            <a:r>
              <a:rPr lang="cs-CZ" sz="2400" dirty="0" smtClean="0">
                <a:latin typeface="Comic Sans MS" pitchFamily="66" charset="0"/>
              </a:rPr>
              <a:t>navazuje na rozšířenou                                              trávicí trubici</a:t>
            </a:r>
          </a:p>
          <a:p>
            <a:r>
              <a:rPr lang="cs-CZ" sz="2400" dirty="0" smtClean="0">
                <a:latin typeface="Comic Sans MS" pitchFamily="66" charset="0"/>
              </a:rPr>
              <a:t>jeho funkcí je rozklad potravy</a:t>
            </a:r>
          </a:p>
          <a:p>
            <a:r>
              <a:rPr lang="cs-CZ" sz="2400" dirty="0" smtClean="0">
                <a:latin typeface="Comic Sans MS" pitchFamily="66" charset="0"/>
              </a:rPr>
              <a:t>zpracovává, mísí a promíchává potravu před přesunem do střeva</a:t>
            </a:r>
          </a:p>
          <a:p>
            <a:r>
              <a:rPr lang="cs-CZ" sz="2400" dirty="0" smtClean="0">
                <a:latin typeface="Comic Sans MS" pitchFamily="66" charset="0"/>
              </a:rPr>
              <a:t>člověk má jednodušší                                             žaludek než býložravci                                               (je pouze jednokomorový)</a:t>
            </a: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17" b="100000" l="8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776" y="3717032"/>
            <a:ext cx="4397474" cy="2875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64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308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475"/>
            <a:ext cx="4896544" cy="67850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622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TENKÉ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je částí trávicí trubice mezi žaludkem a tlustým střevem</a:t>
            </a:r>
          </a:p>
          <a:p>
            <a:r>
              <a:rPr lang="cs-CZ" sz="2400" dirty="0" smtClean="0">
                <a:latin typeface="Comic Sans MS" pitchFamily="66" charset="0"/>
              </a:rPr>
              <a:t>dochází zde ke konečné fázi trávení a vstřebávání většiny živin</a:t>
            </a:r>
          </a:p>
          <a:p>
            <a:r>
              <a:rPr lang="cs-CZ" sz="2400" dirty="0" smtClean="0">
                <a:latin typeface="Comic Sans MS" pitchFamily="66" charset="0"/>
              </a:rPr>
              <a:t>je typické svými klky (ty umožňuje zvětšení vnitřního povrchu a lepší vstřebávání)</a:t>
            </a:r>
          </a:p>
          <a:p>
            <a:r>
              <a:rPr lang="cs-CZ" sz="2400" dirty="0" smtClean="0">
                <a:latin typeface="Comic Sans MS" pitchFamily="66" charset="0"/>
              </a:rPr>
              <a:t>je dlouhé 5 – 6 metrů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909" y="1628800"/>
            <a:ext cx="3650493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6469742" y="3047295"/>
            <a:ext cx="1080985" cy="873541"/>
          </a:xfrm>
          <a:custGeom>
            <a:avLst/>
            <a:gdLst>
              <a:gd name="connsiteX0" fmla="*/ 194294 w 1080985"/>
              <a:gd name="connsiteY0" fmla="*/ 457905 h 873541"/>
              <a:gd name="connsiteX1" fmla="*/ 97313 w 1080985"/>
              <a:gd name="connsiteY1" fmla="*/ 471760 h 873541"/>
              <a:gd name="connsiteX2" fmla="*/ 69603 w 1080985"/>
              <a:gd name="connsiteY2" fmla="*/ 554887 h 873541"/>
              <a:gd name="connsiteX3" fmla="*/ 97313 w 1080985"/>
              <a:gd name="connsiteY3" fmla="*/ 582596 h 873541"/>
              <a:gd name="connsiteX4" fmla="*/ 111167 w 1080985"/>
              <a:gd name="connsiteY4" fmla="*/ 624160 h 873541"/>
              <a:gd name="connsiteX5" fmla="*/ 97313 w 1080985"/>
              <a:gd name="connsiteY5" fmla="*/ 679578 h 873541"/>
              <a:gd name="connsiteX6" fmla="*/ 28040 w 1080985"/>
              <a:gd name="connsiteY6" fmla="*/ 734996 h 873541"/>
              <a:gd name="connsiteX7" fmla="*/ 331 w 1080985"/>
              <a:gd name="connsiteY7" fmla="*/ 776560 h 873541"/>
              <a:gd name="connsiteX8" fmla="*/ 41894 w 1080985"/>
              <a:gd name="connsiteY8" fmla="*/ 804269 h 873541"/>
              <a:gd name="connsiteX9" fmla="*/ 166585 w 1080985"/>
              <a:gd name="connsiteY9" fmla="*/ 790414 h 873541"/>
              <a:gd name="connsiteX10" fmla="*/ 208149 w 1080985"/>
              <a:gd name="connsiteY10" fmla="*/ 804269 h 873541"/>
              <a:gd name="connsiteX11" fmla="*/ 222003 w 1080985"/>
              <a:gd name="connsiteY11" fmla="*/ 845832 h 873541"/>
              <a:gd name="connsiteX12" fmla="*/ 305131 w 1080985"/>
              <a:gd name="connsiteY12" fmla="*/ 873541 h 873541"/>
              <a:gd name="connsiteX13" fmla="*/ 402113 w 1080985"/>
              <a:gd name="connsiteY13" fmla="*/ 776560 h 873541"/>
              <a:gd name="connsiteX14" fmla="*/ 512949 w 1080985"/>
              <a:gd name="connsiteY14" fmla="*/ 776560 h 873541"/>
              <a:gd name="connsiteX15" fmla="*/ 540658 w 1080985"/>
              <a:gd name="connsiteY15" fmla="*/ 693432 h 873541"/>
              <a:gd name="connsiteX16" fmla="*/ 512949 w 1080985"/>
              <a:gd name="connsiteY16" fmla="*/ 651869 h 873541"/>
              <a:gd name="connsiteX17" fmla="*/ 415967 w 1080985"/>
              <a:gd name="connsiteY17" fmla="*/ 624160 h 873541"/>
              <a:gd name="connsiteX18" fmla="*/ 332840 w 1080985"/>
              <a:gd name="connsiteY18" fmla="*/ 596450 h 873541"/>
              <a:gd name="connsiteX19" fmla="*/ 305131 w 1080985"/>
              <a:gd name="connsiteY19" fmla="*/ 554887 h 873541"/>
              <a:gd name="connsiteX20" fmla="*/ 305131 w 1080985"/>
              <a:gd name="connsiteY20" fmla="*/ 457905 h 873541"/>
              <a:gd name="connsiteX21" fmla="*/ 346694 w 1080985"/>
              <a:gd name="connsiteY21" fmla="*/ 444050 h 873541"/>
              <a:gd name="connsiteX22" fmla="*/ 429822 w 1080985"/>
              <a:gd name="connsiteY22" fmla="*/ 430196 h 873541"/>
              <a:gd name="connsiteX23" fmla="*/ 512949 w 1080985"/>
              <a:gd name="connsiteY23" fmla="*/ 374778 h 873541"/>
              <a:gd name="connsiteX24" fmla="*/ 554513 w 1080985"/>
              <a:gd name="connsiteY24" fmla="*/ 347069 h 873541"/>
              <a:gd name="connsiteX25" fmla="*/ 596076 w 1080985"/>
              <a:gd name="connsiteY25" fmla="*/ 360923 h 873541"/>
              <a:gd name="connsiteX26" fmla="*/ 609931 w 1080985"/>
              <a:gd name="connsiteY26" fmla="*/ 444050 h 873541"/>
              <a:gd name="connsiteX27" fmla="*/ 582222 w 1080985"/>
              <a:gd name="connsiteY27" fmla="*/ 471760 h 873541"/>
              <a:gd name="connsiteX28" fmla="*/ 582222 w 1080985"/>
              <a:gd name="connsiteY28" fmla="*/ 568741 h 873541"/>
              <a:gd name="connsiteX29" fmla="*/ 623785 w 1080985"/>
              <a:gd name="connsiteY29" fmla="*/ 582596 h 873541"/>
              <a:gd name="connsiteX30" fmla="*/ 637640 w 1080985"/>
              <a:gd name="connsiteY30" fmla="*/ 624160 h 873541"/>
              <a:gd name="connsiteX31" fmla="*/ 637640 w 1080985"/>
              <a:gd name="connsiteY31" fmla="*/ 748850 h 873541"/>
              <a:gd name="connsiteX32" fmla="*/ 693058 w 1080985"/>
              <a:gd name="connsiteY32" fmla="*/ 610305 h 873541"/>
              <a:gd name="connsiteX33" fmla="*/ 734622 w 1080985"/>
              <a:gd name="connsiteY33" fmla="*/ 596450 h 873541"/>
              <a:gd name="connsiteX34" fmla="*/ 859313 w 1080985"/>
              <a:gd name="connsiteY34" fmla="*/ 638014 h 873541"/>
              <a:gd name="connsiteX35" fmla="*/ 887022 w 1080985"/>
              <a:gd name="connsiteY35" fmla="*/ 721141 h 873541"/>
              <a:gd name="connsiteX36" fmla="*/ 928585 w 1080985"/>
              <a:gd name="connsiteY36" fmla="*/ 748850 h 873541"/>
              <a:gd name="connsiteX37" fmla="*/ 956294 w 1080985"/>
              <a:gd name="connsiteY37" fmla="*/ 776560 h 873541"/>
              <a:gd name="connsiteX38" fmla="*/ 1039422 w 1080985"/>
              <a:gd name="connsiteY38" fmla="*/ 804269 h 873541"/>
              <a:gd name="connsiteX39" fmla="*/ 1053276 w 1080985"/>
              <a:gd name="connsiteY39" fmla="*/ 762705 h 873541"/>
              <a:gd name="connsiteX40" fmla="*/ 1011713 w 1080985"/>
              <a:gd name="connsiteY40" fmla="*/ 651869 h 873541"/>
              <a:gd name="connsiteX41" fmla="*/ 970149 w 1080985"/>
              <a:gd name="connsiteY41" fmla="*/ 638014 h 873541"/>
              <a:gd name="connsiteX42" fmla="*/ 956294 w 1080985"/>
              <a:gd name="connsiteY42" fmla="*/ 541032 h 873541"/>
              <a:gd name="connsiteX43" fmla="*/ 997858 w 1080985"/>
              <a:gd name="connsiteY43" fmla="*/ 527178 h 873541"/>
              <a:gd name="connsiteX44" fmla="*/ 1039422 w 1080985"/>
              <a:gd name="connsiteY44" fmla="*/ 499469 h 873541"/>
              <a:gd name="connsiteX45" fmla="*/ 1080985 w 1080985"/>
              <a:gd name="connsiteY45" fmla="*/ 416341 h 873541"/>
              <a:gd name="connsiteX46" fmla="*/ 1067131 w 1080985"/>
              <a:gd name="connsiteY46" fmla="*/ 360923 h 873541"/>
              <a:gd name="connsiteX47" fmla="*/ 1025567 w 1080985"/>
              <a:gd name="connsiteY47" fmla="*/ 347069 h 873541"/>
              <a:gd name="connsiteX48" fmla="*/ 914731 w 1080985"/>
              <a:gd name="connsiteY48" fmla="*/ 333214 h 873541"/>
              <a:gd name="connsiteX49" fmla="*/ 914731 w 1080985"/>
              <a:gd name="connsiteY49" fmla="*/ 208523 h 873541"/>
              <a:gd name="connsiteX50" fmla="*/ 956294 w 1080985"/>
              <a:gd name="connsiteY50" fmla="*/ 194669 h 873541"/>
              <a:gd name="connsiteX51" fmla="*/ 956294 w 1080985"/>
              <a:gd name="connsiteY51" fmla="*/ 56123 h 873541"/>
              <a:gd name="connsiteX52" fmla="*/ 942440 w 1080985"/>
              <a:gd name="connsiteY52" fmla="*/ 14560 h 873541"/>
              <a:gd name="connsiteX53" fmla="*/ 790040 w 1080985"/>
              <a:gd name="connsiteY53" fmla="*/ 705 h 873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080985" h="873541">
                <a:moveTo>
                  <a:pt x="194294" y="457905"/>
                </a:moveTo>
                <a:cubicBezTo>
                  <a:pt x="161967" y="462523"/>
                  <a:pt x="123089" y="451712"/>
                  <a:pt x="97313" y="471760"/>
                </a:cubicBezTo>
                <a:cubicBezTo>
                  <a:pt x="74258" y="489692"/>
                  <a:pt x="69603" y="554887"/>
                  <a:pt x="69603" y="554887"/>
                </a:cubicBezTo>
                <a:cubicBezTo>
                  <a:pt x="78840" y="564123"/>
                  <a:pt x="90592" y="571395"/>
                  <a:pt x="97313" y="582596"/>
                </a:cubicBezTo>
                <a:cubicBezTo>
                  <a:pt x="104827" y="595119"/>
                  <a:pt x="111167" y="609556"/>
                  <a:pt x="111167" y="624160"/>
                </a:cubicBezTo>
                <a:cubicBezTo>
                  <a:pt x="111167" y="643201"/>
                  <a:pt x="105829" y="662547"/>
                  <a:pt x="97313" y="679578"/>
                </a:cubicBezTo>
                <a:cubicBezTo>
                  <a:pt x="87443" y="699318"/>
                  <a:pt x="42722" y="725208"/>
                  <a:pt x="28040" y="734996"/>
                </a:cubicBezTo>
                <a:cubicBezTo>
                  <a:pt x="18804" y="748851"/>
                  <a:pt x="-2934" y="760232"/>
                  <a:pt x="331" y="776560"/>
                </a:cubicBezTo>
                <a:cubicBezTo>
                  <a:pt x="3596" y="792888"/>
                  <a:pt x="25301" y="802886"/>
                  <a:pt x="41894" y="804269"/>
                </a:cubicBezTo>
                <a:cubicBezTo>
                  <a:pt x="83569" y="807742"/>
                  <a:pt x="125021" y="795032"/>
                  <a:pt x="166585" y="790414"/>
                </a:cubicBezTo>
                <a:cubicBezTo>
                  <a:pt x="180440" y="795032"/>
                  <a:pt x="197822" y="793942"/>
                  <a:pt x="208149" y="804269"/>
                </a:cubicBezTo>
                <a:cubicBezTo>
                  <a:pt x="218475" y="814595"/>
                  <a:pt x="210119" y="837344"/>
                  <a:pt x="222003" y="845832"/>
                </a:cubicBezTo>
                <a:cubicBezTo>
                  <a:pt x="245771" y="862809"/>
                  <a:pt x="305131" y="873541"/>
                  <a:pt x="305131" y="873541"/>
                </a:cubicBezTo>
                <a:cubicBezTo>
                  <a:pt x="368650" y="778263"/>
                  <a:pt x="328956" y="800945"/>
                  <a:pt x="402113" y="776560"/>
                </a:cubicBezTo>
                <a:cubicBezTo>
                  <a:pt x="417011" y="779540"/>
                  <a:pt x="491649" y="806381"/>
                  <a:pt x="512949" y="776560"/>
                </a:cubicBezTo>
                <a:cubicBezTo>
                  <a:pt x="529926" y="752792"/>
                  <a:pt x="540658" y="693432"/>
                  <a:pt x="540658" y="693432"/>
                </a:cubicBezTo>
                <a:cubicBezTo>
                  <a:pt x="531422" y="679578"/>
                  <a:pt x="525951" y="662271"/>
                  <a:pt x="512949" y="651869"/>
                </a:cubicBezTo>
                <a:cubicBezTo>
                  <a:pt x="503635" y="644418"/>
                  <a:pt x="419953" y="625356"/>
                  <a:pt x="415967" y="624160"/>
                </a:cubicBezTo>
                <a:cubicBezTo>
                  <a:pt x="387991" y="615767"/>
                  <a:pt x="332840" y="596450"/>
                  <a:pt x="332840" y="596450"/>
                </a:cubicBezTo>
                <a:cubicBezTo>
                  <a:pt x="323604" y="582596"/>
                  <a:pt x="312578" y="569780"/>
                  <a:pt x="305131" y="554887"/>
                </a:cubicBezTo>
                <a:cubicBezTo>
                  <a:pt x="290429" y="525483"/>
                  <a:pt x="280988" y="488084"/>
                  <a:pt x="305131" y="457905"/>
                </a:cubicBezTo>
                <a:cubicBezTo>
                  <a:pt x="314254" y="446501"/>
                  <a:pt x="332438" y="447218"/>
                  <a:pt x="346694" y="444050"/>
                </a:cubicBezTo>
                <a:cubicBezTo>
                  <a:pt x="374117" y="437956"/>
                  <a:pt x="402113" y="434814"/>
                  <a:pt x="429822" y="430196"/>
                </a:cubicBezTo>
                <a:lnTo>
                  <a:pt x="512949" y="374778"/>
                </a:lnTo>
                <a:lnTo>
                  <a:pt x="554513" y="347069"/>
                </a:lnTo>
                <a:cubicBezTo>
                  <a:pt x="568367" y="351687"/>
                  <a:pt x="584672" y="351800"/>
                  <a:pt x="596076" y="360923"/>
                </a:cubicBezTo>
                <a:cubicBezTo>
                  <a:pt x="630264" y="388273"/>
                  <a:pt x="630473" y="409813"/>
                  <a:pt x="609931" y="444050"/>
                </a:cubicBezTo>
                <a:cubicBezTo>
                  <a:pt x="603211" y="455251"/>
                  <a:pt x="591458" y="462523"/>
                  <a:pt x="582222" y="471760"/>
                </a:cubicBezTo>
                <a:cubicBezTo>
                  <a:pt x="575191" y="499883"/>
                  <a:pt x="554395" y="540914"/>
                  <a:pt x="582222" y="568741"/>
                </a:cubicBezTo>
                <a:cubicBezTo>
                  <a:pt x="592548" y="579067"/>
                  <a:pt x="609931" y="577978"/>
                  <a:pt x="623785" y="582596"/>
                </a:cubicBezTo>
                <a:cubicBezTo>
                  <a:pt x="628403" y="596451"/>
                  <a:pt x="637640" y="609556"/>
                  <a:pt x="637640" y="624160"/>
                </a:cubicBezTo>
                <a:lnTo>
                  <a:pt x="637640" y="748850"/>
                </a:lnTo>
                <a:cubicBezTo>
                  <a:pt x="735080" y="716371"/>
                  <a:pt x="631188" y="764977"/>
                  <a:pt x="693058" y="610305"/>
                </a:cubicBezTo>
                <a:cubicBezTo>
                  <a:pt x="698482" y="596745"/>
                  <a:pt x="720767" y="601068"/>
                  <a:pt x="734622" y="596450"/>
                </a:cubicBezTo>
                <a:cubicBezTo>
                  <a:pt x="776148" y="602383"/>
                  <a:pt x="835867" y="591123"/>
                  <a:pt x="859313" y="638014"/>
                </a:cubicBezTo>
                <a:cubicBezTo>
                  <a:pt x="872375" y="664138"/>
                  <a:pt x="862720" y="704939"/>
                  <a:pt x="887022" y="721141"/>
                </a:cubicBezTo>
                <a:cubicBezTo>
                  <a:pt x="900876" y="730377"/>
                  <a:pt x="915583" y="738448"/>
                  <a:pt x="928585" y="748850"/>
                </a:cubicBezTo>
                <a:cubicBezTo>
                  <a:pt x="938785" y="757010"/>
                  <a:pt x="944611" y="770718"/>
                  <a:pt x="956294" y="776560"/>
                </a:cubicBezTo>
                <a:cubicBezTo>
                  <a:pt x="982419" y="789622"/>
                  <a:pt x="1039422" y="804269"/>
                  <a:pt x="1039422" y="804269"/>
                </a:cubicBezTo>
                <a:cubicBezTo>
                  <a:pt x="1044040" y="790414"/>
                  <a:pt x="1053276" y="777309"/>
                  <a:pt x="1053276" y="762705"/>
                </a:cubicBezTo>
                <a:cubicBezTo>
                  <a:pt x="1053276" y="731161"/>
                  <a:pt x="1040379" y="674802"/>
                  <a:pt x="1011713" y="651869"/>
                </a:cubicBezTo>
                <a:cubicBezTo>
                  <a:pt x="1000309" y="642746"/>
                  <a:pt x="984004" y="642632"/>
                  <a:pt x="970149" y="638014"/>
                </a:cubicBezTo>
                <a:cubicBezTo>
                  <a:pt x="947525" y="604078"/>
                  <a:pt x="920508" y="585764"/>
                  <a:pt x="956294" y="541032"/>
                </a:cubicBezTo>
                <a:cubicBezTo>
                  <a:pt x="965417" y="529628"/>
                  <a:pt x="984003" y="531796"/>
                  <a:pt x="997858" y="527178"/>
                </a:cubicBezTo>
                <a:cubicBezTo>
                  <a:pt x="1011713" y="517942"/>
                  <a:pt x="1027648" y="511243"/>
                  <a:pt x="1039422" y="499469"/>
                </a:cubicBezTo>
                <a:cubicBezTo>
                  <a:pt x="1066280" y="472611"/>
                  <a:pt x="1069717" y="450146"/>
                  <a:pt x="1080985" y="416341"/>
                </a:cubicBezTo>
                <a:cubicBezTo>
                  <a:pt x="1076367" y="397868"/>
                  <a:pt x="1079026" y="375792"/>
                  <a:pt x="1067131" y="360923"/>
                </a:cubicBezTo>
                <a:cubicBezTo>
                  <a:pt x="1058008" y="349519"/>
                  <a:pt x="1039935" y="349681"/>
                  <a:pt x="1025567" y="347069"/>
                </a:cubicBezTo>
                <a:cubicBezTo>
                  <a:pt x="988935" y="340409"/>
                  <a:pt x="951676" y="337832"/>
                  <a:pt x="914731" y="333214"/>
                </a:cubicBezTo>
                <a:cubicBezTo>
                  <a:pt x="895945" y="276857"/>
                  <a:pt x="862732" y="250123"/>
                  <a:pt x="914731" y="208523"/>
                </a:cubicBezTo>
                <a:cubicBezTo>
                  <a:pt x="926135" y="199400"/>
                  <a:pt x="942440" y="199287"/>
                  <a:pt x="956294" y="194669"/>
                </a:cubicBezTo>
                <a:cubicBezTo>
                  <a:pt x="978696" y="127465"/>
                  <a:pt x="976194" y="155624"/>
                  <a:pt x="956294" y="56123"/>
                </a:cubicBezTo>
                <a:cubicBezTo>
                  <a:pt x="953430" y="41803"/>
                  <a:pt x="954591" y="22661"/>
                  <a:pt x="942440" y="14560"/>
                </a:cubicBezTo>
                <a:cubicBezTo>
                  <a:pt x="913506" y="-4729"/>
                  <a:pt x="817277" y="705"/>
                  <a:pt x="790040" y="705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39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TLUSTÉ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je konečným úsekem trávicí trubice</a:t>
            </a:r>
          </a:p>
          <a:p>
            <a:r>
              <a:rPr lang="cs-CZ" sz="2400" dirty="0" smtClean="0">
                <a:latin typeface="Comic Sans MS" pitchFamily="66" charset="0"/>
              </a:rPr>
              <a:t>probíhá zde konečné zahušťování a vyměšování potravy konečníkem ven z těla</a:t>
            </a:r>
          </a:p>
          <a:p>
            <a:r>
              <a:rPr lang="cs-CZ" sz="2400" dirty="0" smtClean="0">
                <a:latin typeface="Comic Sans MS" pitchFamily="66" charset="0"/>
              </a:rPr>
              <a:t>na tvorbě stolice se významně                                    podílí zdejší střevní mikroflóra</a:t>
            </a:r>
          </a:p>
          <a:p>
            <a:r>
              <a:rPr lang="cs-CZ" sz="2400" dirty="0" smtClean="0">
                <a:latin typeface="Comic Sans MS" pitchFamily="66" charset="0"/>
              </a:rPr>
              <a:t>je dlouhé 1,5 metru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0" y="2821284"/>
            <a:ext cx="3543746" cy="370398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/>
        </p:spPr>
      </p:pic>
      <p:sp>
        <p:nvSpPr>
          <p:cNvPr id="5" name="Volný tvar 4"/>
          <p:cNvSpPr/>
          <p:nvPr/>
        </p:nvSpPr>
        <p:spPr>
          <a:xfrm>
            <a:off x="3635896" y="3933055"/>
            <a:ext cx="4441839" cy="1866915"/>
          </a:xfrm>
          <a:custGeom>
            <a:avLst/>
            <a:gdLst>
              <a:gd name="connsiteX0" fmla="*/ 0 w 4585855"/>
              <a:gd name="connsiteY0" fmla="*/ 180109 h 2036618"/>
              <a:gd name="connsiteX1" fmla="*/ 69273 w 4585855"/>
              <a:gd name="connsiteY1" fmla="*/ 221673 h 2036618"/>
              <a:gd name="connsiteX2" fmla="*/ 110837 w 4585855"/>
              <a:gd name="connsiteY2" fmla="*/ 235528 h 2036618"/>
              <a:gd name="connsiteX3" fmla="*/ 193964 w 4585855"/>
              <a:gd name="connsiteY3" fmla="*/ 277091 h 2036618"/>
              <a:gd name="connsiteX4" fmla="*/ 318655 w 4585855"/>
              <a:gd name="connsiteY4" fmla="*/ 346364 h 2036618"/>
              <a:gd name="connsiteX5" fmla="*/ 401782 w 4585855"/>
              <a:gd name="connsiteY5" fmla="*/ 415637 h 2036618"/>
              <a:gd name="connsiteX6" fmla="*/ 512619 w 4585855"/>
              <a:gd name="connsiteY6" fmla="*/ 498764 h 2036618"/>
              <a:gd name="connsiteX7" fmla="*/ 540328 w 4585855"/>
              <a:gd name="connsiteY7" fmla="*/ 540328 h 2036618"/>
              <a:gd name="connsiteX8" fmla="*/ 581891 w 4585855"/>
              <a:gd name="connsiteY8" fmla="*/ 568037 h 2036618"/>
              <a:gd name="connsiteX9" fmla="*/ 595746 w 4585855"/>
              <a:gd name="connsiteY9" fmla="*/ 609600 h 2036618"/>
              <a:gd name="connsiteX10" fmla="*/ 706582 w 4585855"/>
              <a:gd name="connsiteY10" fmla="*/ 734291 h 2036618"/>
              <a:gd name="connsiteX11" fmla="*/ 789710 w 4585855"/>
              <a:gd name="connsiteY11" fmla="*/ 817418 h 2036618"/>
              <a:gd name="connsiteX12" fmla="*/ 817419 w 4585855"/>
              <a:gd name="connsiteY12" fmla="*/ 845128 h 2036618"/>
              <a:gd name="connsiteX13" fmla="*/ 831273 w 4585855"/>
              <a:gd name="connsiteY13" fmla="*/ 886691 h 2036618"/>
              <a:gd name="connsiteX14" fmla="*/ 914400 w 4585855"/>
              <a:gd name="connsiteY14" fmla="*/ 955964 h 2036618"/>
              <a:gd name="connsiteX15" fmla="*/ 942110 w 4585855"/>
              <a:gd name="connsiteY15" fmla="*/ 983673 h 2036618"/>
              <a:gd name="connsiteX16" fmla="*/ 983673 w 4585855"/>
              <a:gd name="connsiteY16" fmla="*/ 1011382 h 2036618"/>
              <a:gd name="connsiteX17" fmla="*/ 1066800 w 4585855"/>
              <a:gd name="connsiteY17" fmla="*/ 1094509 h 2036618"/>
              <a:gd name="connsiteX18" fmla="*/ 1108364 w 4585855"/>
              <a:gd name="connsiteY18" fmla="*/ 1122218 h 2036618"/>
              <a:gd name="connsiteX19" fmla="*/ 1149928 w 4585855"/>
              <a:gd name="connsiteY19" fmla="*/ 1163782 h 2036618"/>
              <a:gd name="connsiteX20" fmla="*/ 1205346 w 4585855"/>
              <a:gd name="connsiteY20" fmla="*/ 1191491 h 2036618"/>
              <a:gd name="connsiteX21" fmla="*/ 1246910 w 4585855"/>
              <a:gd name="connsiteY21" fmla="*/ 1219200 h 2036618"/>
              <a:gd name="connsiteX22" fmla="*/ 1274619 w 4585855"/>
              <a:gd name="connsiteY22" fmla="*/ 1260764 h 2036618"/>
              <a:gd name="connsiteX23" fmla="*/ 1316182 w 4585855"/>
              <a:gd name="connsiteY23" fmla="*/ 1274618 h 2036618"/>
              <a:gd name="connsiteX24" fmla="*/ 1343891 w 4585855"/>
              <a:gd name="connsiteY24" fmla="*/ 1302328 h 2036618"/>
              <a:gd name="connsiteX25" fmla="*/ 1385455 w 4585855"/>
              <a:gd name="connsiteY25" fmla="*/ 1330037 h 2036618"/>
              <a:gd name="connsiteX26" fmla="*/ 1427019 w 4585855"/>
              <a:gd name="connsiteY26" fmla="*/ 1371600 h 2036618"/>
              <a:gd name="connsiteX27" fmla="*/ 1510146 w 4585855"/>
              <a:gd name="connsiteY27" fmla="*/ 1427018 h 2036618"/>
              <a:gd name="connsiteX28" fmla="*/ 1593273 w 4585855"/>
              <a:gd name="connsiteY28" fmla="*/ 1482437 h 2036618"/>
              <a:gd name="connsiteX29" fmla="*/ 1662546 w 4585855"/>
              <a:gd name="connsiteY29" fmla="*/ 1524000 h 2036618"/>
              <a:gd name="connsiteX30" fmla="*/ 1717964 w 4585855"/>
              <a:gd name="connsiteY30" fmla="*/ 1551709 h 2036618"/>
              <a:gd name="connsiteX31" fmla="*/ 1759528 w 4585855"/>
              <a:gd name="connsiteY31" fmla="*/ 1593273 h 2036618"/>
              <a:gd name="connsiteX32" fmla="*/ 1801091 w 4585855"/>
              <a:gd name="connsiteY32" fmla="*/ 1607128 h 2036618"/>
              <a:gd name="connsiteX33" fmla="*/ 1870364 w 4585855"/>
              <a:gd name="connsiteY33" fmla="*/ 1648691 h 2036618"/>
              <a:gd name="connsiteX34" fmla="*/ 1911928 w 4585855"/>
              <a:gd name="connsiteY34" fmla="*/ 1676400 h 2036618"/>
              <a:gd name="connsiteX35" fmla="*/ 1953491 w 4585855"/>
              <a:gd name="connsiteY35" fmla="*/ 1690255 h 2036618"/>
              <a:gd name="connsiteX36" fmla="*/ 2050473 w 4585855"/>
              <a:gd name="connsiteY36" fmla="*/ 1731818 h 2036618"/>
              <a:gd name="connsiteX37" fmla="*/ 2078182 w 4585855"/>
              <a:gd name="connsiteY37" fmla="*/ 1759528 h 2036618"/>
              <a:gd name="connsiteX38" fmla="*/ 2299855 w 4585855"/>
              <a:gd name="connsiteY38" fmla="*/ 1842655 h 2036618"/>
              <a:gd name="connsiteX39" fmla="*/ 2341419 w 4585855"/>
              <a:gd name="connsiteY39" fmla="*/ 1856509 h 2036618"/>
              <a:gd name="connsiteX40" fmla="*/ 2396837 w 4585855"/>
              <a:gd name="connsiteY40" fmla="*/ 1884218 h 2036618"/>
              <a:gd name="connsiteX41" fmla="*/ 2507673 w 4585855"/>
              <a:gd name="connsiteY41" fmla="*/ 1925782 h 2036618"/>
              <a:gd name="connsiteX42" fmla="*/ 2743200 w 4585855"/>
              <a:gd name="connsiteY42" fmla="*/ 1911928 h 2036618"/>
              <a:gd name="connsiteX43" fmla="*/ 2784764 w 4585855"/>
              <a:gd name="connsiteY43" fmla="*/ 1898073 h 2036618"/>
              <a:gd name="connsiteX44" fmla="*/ 2826328 w 4585855"/>
              <a:gd name="connsiteY44" fmla="*/ 1856509 h 2036618"/>
              <a:gd name="connsiteX45" fmla="*/ 2854037 w 4585855"/>
              <a:gd name="connsiteY45" fmla="*/ 1814946 h 2036618"/>
              <a:gd name="connsiteX46" fmla="*/ 2867891 w 4585855"/>
              <a:gd name="connsiteY46" fmla="*/ 1773382 h 2036618"/>
              <a:gd name="connsiteX47" fmla="*/ 2840182 w 4585855"/>
              <a:gd name="connsiteY47" fmla="*/ 1620982 h 2036618"/>
              <a:gd name="connsiteX48" fmla="*/ 2812473 w 4585855"/>
              <a:gd name="connsiteY48" fmla="*/ 1579418 h 2036618"/>
              <a:gd name="connsiteX49" fmla="*/ 2798619 w 4585855"/>
              <a:gd name="connsiteY49" fmla="*/ 1537855 h 2036618"/>
              <a:gd name="connsiteX50" fmla="*/ 2770910 w 4585855"/>
              <a:gd name="connsiteY50" fmla="*/ 1496291 h 2036618"/>
              <a:gd name="connsiteX51" fmla="*/ 2757055 w 4585855"/>
              <a:gd name="connsiteY51" fmla="*/ 1440873 h 2036618"/>
              <a:gd name="connsiteX52" fmla="*/ 2715491 w 4585855"/>
              <a:gd name="connsiteY52" fmla="*/ 1316182 h 2036618"/>
              <a:gd name="connsiteX53" fmla="*/ 2673928 w 4585855"/>
              <a:gd name="connsiteY53" fmla="*/ 1191491 h 2036618"/>
              <a:gd name="connsiteX54" fmla="*/ 2660073 w 4585855"/>
              <a:gd name="connsiteY54" fmla="*/ 1149928 h 2036618"/>
              <a:gd name="connsiteX55" fmla="*/ 2660073 w 4585855"/>
              <a:gd name="connsiteY55" fmla="*/ 387928 h 2036618"/>
              <a:gd name="connsiteX56" fmla="*/ 2687782 w 4585855"/>
              <a:gd name="connsiteY56" fmla="*/ 304800 h 2036618"/>
              <a:gd name="connsiteX57" fmla="*/ 2770910 w 4585855"/>
              <a:gd name="connsiteY57" fmla="*/ 249382 h 2036618"/>
              <a:gd name="connsiteX58" fmla="*/ 2854037 w 4585855"/>
              <a:gd name="connsiteY58" fmla="*/ 277091 h 2036618"/>
              <a:gd name="connsiteX59" fmla="*/ 2895600 w 4585855"/>
              <a:gd name="connsiteY59" fmla="*/ 304800 h 2036618"/>
              <a:gd name="connsiteX60" fmla="*/ 2964873 w 4585855"/>
              <a:gd name="connsiteY60" fmla="*/ 360218 h 2036618"/>
              <a:gd name="connsiteX61" fmla="*/ 3020291 w 4585855"/>
              <a:gd name="connsiteY61" fmla="*/ 415637 h 2036618"/>
              <a:gd name="connsiteX62" fmla="*/ 3048000 w 4585855"/>
              <a:gd name="connsiteY62" fmla="*/ 457200 h 2036618"/>
              <a:gd name="connsiteX63" fmla="*/ 3131128 w 4585855"/>
              <a:gd name="connsiteY63" fmla="*/ 484909 h 2036618"/>
              <a:gd name="connsiteX64" fmla="*/ 3214255 w 4585855"/>
              <a:gd name="connsiteY64" fmla="*/ 512618 h 2036618"/>
              <a:gd name="connsiteX65" fmla="*/ 3297382 w 4585855"/>
              <a:gd name="connsiteY65" fmla="*/ 526473 h 2036618"/>
              <a:gd name="connsiteX66" fmla="*/ 3352800 w 4585855"/>
              <a:gd name="connsiteY66" fmla="*/ 540328 h 2036618"/>
              <a:gd name="connsiteX67" fmla="*/ 3422073 w 4585855"/>
              <a:gd name="connsiteY67" fmla="*/ 554182 h 2036618"/>
              <a:gd name="connsiteX68" fmla="*/ 3713019 w 4585855"/>
              <a:gd name="connsiteY68" fmla="*/ 526473 h 2036618"/>
              <a:gd name="connsiteX69" fmla="*/ 3768437 w 4585855"/>
              <a:gd name="connsiteY69" fmla="*/ 512618 h 2036618"/>
              <a:gd name="connsiteX70" fmla="*/ 3837710 w 4585855"/>
              <a:gd name="connsiteY70" fmla="*/ 498764 h 2036618"/>
              <a:gd name="connsiteX71" fmla="*/ 3879273 w 4585855"/>
              <a:gd name="connsiteY71" fmla="*/ 484909 h 2036618"/>
              <a:gd name="connsiteX72" fmla="*/ 3962400 w 4585855"/>
              <a:gd name="connsiteY72" fmla="*/ 429491 h 2036618"/>
              <a:gd name="connsiteX73" fmla="*/ 4003964 w 4585855"/>
              <a:gd name="connsiteY73" fmla="*/ 415637 h 2036618"/>
              <a:gd name="connsiteX74" fmla="*/ 4045528 w 4585855"/>
              <a:gd name="connsiteY74" fmla="*/ 387928 h 2036618"/>
              <a:gd name="connsiteX75" fmla="*/ 4087091 w 4585855"/>
              <a:gd name="connsiteY75" fmla="*/ 374073 h 2036618"/>
              <a:gd name="connsiteX76" fmla="*/ 4156364 w 4585855"/>
              <a:gd name="connsiteY76" fmla="*/ 318655 h 2036618"/>
              <a:gd name="connsiteX77" fmla="*/ 4197928 w 4585855"/>
              <a:gd name="connsiteY77" fmla="*/ 290946 h 2036618"/>
              <a:gd name="connsiteX78" fmla="*/ 4253346 w 4585855"/>
              <a:gd name="connsiteY78" fmla="*/ 235528 h 2036618"/>
              <a:gd name="connsiteX79" fmla="*/ 4281055 w 4585855"/>
              <a:gd name="connsiteY79" fmla="*/ 207818 h 2036618"/>
              <a:gd name="connsiteX80" fmla="*/ 4322619 w 4585855"/>
              <a:gd name="connsiteY80" fmla="*/ 180109 h 2036618"/>
              <a:gd name="connsiteX81" fmla="*/ 4391891 w 4585855"/>
              <a:gd name="connsiteY81" fmla="*/ 124691 h 2036618"/>
              <a:gd name="connsiteX82" fmla="*/ 4433455 w 4585855"/>
              <a:gd name="connsiteY82" fmla="*/ 55418 h 2036618"/>
              <a:gd name="connsiteX83" fmla="*/ 4461164 w 4585855"/>
              <a:gd name="connsiteY83" fmla="*/ 13855 h 2036618"/>
              <a:gd name="connsiteX84" fmla="*/ 4502728 w 4585855"/>
              <a:gd name="connsiteY84" fmla="*/ 0 h 2036618"/>
              <a:gd name="connsiteX85" fmla="*/ 4544291 w 4585855"/>
              <a:gd name="connsiteY85" fmla="*/ 13855 h 2036618"/>
              <a:gd name="connsiteX86" fmla="*/ 4585855 w 4585855"/>
              <a:gd name="connsiteY86" fmla="*/ 96982 h 2036618"/>
              <a:gd name="connsiteX87" fmla="*/ 4544291 w 4585855"/>
              <a:gd name="connsiteY87" fmla="*/ 360218 h 2036618"/>
              <a:gd name="connsiteX88" fmla="*/ 4516582 w 4585855"/>
              <a:gd name="connsiteY88" fmla="*/ 387928 h 2036618"/>
              <a:gd name="connsiteX89" fmla="*/ 4461164 w 4585855"/>
              <a:gd name="connsiteY89" fmla="*/ 512618 h 2036618"/>
              <a:gd name="connsiteX90" fmla="*/ 4461164 w 4585855"/>
              <a:gd name="connsiteY90" fmla="*/ 1177637 h 2036618"/>
              <a:gd name="connsiteX91" fmla="*/ 4419600 w 4585855"/>
              <a:gd name="connsiteY91" fmla="*/ 1371600 h 2036618"/>
              <a:gd name="connsiteX92" fmla="*/ 4378037 w 4585855"/>
              <a:gd name="connsiteY92" fmla="*/ 1399309 h 2036618"/>
              <a:gd name="connsiteX93" fmla="*/ 4350328 w 4585855"/>
              <a:gd name="connsiteY93" fmla="*/ 1440873 h 2036618"/>
              <a:gd name="connsiteX94" fmla="*/ 4267200 w 4585855"/>
              <a:gd name="connsiteY94" fmla="*/ 1468582 h 2036618"/>
              <a:gd name="connsiteX95" fmla="*/ 4128655 w 4585855"/>
              <a:gd name="connsiteY95" fmla="*/ 1551709 h 2036618"/>
              <a:gd name="connsiteX96" fmla="*/ 4045528 w 4585855"/>
              <a:gd name="connsiteY96" fmla="*/ 1579418 h 2036618"/>
              <a:gd name="connsiteX97" fmla="*/ 4003964 w 4585855"/>
              <a:gd name="connsiteY97" fmla="*/ 1593273 h 2036618"/>
              <a:gd name="connsiteX98" fmla="*/ 3893128 w 4585855"/>
              <a:gd name="connsiteY98" fmla="*/ 1579418 h 2036618"/>
              <a:gd name="connsiteX99" fmla="*/ 3768437 w 4585855"/>
              <a:gd name="connsiteY99" fmla="*/ 1524000 h 2036618"/>
              <a:gd name="connsiteX100" fmla="*/ 3726873 w 4585855"/>
              <a:gd name="connsiteY100" fmla="*/ 1482437 h 2036618"/>
              <a:gd name="connsiteX101" fmla="*/ 3685310 w 4585855"/>
              <a:gd name="connsiteY101" fmla="*/ 1454728 h 2036618"/>
              <a:gd name="connsiteX102" fmla="*/ 3629891 w 4585855"/>
              <a:gd name="connsiteY102" fmla="*/ 1385455 h 2036618"/>
              <a:gd name="connsiteX103" fmla="*/ 3546764 w 4585855"/>
              <a:gd name="connsiteY103" fmla="*/ 1427018 h 2036618"/>
              <a:gd name="connsiteX104" fmla="*/ 3532910 w 4585855"/>
              <a:gd name="connsiteY104" fmla="*/ 1468582 h 2036618"/>
              <a:gd name="connsiteX105" fmla="*/ 3546764 w 4585855"/>
              <a:gd name="connsiteY105" fmla="*/ 1620982 h 2036618"/>
              <a:gd name="connsiteX106" fmla="*/ 3574473 w 4585855"/>
              <a:gd name="connsiteY106" fmla="*/ 1704109 h 2036618"/>
              <a:gd name="connsiteX107" fmla="*/ 3629891 w 4585855"/>
              <a:gd name="connsiteY107" fmla="*/ 1870364 h 2036618"/>
              <a:gd name="connsiteX108" fmla="*/ 3657600 w 4585855"/>
              <a:gd name="connsiteY108" fmla="*/ 1953491 h 2036618"/>
              <a:gd name="connsiteX109" fmla="*/ 3657600 w 4585855"/>
              <a:gd name="connsiteY109" fmla="*/ 2036618 h 2036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</a:cxnLst>
            <a:rect l="l" t="t" r="r" b="b"/>
            <a:pathLst>
              <a:path w="4585855" h="2036618">
                <a:moveTo>
                  <a:pt x="0" y="180109"/>
                </a:moveTo>
                <a:cubicBezTo>
                  <a:pt x="23091" y="193964"/>
                  <a:pt x="45187" y="209630"/>
                  <a:pt x="69273" y="221673"/>
                </a:cubicBezTo>
                <a:cubicBezTo>
                  <a:pt x="82335" y="228204"/>
                  <a:pt x="97775" y="228997"/>
                  <a:pt x="110837" y="235528"/>
                </a:cubicBezTo>
                <a:cubicBezTo>
                  <a:pt x="218259" y="289240"/>
                  <a:pt x="89498" y="242271"/>
                  <a:pt x="193964" y="277091"/>
                </a:cubicBezTo>
                <a:cubicBezTo>
                  <a:pt x="289242" y="340610"/>
                  <a:pt x="245498" y="321978"/>
                  <a:pt x="318655" y="346364"/>
                </a:cubicBezTo>
                <a:cubicBezTo>
                  <a:pt x="462783" y="490492"/>
                  <a:pt x="266761" y="299904"/>
                  <a:pt x="401782" y="415637"/>
                </a:cubicBezTo>
                <a:cubicBezTo>
                  <a:pt x="499811" y="499662"/>
                  <a:pt x="411692" y="448301"/>
                  <a:pt x="512619" y="498764"/>
                </a:cubicBezTo>
                <a:cubicBezTo>
                  <a:pt x="521855" y="512619"/>
                  <a:pt x="528554" y="528554"/>
                  <a:pt x="540328" y="540328"/>
                </a:cubicBezTo>
                <a:cubicBezTo>
                  <a:pt x="552102" y="552102"/>
                  <a:pt x="571489" y="555035"/>
                  <a:pt x="581891" y="568037"/>
                </a:cubicBezTo>
                <a:cubicBezTo>
                  <a:pt x="591014" y="579441"/>
                  <a:pt x="589215" y="596538"/>
                  <a:pt x="595746" y="609600"/>
                </a:cubicBezTo>
                <a:cubicBezTo>
                  <a:pt x="620470" y="659048"/>
                  <a:pt x="669859" y="697568"/>
                  <a:pt x="706582" y="734291"/>
                </a:cubicBezTo>
                <a:lnTo>
                  <a:pt x="789710" y="817418"/>
                </a:lnTo>
                <a:lnTo>
                  <a:pt x="817419" y="845128"/>
                </a:lnTo>
                <a:cubicBezTo>
                  <a:pt x="822037" y="858982"/>
                  <a:pt x="823172" y="874540"/>
                  <a:pt x="831273" y="886691"/>
                </a:cubicBezTo>
                <a:cubicBezTo>
                  <a:pt x="859481" y="929003"/>
                  <a:pt x="877890" y="926756"/>
                  <a:pt x="914400" y="955964"/>
                </a:cubicBezTo>
                <a:cubicBezTo>
                  <a:pt x="924600" y="964124"/>
                  <a:pt x="931910" y="975513"/>
                  <a:pt x="942110" y="983673"/>
                </a:cubicBezTo>
                <a:cubicBezTo>
                  <a:pt x="955112" y="994075"/>
                  <a:pt x="971228" y="1000320"/>
                  <a:pt x="983673" y="1011382"/>
                </a:cubicBezTo>
                <a:cubicBezTo>
                  <a:pt x="1012961" y="1037416"/>
                  <a:pt x="1034195" y="1072772"/>
                  <a:pt x="1066800" y="1094509"/>
                </a:cubicBezTo>
                <a:cubicBezTo>
                  <a:pt x="1080655" y="1103745"/>
                  <a:pt x="1095572" y="1111558"/>
                  <a:pt x="1108364" y="1122218"/>
                </a:cubicBezTo>
                <a:cubicBezTo>
                  <a:pt x="1123416" y="1134761"/>
                  <a:pt x="1133984" y="1152394"/>
                  <a:pt x="1149928" y="1163782"/>
                </a:cubicBezTo>
                <a:cubicBezTo>
                  <a:pt x="1166734" y="1175786"/>
                  <a:pt x="1187414" y="1181244"/>
                  <a:pt x="1205346" y="1191491"/>
                </a:cubicBezTo>
                <a:cubicBezTo>
                  <a:pt x="1219803" y="1199752"/>
                  <a:pt x="1233055" y="1209964"/>
                  <a:pt x="1246910" y="1219200"/>
                </a:cubicBezTo>
                <a:cubicBezTo>
                  <a:pt x="1256146" y="1233055"/>
                  <a:pt x="1261617" y="1250362"/>
                  <a:pt x="1274619" y="1260764"/>
                </a:cubicBezTo>
                <a:cubicBezTo>
                  <a:pt x="1286023" y="1269887"/>
                  <a:pt x="1303659" y="1267104"/>
                  <a:pt x="1316182" y="1274618"/>
                </a:cubicBezTo>
                <a:cubicBezTo>
                  <a:pt x="1327383" y="1281339"/>
                  <a:pt x="1333691" y="1294168"/>
                  <a:pt x="1343891" y="1302328"/>
                </a:cubicBezTo>
                <a:cubicBezTo>
                  <a:pt x="1356893" y="1312730"/>
                  <a:pt x="1372663" y="1319377"/>
                  <a:pt x="1385455" y="1330037"/>
                </a:cubicBezTo>
                <a:cubicBezTo>
                  <a:pt x="1400507" y="1342580"/>
                  <a:pt x="1411553" y="1359571"/>
                  <a:pt x="1427019" y="1371600"/>
                </a:cubicBezTo>
                <a:cubicBezTo>
                  <a:pt x="1453306" y="1392045"/>
                  <a:pt x="1482437" y="1408545"/>
                  <a:pt x="1510146" y="1427018"/>
                </a:cubicBezTo>
                <a:lnTo>
                  <a:pt x="1593273" y="1482437"/>
                </a:lnTo>
                <a:cubicBezTo>
                  <a:pt x="1616364" y="1496291"/>
                  <a:pt x="1639006" y="1510923"/>
                  <a:pt x="1662546" y="1524000"/>
                </a:cubicBezTo>
                <a:cubicBezTo>
                  <a:pt x="1680600" y="1534030"/>
                  <a:pt x="1701158" y="1539705"/>
                  <a:pt x="1717964" y="1551709"/>
                </a:cubicBezTo>
                <a:cubicBezTo>
                  <a:pt x="1733908" y="1563097"/>
                  <a:pt x="1743225" y="1582404"/>
                  <a:pt x="1759528" y="1593273"/>
                </a:cubicBezTo>
                <a:cubicBezTo>
                  <a:pt x="1771679" y="1601374"/>
                  <a:pt x="1788029" y="1600597"/>
                  <a:pt x="1801091" y="1607128"/>
                </a:cubicBezTo>
                <a:cubicBezTo>
                  <a:pt x="1825176" y="1619171"/>
                  <a:pt x="1847529" y="1634419"/>
                  <a:pt x="1870364" y="1648691"/>
                </a:cubicBezTo>
                <a:cubicBezTo>
                  <a:pt x="1884484" y="1657516"/>
                  <a:pt x="1897035" y="1668953"/>
                  <a:pt x="1911928" y="1676400"/>
                </a:cubicBezTo>
                <a:cubicBezTo>
                  <a:pt x="1924990" y="1682931"/>
                  <a:pt x="1940429" y="1683724"/>
                  <a:pt x="1953491" y="1690255"/>
                </a:cubicBezTo>
                <a:cubicBezTo>
                  <a:pt x="2049164" y="1738092"/>
                  <a:pt x="1935143" y="1702986"/>
                  <a:pt x="2050473" y="1731818"/>
                </a:cubicBezTo>
                <a:cubicBezTo>
                  <a:pt x="2059709" y="1741055"/>
                  <a:pt x="2066981" y="1752807"/>
                  <a:pt x="2078182" y="1759528"/>
                </a:cubicBezTo>
                <a:cubicBezTo>
                  <a:pt x="2219882" y="1844548"/>
                  <a:pt x="2151895" y="1793337"/>
                  <a:pt x="2299855" y="1842655"/>
                </a:cubicBezTo>
                <a:cubicBezTo>
                  <a:pt x="2313710" y="1847273"/>
                  <a:pt x="2327996" y="1850756"/>
                  <a:pt x="2341419" y="1856509"/>
                </a:cubicBezTo>
                <a:cubicBezTo>
                  <a:pt x="2360402" y="1864645"/>
                  <a:pt x="2377499" y="1876966"/>
                  <a:pt x="2396837" y="1884218"/>
                </a:cubicBezTo>
                <a:cubicBezTo>
                  <a:pt x="2547746" y="1940809"/>
                  <a:pt x="2353382" y="1848637"/>
                  <a:pt x="2507673" y="1925782"/>
                </a:cubicBezTo>
                <a:cubicBezTo>
                  <a:pt x="2586182" y="1921164"/>
                  <a:pt x="2664946" y="1919753"/>
                  <a:pt x="2743200" y="1911928"/>
                </a:cubicBezTo>
                <a:cubicBezTo>
                  <a:pt x="2757732" y="1910475"/>
                  <a:pt x="2772613" y="1906174"/>
                  <a:pt x="2784764" y="1898073"/>
                </a:cubicBezTo>
                <a:cubicBezTo>
                  <a:pt x="2801067" y="1887204"/>
                  <a:pt x="2813785" y="1871561"/>
                  <a:pt x="2826328" y="1856509"/>
                </a:cubicBezTo>
                <a:cubicBezTo>
                  <a:pt x="2836988" y="1843717"/>
                  <a:pt x="2844801" y="1828800"/>
                  <a:pt x="2854037" y="1814946"/>
                </a:cubicBezTo>
                <a:cubicBezTo>
                  <a:pt x="2858655" y="1801091"/>
                  <a:pt x="2867891" y="1787986"/>
                  <a:pt x="2867891" y="1773382"/>
                </a:cubicBezTo>
                <a:cubicBezTo>
                  <a:pt x="2867891" y="1744722"/>
                  <a:pt x="2859667" y="1659952"/>
                  <a:pt x="2840182" y="1620982"/>
                </a:cubicBezTo>
                <a:cubicBezTo>
                  <a:pt x="2832735" y="1606089"/>
                  <a:pt x="2821709" y="1593273"/>
                  <a:pt x="2812473" y="1579418"/>
                </a:cubicBezTo>
                <a:cubicBezTo>
                  <a:pt x="2807855" y="1565564"/>
                  <a:pt x="2805150" y="1550917"/>
                  <a:pt x="2798619" y="1537855"/>
                </a:cubicBezTo>
                <a:cubicBezTo>
                  <a:pt x="2791172" y="1522962"/>
                  <a:pt x="2777469" y="1511596"/>
                  <a:pt x="2770910" y="1496291"/>
                </a:cubicBezTo>
                <a:cubicBezTo>
                  <a:pt x="2763409" y="1478789"/>
                  <a:pt x="2762527" y="1459111"/>
                  <a:pt x="2757055" y="1440873"/>
                </a:cubicBezTo>
                <a:cubicBezTo>
                  <a:pt x="2757043" y="1440835"/>
                  <a:pt x="2722424" y="1336983"/>
                  <a:pt x="2715491" y="1316182"/>
                </a:cubicBezTo>
                <a:lnTo>
                  <a:pt x="2673928" y="1191491"/>
                </a:lnTo>
                <a:lnTo>
                  <a:pt x="2660073" y="1149928"/>
                </a:lnTo>
                <a:cubicBezTo>
                  <a:pt x="2611268" y="857082"/>
                  <a:pt x="2627463" y="985784"/>
                  <a:pt x="2660073" y="387928"/>
                </a:cubicBezTo>
                <a:cubicBezTo>
                  <a:pt x="2661664" y="358763"/>
                  <a:pt x="2663479" y="321002"/>
                  <a:pt x="2687782" y="304800"/>
                </a:cubicBezTo>
                <a:lnTo>
                  <a:pt x="2770910" y="249382"/>
                </a:lnTo>
                <a:cubicBezTo>
                  <a:pt x="2798619" y="258618"/>
                  <a:pt x="2829735" y="260889"/>
                  <a:pt x="2854037" y="277091"/>
                </a:cubicBezTo>
                <a:cubicBezTo>
                  <a:pt x="2867891" y="286327"/>
                  <a:pt x="2882598" y="294398"/>
                  <a:pt x="2895600" y="304800"/>
                </a:cubicBezTo>
                <a:cubicBezTo>
                  <a:pt x="2994308" y="383766"/>
                  <a:pt x="2836948" y="274934"/>
                  <a:pt x="2964873" y="360218"/>
                </a:cubicBezTo>
                <a:cubicBezTo>
                  <a:pt x="2995102" y="450903"/>
                  <a:pt x="2953118" y="361898"/>
                  <a:pt x="3020291" y="415637"/>
                </a:cubicBezTo>
                <a:cubicBezTo>
                  <a:pt x="3033293" y="426039"/>
                  <a:pt x="3033880" y="448375"/>
                  <a:pt x="3048000" y="457200"/>
                </a:cubicBezTo>
                <a:cubicBezTo>
                  <a:pt x="3072769" y="472680"/>
                  <a:pt x="3103419" y="475672"/>
                  <a:pt x="3131128" y="484909"/>
                </a:cubicBezTo>
                <a:cubicBezTo>
                  <a:pt x="3131139" y="484913"/>
                  <a:pt x="3214244" y="512616"/>
                  <a:pt x="3214255" y="512618"/>
                </a:cubicBezTo>
                <a:cubicBezTo>
                  <a:pt x="3241964" y="517236"/>
                  <a:pt x="3269836" y="520964"/>
                  <a:pt x="3297382" y="526473"/>
                </a:cubicBezTo>
                <a:cubicBezTo>
                  <a:pt x="3316053" y="530207"/>
                  <a:pt x="3334212" y="536197"/>
                  <a:pt x="3352800" y="540328"/>
                </a:cubicBezTo>
                <a:cubicBezTo>
                  <a:pt x="3375788" y="545436"/>
                  <a:pt x="3398982" y="549564"/>
                  <a:pt x="3422073" y="554182"/>
                </a:cubicBezTo>
                <a:cubicBezTo>
                  <a:pt x="3484981" y="548940"/>
                  <a:pt x="3642116" y="537382"/>
                  <a:pt x="3713019" y="526473"/>
                </a:cubicBezTo>
                <a:cubicBezTo>
                  <a:pt x="3731839" y="523578"/>
                  <a:pt x="3749849" y="516749"/>
                  <a:pt x="3768437" y="512618"/>
                </a:cubicBezTo>
                <a:cubicBezTo>
                  <a:pt x="3791425" y="507510"/>
                  <a:pt x="3814865" y="504475"/>
                  <a:pt x="3837710" y="498764"/>
                </a:cubicBezTo>
                <a:cubicBezTo>
                  <a:pt x="3851878" y="495222"/>
                  <a:pt x="3866507" y="492001"/>
                  <a:pt x="3879273" y="484909"/>
                </a:cubicBezTo>
                <a:cubicBezTo>
                  <a:pt x="3908384" y="468736"/>
                  <a:pt x="3930807" y="440022"/>
                  <a:pt x="3962400" y="429491"/>
                </a:cubicBezTo>
                <a:lnTo>
                  <a:pt x="4003964" y="415637"/>
                </a:lnTo>
                <a:cubicBezTo>
                  <a:pt x="4017819" y="406401"/>
                  <a:pt x="4030635" y="395375"/>
                  <a:pt x="4045528" y="387928"/>
                </a:cubicBezTo>
                <a:cubicBezTo>
                  <a:pt x="4058590" y="381397"/>
                  <a:pt x="4075687" y="383196"/>
                  <a:pt x="4087091" y="374073"/>
                </a:cubicBezTo>
                <a:cubicBezTo>
                  <a:pt x="4176611" y="302455"/>
                  <a:pt x="4051896" y="353476"/>
                  <a:pt x="4156364" y="318655"/>
                </a:cubicBezTo>
                <a:cubicBezTo>
                  <a:pt x="4170219" y="309419"/>
                  <a:pt x="4187526" y="303948"/>
                  <a:pt x="4197928" y="290946"/>
                </a:cubicBezTo>
                <a:cubicBezTo>
                  <a:pt x="4251666" y="223772"/>
                  <a:pt x="4162661" y="265755"/>
                  <a:pt x="4253346" y="235528"/>
                </a:cubicBezTo>
                <a:cubicBezTo>
                  <a:pt x="4262582" y="226291"/>
                  <a:pt x="4270855" y="215978"/>
                  <a:pt x="4281055" y="207818"/>
                </a:cubicBezTo>
                <a:cubicBezTo>
                  <a:pt x="4294057" y="197416"/>
                  <a:pt x="4310845" y="191883"/>
                  <a:pt x="4322619" y="180109"/>
                </a:cubicBezTo>
                <a:cubicBezTo>
                  <a:pt x="4385287" y="117442"/>
                  <a:pt x="4310975" y="151664"/>
                  <a:pt x="4391891" y="124691"/>
                </a:cubicBezTo>
                <a:cubicBezTo>
                  <a:pt x="4415952" y="52513"/>
                  <a:pt x="4389986" y="109754"/>
                  <a:pt x="4433455" y="55418"/>
                </a:cubicBezTo>
                <a:cubicBezTo>
                  <a:pt x="4443857" y="42416"/>
                  <a:pt x="4448162" y="24257"/>
                  <a:pt x="4461164" y="13855"/>
                </a:cubicBezTo>
                <a:cubicBezTo>
                  <a:pt x="4472568" y="4732"/>
                  <a:pt x="4488873" y="4618"/>
                  <a:pt x="4502728" y="0"/>
                </a:cubicBezTo>
                <a:cubicBezTo>
                  <a:pt x="4516582" y="4618"/>
                  <a:pt x="4532887" y="4732"/>
                  <a:pt x="4544291" y="13855"/>
                </a:cubicBezTo>
                <a:cubicBezTo>
                  <a:pt x="4568707" y="33388"/>
                  <a:pt x="4576728" y="69601"/>
                  <a:pt x="4585855" y="96982"/>
                </a:cubicBezTo>
                <a:cubicBezTo>
                  <a:pt x="4585823" y="97396"/>
                  <a:pt x="4583249" y="321258"/>
                  <a:pt x="4544291" y="360218"/>
                </a:cubicBezTo>
                <a:lnTo>
                  <a:pt x="4516582" y="387928"/>
                </a:lnTo>
                <a:cubicBezTo>
                  <a:pt x="4483608" y="486851"/>
                  <a:pt x="4505075" y="446753"/>
                  <a:pt x="4461164" y="512618"/>
                </a:cubicBezTo>
                <a:cubicBezTo>
                  <a:pt x="4396678" y="770575"/>
                  <a:pt x="4461164" y="491851"/>
                  <a:pt x="4461164" y="1177637"/>
                </a:cubicBezTo>
                <a:cubicBezTo>
                  <a:pt x="4461164" y="1287891"/>
                  <a:pt x="4483124" y="1320781"/>
                  <a:pt x="4419600" y="1371600"/>
                </a:cubicBezTo>
                <a:cubicBezTo>
                  <a:pt x="4406598" y="1382002"/>
                  <a:pt x="4391891" y="1390073"/>
                  <a:pt x="4378037" y="1399309"/>
                </a:cubicBezTo>
                <a:cubicBezTo>
                  <a:pt x="4368801" y="1413164"/>
                  <a:pt x="4364448" y="1432048"/>
                  <a:pt x="4350328" y="1440873"/>
                </a:cubicBezTo>
                <a:cubicBezTo>
                  <a:pt x="4325560" y="1456353"/>
                  <a:pt x="4267200" y="1468582"/>
                  <a:pt x="4267200" y="1468582"/>
                </a:cubicBezTo>
                <a:cubicBezTo>
                  <a:pt x="4218409" y="1501109"/>
                  <a:pt x="4181908" y="1530408"/>
                  <a:pt x="4128655" y="1551709"/>
                </a:cubicBezTo>
                <a:cubicBezTo>
                  <a:pt x="4101536" y="1562557"/>
                  <a:pt x="4073237" y="1570182"/>
                  <a:pt x="4045528" y="1579418"/>
                </a:cubicBezTo>
                <a:lnTo>
                  <a:pt x="4003964" y="1593273"/>
                </a:lnTo>
                <a:cubicBezTo>
                  <a:pt x="3967019" y="1588655"/>
                  <a:pt x="3929534" y="1587219"/>
                  <a:pt x="3893128" y="1579418"/>
                </a:cubicBezTo>
                <a:cubicBezTo>
                  <a:pt x="3844331" y="1568961"/>
                  <a:pt x="3805726" y="1555074"/>
                  <a:pt x="3768437" y="1524000"/>
                </a:cubicBezTo>
                <a:cubicBezTo>
                  <a:pt x="3753385" y="1511457"/>
                  <a:pt x="3741925" y="1494980"/>
                  <a:pt x="3726873" y="1482437"/>
                </a:cubicBezTo>
                <a:cubicBezTo>
                  <a:pt x="3714081" y="1471777"/>
                  <a:pt x="3698312" y="1465130"/>
                  <a:pt x="3685310" y="1454728"/>
                </a:cubicBezTo>
                <a:cubicBezTo>
                  <a:pt x="3657107" y="1432165"/>
                  <a:pt x="3650466" y="1416317"/>
                  <a:pt x="3629891" y="1385455"/>
                </a:cubicBezTo>
                <a:cubicBezTo>
                  <a:pt x="3602511" y="1394582"/>
                  <a:pt x="3566296" y="1402602"/>
                  <a:pt x="3546764" y="1427018"/>
                </a:cubicBezTo>
                <a:cubicBezTo>
                  <a:pt x="3537641" y="1438422"/>
                  <a:pt x="3537528" y="1454727"/>
                  <a:pt x="3532910" y="1468582"/>
                </a:cubicBezTo>
                <a:cubicBezTo>
                  <a:pt x="3537528" y="1519382"/>
                  <a:pt x="3537899" y="1570749"/>
                  <a:pt x="3546764" y="1620982"/>
                </a:cubicBezTo>
                <a:cubicBezTo>
                  <a:pt x="3551840" y="1649745"/>
                  <a:pt x="3565237" y="1676400"/>
                  <a:pt x="3574473" y="1704109"/>
                </a:cubicBezTo>
                <a:lnTo>
                  <a:pt x="3629891" y="1870364"/>
                </a:lnTo>
                <a:cubicBezTo>
                  <a:pt x="3629892" y="1870366"/>
                  <a:pt x="3657600" y="1953488"/>
                  <a:pt x="3657600" y="1953491"/>
                </a:cubicBezTo>
                <a:lnTo>
                  <a:pt x="3657600" y="2036618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421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1FF3B"/>
            </a:gs>
            <a:gs pos="50000">
              <a:srgbClr val="F6FE8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Co jste si zapamatovali?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Jak se nazývá řídící orgán nervové soustavy?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mozek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Na které části je rozděleno srdce?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pravou a levou síň, pravou a levou komoru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Které druhy cév znáš?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tepny (od srdce), žíly (k srdci) a vlásečnice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Jak se jmenuje párový orgán umožňující nám dýchání?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plíce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K čemu nám slouží ledviny?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k filtraci krve (odstraňují škodlivé látky a tekutiny)</a:t>
            </a:r>
            <a:endParaRPr lang="cs-CZ" sz="22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Jak probíhá rozklad potravy v žaludku?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žaludek potravu zpracovává, mísí a promíchává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Jak dlouhé je tenké střevo a čím je typické?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dlouhé je 5 – 6 metrů a typické je svými klky (záhyby)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Jak se jmenuje konečná část trávicí soustavy navazující na tlusté střevo?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- konečník</a:t>
            </a:r>
          </a:p>
          <a:p>
            <a:pPr marL="457200" indent="-457200">
              <a:buFont typeface="+mj-lt"/>
              <a:buAutoNum type="arabicPeriod" startAt="2"/>
            </a:pPr>
            <a:endParaRPr lang="cs-CZ" sz="2400" dirty="0" smtClean="0">
              <a:latin typeface="Comic Sans MS" pitchFamily="66" charset="0"/>
            </a:endParaRPr>
          </a:p>
          <a:p>
            <a:pPr marL="457200" indent="-457200">
              <a:buFont typeface="+mj-lt"/>
              <a:buAutoNum type="arabicPeriod" startAt="2"/>
            </a:pP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328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latin typeface="Comic Sans MS" pitchFamily="66" charset="0"/>
              </a:rPr>
              <a:t>ODKAZY</a:t>
            </a:r>
            <a:endParaRPr lang="cs-CZ" sz="3200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80920" cy="5589240"/>
          </a:xfrm>
        </p:spPr>
        <p:txBody>
          <a:bodyPr>
            <a:noAutofit/>
          </a:bodyPr>
          <a:lstStyle/>
          <a:p>
            <a:r>
              <a:rPr lang="it-IT" sz="1600" dirty="0">
                <a:latin typeface="Comic Sans MS" pitchFamily="66" charset="0"/>
              </a:rPr>
              <a:t>SANSCULOTTE. </a:t>
            </a:r>
            <a:r>
              <a:rPr lang="it-IT" sz="1600" i="1" dirty="0">
                <a:latin typeface="Comic Sans MS" pitchFamily="66" charset="0"/>
              </a:rPr>
              <a:t>wikipedie</a:t>
            </a:r>
            <a:r>
              <a:rPr lang="it-IT" sz="1600" dirty="0">
                <a:latin typeface="Comic Sans MS" pitchFamily="66" charset="0"/>
              </a:rPr>
              <a:t> [online]. [cit. 27.12.2012]. Dostupný na WWW: </a:t>
            </a:r>
            <a:r>
              <a:rPr lang="it-IT" sz="1600" dirty="0">
                <a:latin typeface="Comic Sans MS" pitchFamily="66" charset="0"/>
                <a:hlinkClick r:id="rId2"/>
              </a:rPr>
              <a:t>http://</a:t>
            </a:r>
            <a:r>
              <a:rPr lang="it-IT" sz="1600" dirty="0" smtClean="0">
                <a:latin typeface="Comic Sans MS" pitchFamily="66" charset="0"/>
                <a:hlinkClick r:id="rId2"/>
              </a:rPr>
              <a:t>cs.wikipedia.org/wiki/Soubor:Grafik_blutkreislauf.jpg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WOLAND, </a:t>
            </a:r>
            <a:r>
              <a:rPr lang="cs-CZ" sz="1600" dirty="0" err="1">
                <a:latin typeface="Comic Sans MS" pitchFamily="66" charset="0"/>
              </a:rPr>
              <a:t>Messer</a:t>
            </a:r>
            <a:r>
              <a:rPr lang="cs-CZ" sz="1600" dirty="0">
                <a:latin typeface="Comic Sans MS" pitchFamily="66" charset="0"/>
              </a:rPr>
              <a:t>. </a:t>
            </a:r>
            <a:r>
              <a:rPr lang="cs-CZ" sz="1600" i="1" dirty="0">
                <a:latin typeface="Comic Sans MS" pitchFamily="66" charset="0"/>
              </a:rPr>
              <a:t>wikipedie</a:t>
            </a:r>
            <a:r>
              <a:rPr lang="cs-CZ" sz="1600" dirty="0">
                <a:latin typeface="Comic Sans MS" pitchFamily="66" charset="0"/>
              </a:rPr>
              <a:t> [online]. [cit. 27.12.2012]. Dostupný na WWW: </a:t>
            </a:r>
            <a:r>
              <a:rPr lang="cs-CZ" sz="1600" dirty="0">
                <a:latin typeface="Comic Sans MS" pitchFamily="66" charset="0"/>
                <a:hlinkClick r:id="rId3"/>
              </a:rPr>
              <a:t>http://cs.wikipedia.org/w/index.php?title=Soubor:Diagram_of_the_human_heart_(multilingual).</a:t>
            </a:r>
            <a:r>
              <a:rPr lang="cs-CZ" sz="1600" dirty="0" smtClean="0">
                <a:latin typeface="Comic Sans MS" pitchFamily="66" charset="0"/>
                <a:hlinkClick r:id="rId3"/>
              </a:rPr>
              <a:t>svg&amp;page=1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ROYONX. </a:t>
            </a:r>
            <a:r>
              <a:rPr lang="cs-CZ" sz="1600" i="1" dirty="0">
                <a:latin typeface="Comic Sans MS" pitchFamily="66" charset="0"/>
              </a:rPr>
              <a:t>wikipedie</a:t>
            </a:r>
            <a:r>
              <a:rPr lang="cs-CZ" sz="1600" dirty="0">
                <a:latin typeface="Comic Sans MS" pitchFamily="66" charset="0"/>
              </a:rPr>
              <a:t> [online]. [cit. 27.12.2012]. Dostupný na WWW: </a:t>
            </a:r>
            <a:r>
              <a:rPr lang="cs-CZ" sz="1600" dirty="0">
                <a:latin typeface="Comic Sans MS" pitchFamily="66" charset="0"/>
                <a:hlinkClick r:id="rId4"/>
              </a:rPr>
              <a:t>http://</a:t>
            </a:r>
            <a:r>
              <a:rPr lang="cs-CZ" sz="1600" dirty="0" smtClean="0">
                <a:latin typeface="Comic Sans MS" pitchFamily="66" charset="0"/>
                <a:hlinkClick r:id="rId4"/>
              </a:rPr>
              <a:t>cs.wikipedia.org/wiki/Soubor:Arterio_main.JPG</a:t>
            </a:r>
            <a:endParaRPr lang="cs-CZ" sz="1600" dirty="0" smtClean="0">
              <a:latin typeface="Comic Sans MS" pitchFamily="66" charset="0"/>
              <a:hlinkClick r:id="rId3"/>
            </a:endParaRPr>
          </a:p>
          <a:p>
            <a:r>
              <a:rPr lang="cs-CZ" sz="1600" dirty="0" smtClean="0">
                <a:latin typeface="Comic Sans MS" pitchFamily="66" charset="0"/>
              </a:rPr>
              <a:t>HEINEMANN, Andreas. </a:t>
            </a:r>
            <a:r>
              <a:rPr lang="cs-CZ" sz="1600" dirty="0" err="1" smtClean="0">
                <a:latin typeface="Comic Sans MS" pitchFamily="66" charset="0"/>
              </a:rPr>
              <a:t>wikipedia</a:t>
            </a:r>
            <a:r>
              <a:rPr lang="cs-CZ" sz="1600" dirty="0" smtClean="0">
                <a:latin typeface="Comic Sans MS" pitchFamily="66" charset="0"/>
              </a:rPr>
              <a:t> [online]. [cit. 21.10.2012]. Dostupný na WWW: </a:t>
            </a:r>
            <a:r>
              <a:rPr lang="cs-CZ" sz="1600" dirty="0" smtClean="0">
                <a:latin typeface="Comic Sans MS" pitchFamily="66" charset="0"/>
                <a:hlinkClick r:id="rId5"/>
              </a:rPr>
              <a:t>http://cs.wikipedia.org/wiki/Soubor:Thorax_Lung_3d_from_ct_scans.jpg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 smtClean="0">
                <a:latin typeface="Comic Sans MS" pitchFamily="66" charset="0"/>
              </a:rPr>
              <a:t>LADYOFHATS. </a:t>
            </a:r>
            <a:r>
              <a:rPr lang="cs-CZ" sz="1600" dirty="0" err="1" smtClean="0">
                <a:latin typeface="Comic Sans MS" pitchFamily="66" charset="0"/>
              </a:rPr>
              <a:t>wikipedia</a:t>
            </a:r>
            <a:r>
              <a:rPr lang="cs-CZ" sz="1600" dirty="0" smtClean="0">
                <a:latin typeface="Comic Sans MS" pitchFamily="66" charset="0"/>
              </a:rPr>
              <a:t> [online]. [cit. 21.10.2012]. Dostupný na WWW: </a:t>
            </a:r>
            <a:r>
              <a:rPr lang="cs-CZ" sz="1600" dirty="0" smtClean="0">
                <a:latin typeface="Comic Sans MS" pitchFamily="66" charset="0"/>
                <a:hlinkClick r:id="rId6"/>
              </a:rPr>
              <a:t>http://cs.wikipedia.org/w/index.php?title=Soubor:Respiratory_system_complete_en.svg&amp;page=1</a:t>
            </a:r>
            <a:endParaRPr lang="cs-CZ" sz="1600" dirty="0" smtClean="0">
              <a:latin typeface="Comic Sans MS" pitchFamily="66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JORDI MARCH I NOGUÉ. </a:t>
            </a:r>
            <a:r>
              <a:rPr lang="cs-CZ" sz="1600" dirty="0" err="1">
                <a:solidFill>
                  <a:prstClr val="black"/>
                </a:solidFill>
                <a:latin typeface="Comic Sans MS" pitchFamily="66" charset="0"/>
              </a:rPr>
              <a:t>wikipedia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 [online]. [cit. 21.10.2012]. Dostupný na WWW: 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7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  <a:hlinkClick r:id="rId7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7"/>
              </a:rPr>
              <a:t>cs.wikipedia.org/w/index.php?title=Soubor:Urinary_system.svg&amp;page=1</a:t>
            </a:r>
            <a:endParaRPr lang="cs-CZ" sz="1600" dirty="0">
              <a:solidFill>
                <a:prstClr val="black"/>
              </a:solidFill>
              <a:latin typeface="Comic Sans MS" pitchFamily="66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RULZ, Mariana. </a:t>
            </a:r>
            <a:r>
              <a:rPr lang="cs-CZ" sz="1600" dirty="0" err="1">
                <a:solidFill>
                  <a:prstClr val="black"/>
                </a:solidFill>
                <a:latin typeface="Comic Sans MS" pitchFamily="66" charset="0"/>
              </a:rPr>
              <a:t>wikipedia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 [online]. [cit. 21.10.2012]. Dostupný na WWW: 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8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  <a:hlinkClick r:id="rId8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8"/>
              </a:rPr>
              <a:t>cs.wikipedia.org/w/index.php?title=Soubor:Digestive_system_diagram_cs.svg&amp;page=1</a:t>
            </a:r>
            <a:endParaRPr lang="cs-CZ" sz="1600" dirty="0">
              <a:solidFill>
                <a:prstClr val="black"/>
              </a:solidFill>
              <a:latin typeface="Comic Sans MS" pitchFamily="66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VOLNÉ DÍLO. </a:t>
            </a:r>
            <a:r>
              <a:rPr lang="cs-CZ" sz="1600" dirty="0" err="1">
                <a:solidFill>
                  <a:prstClr val="black"/>
                </a:solidFill>
                <a:latin typeface="Comic Sans MS" pitchFamily="66" charset="0"/>
              </a:rPr>
              <a:t>wikipedia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 [online]. [cit. 21.10.2012]. Dostupný na WWW: 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9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  <a:hlinkClick r:id="rId9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latin typeface="Comic Sans MS" pitchFamily="66" charset="0"/>
                <a:hlinkClick r:id="rId9"/>
              </a:rPr>
              <a:t>cs.wikipedia.org/wiki/Soubor:Gray1050.png</a:t>
            </a:r>
            <a:endParaRPr lang="cs-CZ" sz="1600" dirty="0">
              <a:solidFill>
                <a:prstClr val="black"/>
              </a:solidFill>
              <a:latin typeface="Comic Sans MS" pitchFamily="66" charset="0"/>
            </a:endParaRPr>
          </a:p>
          <a:p>
            <a:pPr lvl="0"/>
            <a:r>
              <a:rPr lang="pt-BR" sz="1600" dirty="0">
                <a:solidFill>
                  <a:prstClr val="black"/>
                </a:solidFill>
                <a:latin typeface="Comic Sans MS" pitchFamily="66" charset="0"/>
              </a:rPr>
              <a:t>ŠTIKOVÁ, V. Já a můj svět. Brno : Nová škola, 2008. ISBN 80-7289-097-2. s. </a:t>
            </a:r>
            <a:r>
              <a:rPr lang="cs-CZ" sz="1600" dirty="0">
                <a:solidFill>
                  <a:prstClr val="black"/>
                </a:solidFill>
                <a:latin typeface="Comic Sans MS" pitchFamily="66" charset="0"/>
              </a:rPr>
              <a:t>68</a:t>
            </a:r>
            <a:endParaRPr lang="pt-BR" sz="1600" dirty="0">
              <a:solidFill>
                <a:prstClr val="black"/>
              </a:solidFill>
              <a:latin typeface="Comic Sans MS" pitchFamily="66" charset="0"/>
            </a:endParaRPr>
          </a:p>
          <a:p>
            <a:endParaRPr lang="cs-CZ" sz="16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8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588</Words>
  <Application>Microsoft Office PowerPoint</Application>
  <PresentationFormat>Předvádění na obrazovce (4:3)</PresentationFormat>
  <Paragraphs>90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ČLOVĚK –   VNITŘNÍ ÚSTROJÍ</vt:lpstr>
      <vt:lpstr>MOZEK</vt:lpstr>
      <vt:lpstr>SRDCE</vt:lpstr>
      <vt:lpstr>CÉVY</vt:lpstr>
      <vt:lpstr>PLÍCE</vt:lpstr>
      <vt:lpstr>LEDVINY</vt:lpstr>
      <vt:lpstr>ŽALUDEK</vt:lpstr>
      <vt:lpstr>Prezentace aplikace PowerPoint</vt:lpstr>
      <vt:lpstr>TENKÉ STŘEVO</vt:lpstr>
      <vt:lpstr>TLUSTÉ STŘEVO</vt:lpstr>
      <vt:lpstr>Co jste si zapamatovali?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33</cp:revision>
  <dcterms:created xsi:type="dcterms:W3CDTF">2012-10-21T18:17:50Z</dcterms:created>
  <dcterms:modified xsi:type="dcterms:W3CDTF">2013-01-02T20:59:31Z</dcterms:modified>
</cp:coreProperties>
</file>