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57" r:id="rId3"/>
    <p:sldId id="270" r:id="rId4"/>
    <p:sldId id="258" r:id="rId5"/>
    <p:sldId id="259" r:id="rId6"/>
    <p:sldId id="261" r:id="rId7"/>
    <p:sldId id="262" r:id="rId8"/>
    <p:sldId id="263" r:id="rId9"/>
    <p:sldId id="266" r:id="rId10"/>
    <p:sldId id="264" r:id="rId11"/>
    <p:sldId id="265" r:id="rId12"/>
    <p:sldId id="267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D028"/>
    <a:srgbClr val="83ED23"/>
    <a:srgbClr val="B1F474"/>
    <a:srgbClr val="66CC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300" dirty="0" smtClean="0">
              <a:latin typeface="Times New Roman" pitchFamily="18" charset="0"/>
              <a:cs typeface="Times New Roman" pitchFamily="18" charset="0"/>
            </a:rPr>
            <a:t>VY_12_INOVACE_01_VÝUK.M.č.22_NÁRODNÍ </a:t>
          </a:r>
          <a:r>
            <a:rPr lang="cs-CZ" sz="1300" dirty="0" smtClean="0">
              <a:latin typeface="Times New Roman" pitchFamily="18" charset="0"/>
              <a:cs typeface="Times New Roman" pitchFamily="18" charset="0"/>
            </a:rPr>
            <a:t>PARKY - KRNAP  </a:t>
          </a:r>
          <a:endParaRPr lang="cs-CZ" sz="13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1CB36DDA-EBA9-45B6-8444-E08AFCB4616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39E46C-0E9F-4841-82F0-3817FEB627A5}" type="parTrans" cxnId="{1402046F-9DF7-4D3E-993B-E7DB66DD1AFA}">
      <dgm:prSet/>
      <dgm:spPr/>
      <dgm:t>
        <a:bodyPr/>
        <a:lstStyle/>
        <a:p>
          <a:endParaRPr lang="cs-CZ"/>
        </a:p>
      </dgm:t>
    </dgm:pt>
    <dgm:pt modelId="{05641B24-12BA-4F74-8407-0DBA25D9AF20}" type="sibTrans" cxnId="{1402046F-9DF7-4D3E-993B-E7DB66DD1AFA}">
      <dgm:prSet/>
      <dgm:spPr/>
      <dgm:t>
        <a:bodyPr/>
        <a:lstStyle/>
        <a:p>
          <a:endParaRPr lang="cs-CZ"/>
        </a:p>
      </dgm:t>
    </dgm:pt>
    <dgm:pt modelId="{DE53FE62-C561-4492-98C1-C1C652B17C41}">
      <dgm:prSet custT="1"/>
      <dgm:spPr/>
      <dgm:t>
        <a:bodyPr/>
        <a:lstStyle/>
        <a:p>
          <a:pPr algn="l" rtl="0"/>
          <a:r>
            <a:rPr lang="cs-CZ" sz="160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B98A107-85D1-43BE-90F2-BCCBC11DD749}" type="parTrans" cxnId="{8ED99676-4038-4974-97F0-FF9698009A98}">
      <dgm:prSet/>
      <dgm:spPr/>
      <dgm:t>
        <a:bodyPr/>
        <a:lstStyle/>
        <a:p>
          <a:endParaRPr lang="cs-CZ"/>
        </a:p>
      </dgm:t>
    </dgm:pt>
    <dgm:pt modelId="{B677D756-105A-45EF-99D9-8C944142F057}" type="sibTrans" cxnId="{8ED99676-4038-4974-97F0-FF9698009A9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404BA1F1-F79F-407D-A8B6-94D30CBABED3}" type="pres">
      <dgm:prSet presAssocID="{DE53FE62-C561-4492-98C1-C1C652B17C41}" presName="vertSpace3" presStyleLbl="node1" presStyleIdx="1" presStyleCnt="7"/>
      <dgm:spPr/>
    </dgm:pt>
    <dgm:pt modelId="{5BA5BA0F-6FDC-4453-A0D6-46A9EE9D7550}" type="pres">
      <dgm:prSet presAssocID="{DE53FE62-C561-4492-98C1-C1C652B17C41}" presName="circle3" presStyleLbl="node1" presStyleIdx="2" presStyleCnt="7"/>
      <dgm:spPr/>
    </dgm:pt>
    <dgm:pt modelId="{74AD8388-26F0-42C3-8107-BD78F545F338}" type="pres">
      <dgm:prSet presAssocID="{DE53FE62-C561-4492-98C1-C1C652B17C41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 custLinFactNeighborX="1177"/>
      <dgm:spPr/>
      <dgm:t>
        <a:bodyPr/>
        <a:lstStyle/>
        <a:p>
          <a:endParaRPr lang="cs-CZ"/>
        </a:p>
      </dgm:t>
    </dgm:pt>
    <dgm:pt modelId="{016C813C-B427-4393-9012-319D720072C9}" type="pres">
      <dgm:prSet presAssocID="{1CB36DDA-EBA9-45B6-8444-E08AFCB46169}" presName="vertSpace6" presStyleLbl="node1" presStyleIdx="4" presStyleCnt="7"/>
      <dgm:spPr/>
    </dgm:pt>
    <dgm:pt modelId="{5B44783E-11E4-4FF9-861A-6B4CC30805DC}" type="pres">
      <dgm:prSet presAssocID="{1CB36DDA-EBA9-45B6-8444-E08AFCB46169}" presName="circle6" presStyleLbl="node1" presStyleIdx="5" presStyleCnt="7"/>
      <dgm:spPr/>
    </dgm:pt>
    <dgm:pt modelId="{199F799C-1203-417A-95AE-084F4A1F705E}" type="pres">
      <dgm:prSet presAssocID="{1CB36DDA-EBA9-45B6-8444-E08AFCB46169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E0007B-05EE-4011-9556-9DCE51BBF05B}" type="pres">
      <dgm:prSet presAssocID="{DE53FE62-C561-4492-98C1-C1C652B17C41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F7092A-A232-406D-9BFB-C034A7A11637}" type="pres">
      <dgm:prSet presAssocID="{1CB36DDA-EBA9-45B6-8444-E08AFCB4616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AD3D35-9D97-4611-916D-320516281C8A}" type="presOf" srcId="{D1D4F407-5343-4D3F-B5B9-D407B03CAEB4}" destId="{D005CE8C-CC26-4C3E-AC11-E15060ECD759}" srcOrd="0" destOrd="0" presId="urn:microsoft.com/office/officeart/2005/8/layout/target3"/>
    <dgm:cxn modelId="{8ED80540-2CA8-4DD6-B260-F8A10A897C25}" type="presOf" srcId="{D1B46980-6531-4606-95E6-44980827E919}" destId="{1718285D-8093-4B3A-A8E4-BCF6739531B2}" srcOrd="0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0011BE19-5538-4BCB-8D50-65EFC529EEE6}" type="presOf" srcId="{72B33D66-C59B-4357-86FB-5666B5717235}" destId="{7C4AD32E-8671-4890-82C2-2165103BFA9B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B37737BF-4B90-4CE7-892C-71B43E1E12B1}" type="presOf" srcId="{E2436206-2898-4DB5-8D8A-B9F47B4645B4}" destId="{8BE57540-5DE5-4578-9B32-7A7668305C63}" srcOrd="0" destOrd="0" presId="urn:microsoft.com/office/officeart/2005/8/layout/target3"/>
    <dgm:cxn modelId="{664FD2F4-5861-42D1-BE82-6FDD603D10E9}" type="presOf" srcId="{D1D4F407-5343-4D3F-B5B9-D407B03CAEB4}" destId="{AED2198E-93D5-4001-81B4-73124B309672}" srcOrd="1" destOrd="0" presId="urn:microsoft.com/office/officeart/2005/8/layout/target3"/>
    <dgm:cxn modelId="{00F82755-D750-4DE7-8BD0-EABF5CF714A2}" type="presOf" srcId="{1CB36DDA-EBA9-45B6-8444-E08AFCB46169}" destId="{199F799C-1203-417A-95AE-084F4A1F705E}" srcOrd="0" destOrd="0" presId="urn:microsoft.com/office/officeart/2005/8/layout/target3"/>
    <dgm:cxn modelId="{818BEFA3-1742-4DD9-90B3-C471DE2249B8}" type="presOf" srcId="{72B33D66-C59B-4357-86FB-5666B5717235}" destId="{5F6B3ADF-CAFD-426F-A916-28B789A40C77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1402046F-9DF7-4D3E-993B-E7DB66DD1AFA}" srcId="{757F3AB3-0718-4624-B441-E567A8F0AB56}" destId="{1CB36DDA-EBA9-45B6-8444-E08AFCB46169}" srcOrd="5" destOrd="0" parTransId="{EB39E46C-0E9F-4841-82F0-3817FEB627A5}" sibTransId="{05641B24-12BA-4F74-8407-0DBA25D9AF20}"/>
    <dgm:cxn modelId="{C7D40892-314C-4AC1-B654-613E1A843D76}" type="presOf" srcId="{1CB36DDA-EBA9-45B6-8444-E08AFCB46169}" destId="{19F7092A-A232-406D-9BFB-C034A7A11637}" srcOrd="1" destOrd="0" presId="urn:microsoft.com/office/officeart/2005/8/layout/target3"/>
    <dgm:cxn modelId="{84A4E6AB-ED45-4A47-8C51-7DD4349DF34D}" type="presOf" srcId="{DE53FE62-C561-4492-98C1-C1C652B17C41}" destId="{74AD8388-26F0-42C3-8107-BD78F545F338}" srcOrd="0" destOrd="0" presId="urn:microsoft.com/office/officeart/2005/8/layout/target3"/>
    <dgm:cxn modelId="{C21AE011-2A0B-48D2-AF15-827968BA04B9}" type="presOf" srcId="{E2436206-2898-4DB5-8D8A-B9F47B4645B4}" destId="{19990610-05FE-41EC-8404-0184EEE06084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7DB770-5A12-432F-AEA5-D10AFF192A18}" type="presOf" srcId="{DE53FE62-C561-4492-98C1-C1C652B17C41}" destId="{6AE0007B-05EE-4011-9556-9DCE51BBF05B}" srcOrd="1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4E882CF3-CF25-4A94-BFEE-45A74D831E97}" type="presOf" srcId="{76DC6A11-8AC8-4DB7-A29E-42D5B50B4D1D}" destId="{0FFD6A90-B6CB-4D96-B983-822E62E3179E}" srcOrd="1" destOrd="0" presId="urn:microsoft.com/office/officeart/2005/8/layout/target3"/>
    <dgm:cxn modelId="{6A6A6BC3-C33E-439D-BBD5-F14615ADED1C}" type="presOf" srcId="{757F3AB3-0718-4624-B441-E567A8F0AB56}" destId="{333A1088-737F-45CB-B68E-254E46348037}" srcOrd="0" destOrd="0" presId="urn:microsoft.com/office/officeart/2005/8/layout/target3"/>
    <dgm:cxn modelId="{672C597D-CF6F-4D7E-BB11-D32C6798715D}" type="presOf" srcId="{D1B46980-6531-4606-95E6-44980827E919}" destId="{5F715220-1FEB-4446-97CB-8A49E5631ABD}" srcOrd="1" destOrd="0" presId="urn:microsoft.com/office/officeart/2005/8/layout/target3"/>
    <dgm:cxn modelId="{8ED99676-4038-4974-97F0-FF9698009A98}" srcId="{757F3AB3-0718-4624-B441-E567A8F0AB56}" destId="{DE53FE62-C561-4492-98C1-C1C652B17C41}" srcOrd="2" destOrd="0" parTransId="{BB98A107-85D1-43BE-90F2-BCCBC11DD749}" sibTransId="{B677D756-105A-45EF-99D9-8C944142F057}"/>
    <dgm:cxn modelId="{AAA6FD79-B95F-478C-9EA2-B99EC440FE64}" type="presOf" srcId="{76DC6A11-8AC8-4DB7-A29E-42D5B50B4D1D}" destId="{E1FA41E1-991D-4A2A-A03A-12188821055B}" srcOrd="0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54B02CB8-BA9B-4B6A-A83E-D6A8E1517EC4}" type="presParOf" srcId="{333A1088-737F-45CB-B68E-254E46348037}" destId="{F5ABB229-8D3B-4694-996A-96F23CF14429}" srcOrd="0" destOrd="0" presId="urn:microsoft.com/office/officeart/2005/8/layout/target3"/>
    <dgm:cxn modelId="{83036DA2-4DB1-4DCF-8CA2-A178BAE1F266}" type="presParOf" srcId="{333A1088-737F-45CB-B68E-254E46348037}" destId="{F41139FD-01EE-4571-8B17-4FB00FC51163}" srcOrd="1" destOrd="0" presId="urn:microsoft.com/office/officeart/2005/8/layout/target3"/>
    <dgm:cxn modelId="{7B82368E-963F-459C-82B3-4E06A57B6010}" type="presParOf" srcId="{333A1088-737F-45CB-B68E-254E46348037}" destId="{D005CE8C-CC26-4C3E-AC11-E15060ECD759}" srcOrd="2" destOrd="0" presId="urn:microsoft.com/office/officeart/2005/8/layout/target3"/>
    <dgm:cxn modelId="{99CBD424-F30C-4BFE-9CF1-7DE74C2247F1}" type="presParOf" srcId="{333A1088-737F-45CB-B68E-254E46348037}" destId="{8C3A2C53-BD20-40ED-8DB5-24B1422B186E}" srcOrd="3" destOrd="0" presId="urn:microsoft.com/office/officeart/2005/8/layout/target3"/>
    <dgm:cxn modelId="{981CFF19-C3E0-4975-AAED-2E3E0111DA47}" type="presParOf" srcId="{333A1088-737F-45CB-B68E-254E46348037}" destId="{E46E6E87-3218-4932-9C0B-76682E2EA19F}" srcOrd="4" destOrd="0" presId="urn:microsoft.com/office/officeart/2005/8/layout/target3"/>
    <dgm:cxn modelId="{6DF0E571-F12F-44DB-B6A7-5EC6FF99B260}" type="presParOf" srcId="{333A1088-737F-45CB-B68E-254E46348037}" destId="{5F6B3ADF-CAFD-426F-A916-28B789A40C77}" srcOrd="5" destOrd="0" presId="urn:microsoft.com/office/officeart/2005/8/layout/target3"/>
    <dgm:cxn modelId="{C74ADEAC-6143-4369-BD4F-843E9B91EB1D}" type="presParOf" srcId="{333A1088-737F-45CB-B68E-254E46348037}" destId="{404BA1F1-F79F-407D-A8B6-94D30CBABED3}" srcOrd="6" destOrd="0" presId="urn:microsoft.com/office/officeart/2005/8/layout/target3"/>
    <dgm:cxn modelId="{EADB888B-4A78-485E-9F23-006E85164998}" type="presParOf" srcId="{333A1088-737F-45CB-B68E-254E46348037}" destId="{5BA5BA0F-6FDC-4453-A0D6-46A9EE9D7550}" srcOrd="7" destOrd="0" presId="urn:microsoft.com/office/officeart/2005/8/layout/target3"/>
    <dgm:cxn modelId="{D5ABC199-6ABC-440E-AE00-CEEB8F8C5FBE}" type="presParOf" srcId="{333A1088-737F-45CB-B68E-254E46348037}" destId="{74AD8388-26F0-42C3-8107-BD78F545F338}" srcOrd="8" destOrd="0" presId="urn:microsoft.com/office/officeart/2005/8/layout/target3"/>
    <dgm:cxn modelId="{490EC7D6-2D2B-41E5-8707-4D78DE36DDF7}" type="presParOf" srcId="{333A1088-737F-45CB-B68E-254E46348037}" destId="{350C823F-B06A-4F1C-8FE4-9AEFA3FD3586}" srcOrd="9" destOrd="0" presId="urn:microsoft.com/office/officeart/2005/8/layout/target3"/>
    <dgm:cxn modelId="{A29F205A-C247-49CF-80D8-D3BCCF582E46}" type="presParOf" srcId="{333A1088-737F-45CB-B68E-254E46348037}" destId="{7597B9C5-F88C-458C-88DB-07AE1B1D3B12}" srcOrd="10" destOrd="0" presId="urn:microsoft.com/office/officeart/2005/8/layout/target3"/>
    <dgm:cxn modelId="{3D9E2E9C-25CC-443A-9473-8DC44B7EBAE0}" type="presParOf" srcId="{333A1088-737F-45CB-B68E-254E46348037}" destId="{E1FA41E1-991D-4A2A-A03A-12188821055B}" srcOrd="11" destOrd="0" presId="urn:microsoft.com/office/officeart/2005/8/layout/target3"/>
    <dgm:cxn modelId="{FF99915C-068E-45EC-8AA1-1D28AE385764}" type="presParOf" srcId="{333A1088-737F-45CB-B68E-254E46348037}" destId="{E9F66E8D-4F34-476B-B283-C833EAAC8CA6}" srcOrd="12" destOrd="0" presId="urn:microsoft.com/office/officeart/2005/8/layout/target3"/>
    <dgm:cxn modelId="{2B70A7DD-749F-40F2-A90B-33EA9B07C4A6}" type="presParOf" srcId="{333A1088-737F-45CB-B68E-254E46348037}" destId="{A66EACA9-A844-43AB-914C-A917ED03A791}" srcOrd="13" destOrd="0" presId="urn:microsoft.com/office/officeart/2005/8/layout/target3"/>
    <dgm:cxn modelId="{39E9E8E3-B860-4CC7-B4E1-FB0339CC1EE6}" type="presParOf" srcId="{333A1088-737F-45CB-B68E-254E46348037}" destId="{8BE57540-5DE5-4578-9B32-7A7668305C63}" srcOrd="14" destOrd="0" presId="urn:microsoft.com/office/officeart/2005/8/layout/target3"/>
    <dgm:cxn modelId="{3BE9C691-4632-480A-9230-2C358EB4AD2F}" type="presParOf" srcId="{333A1088-737F-45CB-B68E-254E46348037}" destId="{016C813C-B427-4393-9012-319D720072C9}" srcOrd="15" destOrd="0" presId="urn:microsoft.com/office/officeart/2005/8/layout/target3"/>
    <dgm:cxn modelId="{46FB3B4F-5C87-4782-AACD-BB0CC4D51483}" type="presParOf" srcId="{333A1088-737F-45CB-B68E-254E46348037}" destId="{5B44783E-11E4-4FF9-861A-6B4CC30805DC}" srcOrd="16" destOrd="0" presId="urn:microsoft.com/office/officeart/2005/8/layout/target3"/>
    <dgm:cxn modelId="{92A7D2A8-7172-4651-AC32-C3644EDCD4A9}" type="presParOf" srcId="{333A1088-737F-45CB-B68E-254E46348037}" destId="{199F799C-1203-417A-95AE-084F4A1F705E}" srcOrd="17" destOrd="0" presId="urn:microsoft.com/office/officeart/2005/8/layout/target3"/>
    <dgm:cxn modelId="{19EA06BB-00BC-4F03-9679-CA58B8F9D776}" type="presParOf" srcId="{333A1088-737F-45CB-B68E-254E46348037}" destId="{C1EAB19C-9A6E-453B-BCC2-6BDB314314DB}" srcOrd="18" destOrd="0" presId="urn:microsoft.com/office/officeart/2005/8/layout/target3"/>
    <dgm:cxn modelId="{63055E7E-0C06-4EEA-AA15-2E5B84F75791}" type="presParOf" srcId="{333A1088-737F-45CB-B68E-254E46348037}" destId="{37FC71D3-B945-4AB4-A8CB-650B1A9EE00B}" srcOrd="19" destOrd="0" presId="urn:microsoft.com/office/officeart/2005/8/layout/target3"/>
    <dgm:cxn modelId="{911BF910-FCA3-4B7B-822C-05F5B8F11B57}" type="presParOf" srcId="{333A1088-737F-45CB-B68E-254E46348037}" destId="{1718285D-8093-4B3A-A8E4-BCF6739531B2}" srcOrd="20" destOrd="0" presId="urn:microsoft.com/office/officeart/2005/8/layout/target3"/>
    <dgm:cxn modelId="{4612913E-2307-440C-A753-62A55F6CB5CC}" type="presParOf" srcId="{333A1088-737F-45CB-B68E-254E46348037}" destId="{AED2198E-93D5-4001-81B4-73124B309672}" srcOrd="21" destOrd="0" presId="urn:microsoft.com/office/officeart/2005/8/layout/target3"/>
    <dgm:cxn modelId="{93B56275-A849-4E09-BCEA-0AAA9B461C51}" type="presParOf" srcId="{333A1088-737F-45CB-B68E-254E46348037}" destId="{7C4AD32E-8671-4890-82C2-2165103BFA9B}" srcOrd="22" destOrd="0" presId="urn:microsoft.com/office/officeart/2005/8/layout/target3"/>
    <dgm:cxn modelId="{0F6D6397-F9A5-4D7C-9371-EF527CE94155}" type="presParOf" srcId="{333A1088-737F-45CB-B68E-254E46348037}" destId="{6AE0007B-05EE-4011-9556-9DCE51BBF05B}" srcOrd="23" destOrd="0" presId="urn:microsoft.com/office/officeart/2005/8/layout/target3"/>
    <dgm:cxn modelId="{A4F1E783-D039-496D-9E23-E234B5EF0C0A}" type="presParOf" srcId="{333A1088-737F-45CB-B68E-254E46348037}" destId="{0FFD6A90-B6CB-4D96-B983-822E62E3179E}" srcOrd="24" destOrd="0" presId="urn:microsoft.com/office/officeart/2005/8/layout/target3"/>
    <dgm:cxn modelId="{30C166E8-871A-49E6-B442-30BA2D239908}" type="presParOf" srcId="{333A1088-737F-45CB-B68E-254E46348037}" destId="{19990610-05FE-41EC-8404-0184EEE06084}" srcOrd="25" destOrd="0" presId="urn:microsoft.com/office/officeart/2005/8/layout/target3"/>
    <dgm:cxn modelId="{F0C54621-A97A-4424-99C8-CFFBA2E59C58}" type="presParOf" srcId="{333A1088-737F-45CB-B68E-254E46348037}" destId="{19F7092A-A232-406D-9BFB-C034A7A11637}" srcOrd="26" destOrd="0" presId="urn:microsoft.com/office/officeart/2005/8/layout/target3"/>
    <dgm:cxn modelId="{1D685287-EF02-45DB-9736-B4EB738176B7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5BA5BA0F-6FDC-4453-A0D6-46A9EE9D7550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4AD8388-26F0-42C3-8107-BD78F545F338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300" kern="1200" dirty="0" smtClean="0">
              <a:latin typeface="Times New Roman" pitchFamily="18" charset="0"/>
              <a:cs typeface="Times New Roman" pitchFamily="18" charset="0"/>
            </a:rPr>
            <a:t>VY_12_INOVACE_01_VÝUK.M.č.22_NÁRODNÍ </a:t>
          </a:r>
          <a:r>
            <a:rPr lang="cs-CZ" sz="1300" kern="1200" dirty="0" smtClean="0">
              <a:latin typeface="Times New Roman" pitchFamily="18" charset="0"/>
              <a:cs typeface="Times New Roman" pitchFamily="18" charset="0"/>
            </a:rPr>
            <a:t>PARKY - KRNAP  </a:t>
          </a:r>
          <a:endParaRPr lang="cs-CZ" sz="13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5B44783E-11E4-4FF9-861A-6B4CC30805D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99F799C-1203-417A-95AE-084F4A1F705E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5EFCE-6ACA-43D0-AA57-4765BB14908B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AC956B-D82C-48CD-9AC6-0B8E11742D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265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018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205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21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62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39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56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56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50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292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510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74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952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25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554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17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96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49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4064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04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53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11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00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855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79608-0671-4AF4-9334-6FC6EDE789C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50C56-90D0-40C5-B3E5-BD8EA3A9E61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344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../media/audio1.wav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0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n%C4%9B%C5%BEka_from_%C4%8Cern%C3%A1_hora_(CZE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cs.wikipedia.org/wiki/Krkono%C5%A1sk%C3%BD_n%C3%A1rodn%C3%AD_pa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7436441"/>
              </p:ext>
            </p:extLst>
          </p:nvPr>
        </p:nvGraphicFramePr>
        <p:xfrm>
          <a:off x="251520" y="1484784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hodinách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Prvouky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3.ročníku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 výuce kapitoly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Chráníme přírodu.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Prezentace je zaměřena na seznámení žáků s ochranou přírody v podobě našich národních parků. Děti se prezentace aktivně účastní, střídají se ve čtení, přemýšlejí, co je v národním parku zakázáno. Následovně se seznámíme s návštěvním řádem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NP a učivo shrneme v části Opakování. Po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prezentaci následuje práce s mapou a vyhledávání národních parků České republiky.</a:t>
            </a:r>
          </a:p>
        </p:txBody>
      </p:sp>
    </p:spTree>
    <p:extLst>
      <p:ext uri="{BB962C8B-B14F-4D97-AF65-F5344CB8AC3E}">
        <p14:creationId xmlns:p14="http://schemas.microsoft.com/office/powerpoint/2010/main" val="2152079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3" name="camera.wav"/>
          </p:stSnd>
        </p:sndAc>
      </p:transition>
    </mc:Choice>
    <mc:Fallback xmlns="">
      <p:transition spd="slow">
        <p:fade/>
        <p:sndAc>
          <p:stSnd>
            <p:snd r:embed="rId10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>
                    <a:lumMod val="9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Národní parky ČR</a:t>
            </a:r>
            <a:endParaRPr lang="cs-CZ" sz="4000" b="1" dirty="0">
              <a:solidFill>
                <a:schemeClr val="bg1">
                  <a:lumMod val="9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92896"/>
            <a:ext cx="8229600" cy="2908920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území naší republiky leží 4 národní parky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Krkonošský národní park (KRNAP)</a:t>
            </a:r>
          </a:p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Národní park České Švýcarsko</a:t>
            </a:r>
          </a:p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Národní park Podyjí</a:t>
            </a:r>
          </a:p>
          <a:p>
            <a:pPr>
              <a:buFont typeface="Wingdings" pitchFamily="2" charset="2"/>
              <a:buChar char="§"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Národní park Šumava</a:t>
            </a:r>
            <a:endParaRPr lang="cs-CZ" sz="35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17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Fotak PANASONIC\P10209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57"/>
            <a:ext cx="9150183" cy="686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4916" y="1340768"/>
            <a:ext cx="78275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Krkonošský národní park</a:t>
            </a:r>
            <a:endParaRPr lang="cs-CZ" sz="5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41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5000">
              <a:srgbClr val="83ED23"/>
            </a:gs>
            <a:gs pos="45000">
              <a:srgbClr val="D2F9AE"/>
            </a:gs>
            <a:gs pos="0">
              <a:srgbClr val="B1F474"/>
            </a:gs>
            <a:gs pos="88758">
              <a:schemeClr val="accent3">
                <a:lumMod val="40000"/>
                <a:lumOff val="60000"/>
              </a:schemeClr>
            </a:gs>
            <a:gs pos="77914">
              <a:srgbClr val="FFFFC6"/>
            </a:gs>
            <a:gs pos="72900">
              <a:srgbClr val="FFFFD0"/>
            </a:gs>
            <a:gs pos="50000">
              <a:schemeClr val="bg1"/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63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Krkonošský národní park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 vyhlášen 17. 5. 1963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používá se zkratka KRNAP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chráněné území v severní části České republiky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jeho severní hranice je vedena po území státní hranice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řízen z Vrchlabí, terénní služba sídlí ve Špindlerově Mlýně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 roku 1992 je zařazen do biosférických rezervací UNESCO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Krkonošský národní park (Česko)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32" b="95395" l="2400" r="96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80728"/>
            <a:ext cx="3888432" cy="236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nahoru 3"/>
          <p:cNvSpPr/>
          <p:nvPr/>
        </p:nvSpPr>
        <p:spPr>
          <a:xfrm>
            <a:off x="6660232" y="1484784"/>
            <a:ext cx="72008" cy="144016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79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8D028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Důvody pro vznik NP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145" y="1412777"/>
            <a:ext cx="8229600" cy="2880320"/>
          </a:xfrm>
        </p:spPr>
        <p:txBody>
          <a:bodyPr/>
          <a:lstStyle/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„</a:t>
            </a:r>
            <a:r>
              <a:rPr lang="cs-CZ" sz="2400" i="1" dirty="0">
                <a:solidFill>
                  <a:prstClr val="black"/>
                </a:solidFill>
              </a:rPr>
              <a:t>Posláním národního parku je uchování a zlepšení jeho přírodního prostředí, zejména ochrana či obnova </a:t>
            </a:r>
            <a:r>
              <a:rPr lang="cs-CZ" sz="2400" i="1" dirty="0" err="1">
                <a:solidFill>
                  <a:prstClr val="black"/>
                </a:solidFill>
              </a:rPr>
              <a:t>samořídících</a:t>
            </a:r>
            <a:r>
              <a:rPr lang="cs-CZ" sz="2400" i="1" dirty="0">
                <a:solidFill>
                  <a:prstClr val="black"/>
                </a:solidFill>
              </a:rPr>
              <a:t> funkcí přírodních systémů, přísná ochrana volně žijících živočichů a planě rostoucích rostlin, zachování typického vzhledu krajiny, naplňování vědeckých a výchovných cílů, jakož i využití území národního parku k ekologicky únosné turistice a rekreaci nezhoršující životní prostředí.</a:t>
            </a:r>
            <a:r>
              <a:rPr lang="cs-CZ" sz="2400" dirty="0">
                <a:solidFill>
                  <a:prstClr val="black"/>
                </a:solidFill>
              </a:rPr>
              <a:t>“ (Nařízení č. 165/1991 Sb.)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122" name="Picture 2" descr="C:\Users\Petra\Desktop\Krkonose 2005\IMG_783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29" b="60114"/>
          <a:stretch/>
        </p:blipFill>
        <p:spPr bwMode="auto">
          <a:xfrm>
            <a:off x="496702" y="4365104"/>
            <a:ext cx="8128000" cy="209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849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Zóny NP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519492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park je rozdělen do tří zón: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I. zóna - přísná přírodní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zákaz vstupu mimo vyznačené 	stezky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II. zóna - řízená přírodní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zákaz vstupu mimo vyznačené 	stezky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III. zóna - okrajová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 zde je možný volný pohyb 	návštěvníků po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oukách 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lesích</a:t>
            </a:r>
          </a:p>
        </p:txBody>
      </p:sp>
      <p:pic>
        <p:nvPicPr>
          <p:cNvPr id="4098" name="Picture 2" descr="C:\Users\Petra\Desktop\Krkonose 2005\IMG_78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36576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178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F8D028"/>
            </a:gs>
            <a:gs pos="25000">
              <a:srgbClr val="D2F9AE"/>
            </a:gs>
            <a:gs pos="0">
              <a:srgbClr val="B1F474"/>
            </a:gs>
            <a:gs pos="61000">
              <a:schemeClr val="accent3">
                <a:lumMod val="40000"/>
                <a:lumOff val="60000"/>
              </a:schemeClr>
            </a:gs>
            <a:gs pos="100000">
              <a:srgbClr val="FFFFC6"/>
            </a:gs>
            <a:gs pos="100000">
              <a:srgbClr val="FFFFD0"/>
            </a:gs>
            <a:gs pos="0">
              <a:schemeClr val="bg1"/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Příroda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velmi rozmanitá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existují zde organizmy, které se vznikly pouze na omezeném území a nikde jinde se nevyskytují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zachovali se zde vzácné druhy rostlin a živočichů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vyskytuje se zde 300 druhů obratlovců, přes 1200 druhů cévnatých rostlin a několikanásobně více výtrusných rostlin (mechy, kapradiny, lišejníky)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335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etra\Desktop\Krkonose 2004\IMG_41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0" cy="3429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a\Desktop\Krkonose 2004\IMG_413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056" y="0"/>
            <a:ext cx="4572000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a\Desktop\Krkonose 2004\IMG_412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a\Desktop\Krkonose 2004\IMG_411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056" y="3429000"/>
            <a:ext cx="4572000" cy="3429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0699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478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1556792"/>
            <a:ext cx="8136904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nejvyšším pohořím České republiky</a:t>
            </a:r>
          </a:p>
          <a:p>
            <a:pPr>
              <a:lnSpc>
                <a:spcPct val="150000"/>
              </a:lnSpc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nejvyšším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bodem parku je </a:t>
            </a:r>
            <a:r>
              <a:rPr lang="cs-CZ" sz="28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Sněžka – 1602 </a:t>
            </a:r>
            <a:r>
              <a:rPr lang="cs-CZ" sz="2800" dirty="0" err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m.n.m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dělí se na Vrchlabskou vrchovinu, Krkonošské rozsochy a Krkonošské hřbety</a:t>
            </a:r>
          </a:p>
          <a:p>
            <a:pPr>
              <a:lnSpc>
                <a:spcPct val="150000"/>
              </a:lnSpc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3848" y="476672"/>
            <a:ext cx="18950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Krkonoše</a:t>
            </a:r>
          </a:p>
        </p:txBody>
      </p:sp>
    </p:spTree>
    <p:extLst>
      <p:ext uri="{BB962C8B-B14F-4D97-AF65-F5344CB8AC3E}">
        <p14:creationId xmlns:p14="http://schemas.microsoft.com/office/powerpoint/2010/main" val="257757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etra\Desktop\Krkonose 2005\IMG_78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572000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a\Desktop\Krkonose 2005\IMG_784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460" y="3424094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\Desktop\Krkonose 2004\IMG_410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460" y="0"/>
            <a:ext cx="4565459" cy="34240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a\Desktop\Krkonose 2004\IMG_410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47403"/>
            <a:ext cx="4572001" cy="3429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43302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SNĚŽKA – 1 602 m. n. m.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58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100000">
              <a:schemeClr val="accent6">
                <a:lumMod val="60000"/>
                <a:lumOff val="40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Jaká je zkratka pro Krkonošský národní park?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KRNAP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Krkonošský národní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park najdeme?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severní části České republiky.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které zóny je návštěvníkům umožněn volný pohyb?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III., okrajové zóny.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 se nazývá nejvyšší hora Krkonoš?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Sněžka.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Jaká je její nadmořská výška?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Sněžka měří 1 602 m n.m.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79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tx2">
                <a:lumMod val="20000"/>
                <a:lumOff val="80000"/>
              </a:schemeClr>
            </a:gs>
            <a:gs pos="50000">
              <a:srgbClr val="D2F9AE"/>
            </a:gs>
            <a:gs pos="0">
              <a:schemeClr val="tx2">
                <a:lumMod val="20000"/>
                <a:lumOff val="80000"/>
              </a:schemeClr>
            </a:gs>
            <a:gs pos="100000">
              <a:schemeClr val="accent1">
                <a:lumMod val="40000"/>
                <a:lumOff val="60000"/>
              </a:schemeClr>
            </a:gs>
            <a:gs pos="100000">
              <a:srgbClr val="FFFFC6"/>
            </a:gs>
            <a:gs pos="100000">
              <a:srgbClr val="FFFFD0"/>
            </a:gs>
            <a:gs pos="0">
              <a:schemeClr val="bg1"/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PALOCH, David. </a:t>
            </a:r>
            <a:r>
              <a:rPr lang="cs-CZ" sz="18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26.8.2012]. Dostupný na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://cs.wikipedia.org/wiki/Soubor:Sn%C4%9B%C5%BEka_from_%C4%8Cern%C3%A1_hora_(CZE).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/>
              <a:t>SPRÁVA KRNAP. </a:t>
            </a:r>
            <a:r>
              <a:rPr lang="cs-CZ" sz="1800" i="1" dirty="0"/>
              <a:t>wikipedie</a:t>
            </a:r>
            <a:r>
              <a:rPr lang="cs-CZ" sz="1800" dirty="0"/>
              <a:t> [online]. [cit. 27.12.2012].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cs.wikipedia.org/wiki/Krkono%C5%A1sk%C3%BD_n%C3%A1rodn%C3%AD_park</a:t>
            </a:r>
            <a:endParaRPr lang="cs-CZ" sz="1800" dirty="0" smtClean="0"/>
          </a:p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foto archiv autora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5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501</Words>
  <Application>Microsoft Office PowerPoint</Application>
  <PresentationFormat>Předvádění na obrazovce (4:3)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1_Motiv systému Office</vt:lpstr>
      <vt:lpstr>Motiv systému Office</vt:lpstr>
      <vt:lpstr>Prezentace aplikace PowerPoint</vt:lpstr>
      <vt:lpstr>Národní parky ČR</vt:lpstr>
      <vt:lpstr>Prezentace aplikace PowerPoint</vt:lpstr>
      <vt:lpstr>Krkonošský národní park</vt:lpstr>
      <vt:lpstr>Důvody pro vznik NP</vt:lpstr>
      <vt:lpstr>Zóny NP</vt:lpstr>
      <vt:lpstr>Příroda</vt:lpstr>
      <vt:lpstr>Prezentace aplikace PowerPoint</vt:lpstr>
      <vt:lpstr>Prezentace aplikace PowerPoint</vt:lpstr>
      <vt:lpstr>Prezentace aplikace PowerPoint</vt:lpstr>
      <vt:lpstr>Opakování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22</cp:revision>
  <dcterms:created xsi:type="dcterms:W3CDTF">2012-08-15T15:16:10Z</dcterms:created>
  <dcterms:modified xsi:type="dcterms:W3CDTF">2013-01-02T20:57:59Z</dcterms:modified>
</cp:coreProperties>
</file>