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9" r:id="rId5"/>
    <p:sldId id="261" r:id="rId6"/>
    <p:sldId id="270" r:id="rId7"/>
    <p:sldId id="271" r:id="rId8"/>
    <p:sldId id="258" r:id="rId9"/>
    <p:sldId id="264" r:id="rId10"/>
    <p:sldId id="272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288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007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224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591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552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319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064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124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945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806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529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AD583-164D-4F1F-864C-9AE17F9E031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593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microsoft.com/office/2007/relationships/hdphoto" Target="../media/hdphoto1.wdp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>
                <a:solidFill>
                  <a:schemeClr val="tx2"/>
                </a:solidFill>
              </a:rPr>
              <a:t>	</a:t>
            </a:r>
            <a:r>
              <a:rPr lang="cs-CZ" sz="1600" smtClean="0">
                <a:solidFill>
                  <a:schemeClr val="tx2"/>
                </a:solidFill>
              </a:rPr>
              <a:t>VY_32_INOVACE_01_AJ7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600" dirty="0" err="1" smtClean="0">
                <a:solidFill>
                  <a:schemeClr val="tx2"/>
                </a:solidFill>
              </a:rPr>
              <a:t>Directions</a:t>
            </a:r>
            <a:r>
              <a:rPr lang="cs-CZ" sz="1600" dirty="0" smtClean="0">
                <a:solidFill>
                  <a:schemeClr val="tx2"/>
                </a:solidFill>
              </a:rPr>
              <a:t> – výklad s procvičením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>
                <a:solidFill>
                  <a:schemeClr val="tx2"/>
                </a:solidFill>
              </a:rPr>
              <a:t>Prezentace, která slouží k </a:t>
            </a:r>
            <a:r>
              <a:rPr lang="cs-CZ" sz="1600" dirty="0" smtClean="0">
                <a:solidFill>
                  <a:schemeClr val="tx2"/>
                </a:solidFill>
              </a:rPr>
              <a:t>výkladu a procvičení</a:t>
            </a: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udávání směru.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2067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132856"/>
            <a:ext cx="7772400" cy="1470025"/>
          </a:xfrm>
        </p:spPr>
        <p:txBody>
          <a:bodyPr/>
          <a:lstStyle/>
          <a:p>
            <a:r>
              <a:rPr lang="cs-CZ" dirty="0" err="1" smtClean="0">
                <a:solidFill>
                  <a:srgbClr val="00B050"/>
                </a:solidFill>
                <a:latin typeface="Algerian" pitchFamily="82" charset="0"/>
              </a:rPr>
              <a:t>directions</a:t>
            </a:r>
            <a:endParaRPr lang="cs-CZ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76481" y="3501008"/>
            <a:ext cx="3312368" cy="550912"/>
          </a:xfrm>
        </p:spPr>
        <p:txBody>
          <a:bodyPr>
            <a:normAutofit lnSpcReduction="10000"/>
          </a:bodyPr>
          <a:lstStyle/>
          <a:p>
            <a:r>
              <a:rPr lang="cs-CZ" i="1" dirty="0" smtClean="0">
                <a:solidFill>
                  <a:schemeClr val="tx1"/>
                </a:solidFill>
              </a:rPr>
              <a:t>Project 3, Unit 5</a:t>
            </a:r>
            <a:endParaRPr lang="cs-CZ" i="1" dirty="0">
              <a:solidFill>
                <a:schemeClr val="tx1"/>
              </a:solidFill>
            </a:endParaRPr>
          </a:p>
        </p:txBody>
      </p:sp>
      <p:pic>
        <p:nvPicPr>
          <p:cNvPr id="1030" name="Picture 6" descr="C:\Users\Jana\AppData\Local\Microsoft\Windows\Temporary Internet Files\Content.IE5\UXZDJ1U9\MC9002156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324" y="764704"/>
            <a:ext cx="1653959" cy="1729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\AppData\Local\Microsoft\Windows\Temporary Internet Files\Content.IE5\PTIBSZ9P\MC9000561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80728"/>
            <a:ext cx="1928470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Jana\AppData\Local\Microsoft\Windows\Temporary Internet Files\Content.IE5\PTIBSZ9P\MC9004324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849" y="4581128"/>
            <a:ext cx="2059737" cy="150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Jana\AppData\Local\Microsoft\Windows\Temporary Internet Files\Content.IE5\PTIBSZ9P\MC90038259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776795"/>
            <a:ext cx="2034763" cy="24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579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00B050"/>
                </a:solidFill>
                <a:latin typeface="Algerian" pitchFamily="82" charset="0"/>
              </a:rPr>
              <a:t>Asking</a:t>
            </a:r>
            <a:r>
              <a:rPr lang="cs-CZ" u="sng" dirty="0" smtClean="0">
                <a:solidFill>
                  <a:srgbClr val="00B050"/>
                </a:solidFill>
                <a:latin typeface="Algerian" pitchFamily="82" charset="0"/>
              </a:rPr>
              <a:t> </a:t>
            </a:r>
            <a:r>
              <a:rPr lang="cs-CZ" u="sng" dirty="0" err="1" smtClean="0">
                <a:solidFill>
                  <a:srgbClr val="00B050"/>
                </a:solidFill>
                <a:latin typeface="Algerian" pitchFamily="82" charset="0"/>
              </a:rPr>
              <a:t>about</a:t>
            </a:r>
            <a:r>
              <a:rPr lang="cs-CZ" u="sng" dirty="0" smtClean="0">
                <a:solidFill>
                  <a:srgbClr val="00B050"/>
                </a:solidFill>
                <a:latin typeface="Algerian" pitchFamily="82" charset="0"/>
              </a:rPr>
              <a:t> </a:t>
            </a:r>
            <a:r>
              <a:rPr lang="cs-CZ" u="sng" dirty="0" err="1" smtClean="0">
                <a:solidFill>
                  <a:srgbClr val="00B050"/>
                </a:solidFill>
                <a:latin typeface="Algerian" pitchFamily="82" charset="0"/>
              </a:rPr>
              <a:t>the</a:t>
            </a:r>
            <a:r>
              <a:rPr lang="cs-CZ" u="sng" dirty="0" smtClean="0">
                <a:solidFill>
                  <a:srgbClr val="00B050"/>
                </a:solidFill>
                <a:latin typeface="Algerian" pitchFamily="82" charset="0"/>
              </a:rPr>
              <a:t> </a:t>
            </a:r>
            <a:r>
              <a:rPr lang="cs-CZ" u="sng" dirty="0" err="1" smtClean="0">
                <a:solidFill>
                  <a:srgbClr val="00B050"/>
                </a:solidFill>
                <a:latin typeface="Algerian" pitchFamily="82" charset="0"/>
              </a:rPr>
              <a:t>way</a:t>
            </a:r>
            <a:endParaRPr lang="cs-CZ" u="sng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49309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>
                <a:solidFill>
                  <a:srgbClr val="00B050"/>
                </a:solidFill>
              </a:rPr>
              <a:t>Excuse me.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B050"/>
                </a:solidFill>
              </a:rPr>
              <a:t>How do I get to …….., please?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B050"/>
                </a:solidFill>
              </a:rPr>
              <a:t>Is there …….., please?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B050"/>
                </a:solidFill>
              </a:rPr>
              <a:t>Where is ….., please?</a:t>
            </a:r>
          </a:p>
          <a:p>
            <a:pPr marL="0" indent="0">
              <a:buNone/>
            </a:pPr>
            <a:r>
              <a:rPr lang="en-US" i="1" dirty="0" smtClean="0"/>
              <a:t>e.g. </a:t>
            </a:r>
          </a:p>
          <a:p>
            <a:pPr marL="0" indent="0">
              <a:buNone/>
            </a:pPr>
            <a:r>
              <a:rPr lang="en-US" i="1" dirty="0" smtClean="0"/>
              <a:t>Excuse me. How do I get to Trafalgar Square?</a:t>
            </a:r>
          </a:p>
          <a:p>
            <a:pPr marL="0" indent="0">
              <a:buNone/>
            </a:pPr>
            <a:r>
              <a:rPr lang="en-US" i="1" dirty="0" smtClean="0"/>
              <a:t>Excuse me. Is there a post office near here </a:t>
            </a:r>
            <a:r>
              <a:rPr lang="en-US" i="1" dirty="0" err="1" smtClean="0"/>
              <a:t>ple</a:t>
            </a:r>
            <a:r>
              <a:rPr lang="cs-CZ" i="1" dirty="0" smtClean="0"/>
              <a:t>a</a:t>
            </a:r>
            <a:r>
              <a:rPr lang="en-US" i="1" dirty="0" smtClean="0"/>
              <a:t>se?</a:t>
            </a:r>
          </a:p>
          <a:p>
            <a:pPr marL="0" indent="0">
              <a:buNone/>
            </a:pPr>
            <a:r>
              <a:rPr lang="en-US" i="1" dirty="0" smtClean="0"/>
              <a:t>Excuse me. Where is Masaryk‘s School, please?</a:t>
            </a:r>
            <a:endParaRPr lang="en-US" i="1" dirty="0"/>
          </a:p>
        </p:txBody>
      </p:sp>
      <p:pic>
        <p:nvPicPr>
          <p:cNvPr id="2051" name="Picture 3" descr="C:\Users\Jana\AppData\Local\Microsoft\Windows\Temporary Internet Files\Content.IE5\TFDRY63N\MC9001986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12776"/>
            <a:ext cx="1698114" cy="2471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0355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>
                <a:solidFill>
                  <a:srgbClr val="00B050"/>
                </a:solidFill>
                <a:latin typeface="Algerian" pitchFamily="82" charset="0"/>
              </a:rPr>
              <a:t>Useful expressions</a:t>
            </a:r>
            <a:endParaRPr lang="en-US" u="sng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412776"/>
            <a:ext cx="8435280" cy="496855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rgbClr val="00B050"/>
                </a:solidFill>
              </a:rPr>
              <a:t>g</a:t>
            </a:r>
            <a:r>
              <a:rPr lang="en-US" dirty="0" smtClean="0">
                <a:solidFill>
                  <a:srgbClr val="00B050"/>
                </a:solidFill>
              </a:rPr>
              <a:t>o straight (ahead)</a:t>
            </a:r>
            <a:r>
              <a:rPr lang="cs-CZ" dirty="0" smtClean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jdi rovně</a:t>
            </a:r>
            <a:endParaRPr lang="en-US" dirty="0" smtClean="0">
              <a:solidFill>
                <a:srgbClr val="00B05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rgbClr val="00B050"/>
                </a:solidFill>
              </a:rPr>
              <a:t>t</a:t>
            </a:r>
            <a:r>
              <a:rPr lang="en-US" dirty="0" smtClean="0">
                <a:solidFill>
                  <a:srgbClr val="00B050"/>
                </a:solidFill>
              </a:rPr>
              <a:t>urn (the first) left</a:t>
            </a:r>
            <a:r>
              <a:rPr lang="cs-CZ" dirty="0" smtClean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zahni (první ulici) doleva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t</a:t>
            </a:r>
            <a:r>
              <a:rPr lang="en-US" dirty="0" smtClean="0">
                <a:solidFill>
                  <a:srgbClr val="00B050"/>
                </a:solidFill>
              </a:rPr>
              <a:t>urn (the </a:t>
            </a:r>
            <a:r>
              <a:rPr lang="cs-CZ" dirty="0" err="1" smtClean="0">
                <a:solidFill>
                  <a:srgbClr val="00B050"/>
                </a:solidFill>
              </a:rPr>
              <a:t>third</a:t>
            </a:r>
            <a:r>
              <a:rPr lang="en-US" dirty="0" smtClean="0">
                <a:solidFill>
                  <a:srgbClr val="00B050"/>
                </a:solidFill>
              </a:rPr>
              <a:t>) right</a:t>
            </a:r>
            <a:r>
              <a:rPr lang="cs-CZ" dirty="0" smtClean="0">
                <a:solidFill>
                  <a:srgbClr val="00B050"/>
                </a:solidFill>
              </a:rPr>
              <a:t>	</a:t>
            </a:r>
            <a:r>
              <a:rPr lang="cs-CZ" dirty="0">
                <a:solidFill>
                  <a:srgbClr val="FF0000"/>
                </a:solidFill>
              </a:rPr>
              <a:t>zahni </a:t>
            </a:r>
            <a:r>
              <a:rPr lang="cs-CZ" dirty="0" smtClean="0">
                <a:solidFill>
                  <a:srgbClr val="FF0000"/>
                </a:solidFill>
              </a:rPr>
              <a:t>(třetí ulici</a:t>
            </a:r>
            <a:r>
              <a:rPr lang="cs-CZ" dirty="0">
                <a:solidFill>
                  <a:srgbClr val="FF0000"/>
                </a:solidFill>
              </a:rPr>
              <a:t>) </a:t>
            </a:r>
            <a:r>
              <a:rPr lang="cs-CZ" dirty="0" smtClean="0">
                <a:solidFill>
                  <a:srgbClr val="FF0000"/>
                </a:solidFill>
              </a:rPr>
              <a:t>doprava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rgbClr val="00B050"/>
                </a:solidFill>
              </a:rPr>
              <a:t>c</a:t>
            </a:r>
            <a:r>
              <a:rPr lang="en-US" dirty="0" smtClean="0">
                <a:solidFill>
                  <a:srgbClr val="00B050"/>
                </a:solidFill>
              </a:rPr>
              <a:t>ross the street</a:t>
            </a:r>
            <a:r>
              <a:rPr lang="cs-CZ" dirty="0" smtClean="0">
                <a:solidFill>
                  <a:srgbClr val="00B050"/>
                </a:solidFill>
              </a:rPr>
              <a:t>		</a:t>
            </a:r>
            <a:r>
              <a:rPr lang="cs-CZ" dirty="0" smtClean="0">
                <a:solidFill>
                  <a:srgbClr val="FF0000"/>
                </a:solidFill>
              </a:rPr>
              <a:t>přejdi (ulici)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en-US" dirty="0" smtClean="0">
                <a:solidFill>
                  <a:srgbClr val="00B050"/>
                </a:solidFill>
              </a:rPr>
              <a:t>past / along</a:t>
            </a:r>
            <a:r>
              <a:rPr lang="cs-CZ" dirty="0" smtClean="0">
                <a:solidFill>
                  <a:srgbClr val="00B050"/>
                </a:solidFill>
              </a:rPr>
              <a:t>		</a:t>
            </a:r>
            <a:r>
              <a:rPr lang="cs-CZ" dirty="0" smtClean="0">
                <a:solidFill>
                  <a:srgbClr val="FF0000"/>
                </a:solidFill>
              </a:rPr>
              <a:t>podél</a:t>
            </a:r>
            <a:r>
              <a:rPr lang="cs-CZ" dirty="0" smtClean="0">
                <a:solidFill>
                  <a:srgbClr val="00B050"/>
                </a:solidFill>
              </a:rPr>
              <a:t>	</a:t>
            </a:r>
            <a:endParaRPr lang="en-US" dirty="0" smtClean="0">
              <a:solidFill>
                <a:srgbClr val="00B05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en-US" dirty="0" smtClean="0">
                <a:solidFill>
                  <a:srgbClr val="00B050"/>
                </a:solidFill>
              </a:rPr>
              <a:t>over </a:t>
            </a:r>
            <a:r>
              <a:rPr lang="cs-CZ" dirty="0" smtClean="0">
                <a:solidFill>
                  <a:srgbClr val="00B050"/>
                </a:solidFill>
              </a:rPr>
              <a:t>				</a:t>
            </a:r>
            <a:r>
              <a:rPr lang="cs-CZ" dirty="0" smtClean="0">
                <a:solidFill>
                  <a:srgbClr val="FF0000"/>
                </a:solidFill>
              </a:rPr>
              <a:t>přes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rgbClr val="00B050"/>
                </a:solidFill>
              </a:rPr>
              <a:t>u</a:t>
            </a:r>
            <a:r>
              <a:rPr lang="en-US" dirty="0" err="1" smtClean="0">
                <a:solidFill>
                  <a:srgbClr val="00B050"/>
                </a:solidFill>
              </a:rPr>
              <a:t>nder</a:t>
            </a:r>
            <a:r>
              <a:rPr lang="cs-CZ" dirty="0" smtClean="0">
                <a:solidFill>
                  <a:srgbClr val="00B050"/>
                </a:solidFill>
              </a:rPr>
              <a:t>			</a:t>
            </a:r>
            <a:r>
              <a:rPr lang="cs-CZ" dirty="0" smtClean="0">
                <a:solidFill>
                  <a:srgbClr val="FF0000"/>
                </a:solidFill>
              </a:rPr>
              <a:t>pod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rgbClr val="00B050"/>
                </a:solidFill>
              </a:rPr>
              <a:t>d</a:t>
            </a:r>
            <a:r>
              <a:rPr lang="en-US" dirty="0" smtClean="0">
                <a:solidFill>
                  <a:srgbClr val="00B050"/>
                </a:solidFill>
              </a:rPr>
              <a:t>own the street / up the street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00B050"/>
                </a:solidFill>
              </a:rPr>
              <a:t>			</a:t>
            </a:r>
            <a:r>
              <a:rPr lang="cs-CZ" dirty="0" smtClean="0">
                <a:solidFill>
                  <a:srgbClr val="FF0000"/>
                </a:solidFill>
              </a:rPr>
              <a:t>ulicí nahoru / dolu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en-US" dirty="0" smtClean="0">
              <a:solidFill>
                <a:srgbClr val="00B050"/>
              </a:solidFill>
            </a:endParaRPr>
          </a:p>
        </p:txBody>
      </p:sp>
      <p:sp>
        <p:nvSpPr>
          <p:cNvPr id="5" name="Šipka nahoru 4"/>
          <p:cNvSpPr/>
          <p:nvPr/>
        </p:nvSpPr>
        <p:spPr>
          <a:xfrm>
            <a:off x="8479515" y="6165304"/>
            <a:ext cx="288032" cy="432048"/>
          </a:xfrm>
          <a:prstGeom prst="upArrow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7884367" y="676423"/>
            <a:ext cx="636359" cy="374257"/>
          </a:xfrm>
          <a:prstGeom prst="rightArrow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>
            <a:off x="611560" y="706913"/>
            <a:ext cx="576064" cy="360040"/>
          </a:xfrm>
          <a:prstGeom prst="leftArrow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Jana\AppData\Local\Microsoft\Windows\Temporary Internet Files\Content.IE5\AID7PQCF\MC9001982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4921" y="3717032"/>
            <a:ext cx="2108609" cy="1581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7991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2"/>
          <p:cNvSpPr txBox="1">
            <a:spLocks/>
          </p:cNvSpPr>
          <p:nvPr/>
        </p:nvSpPr>
        <p:spPr>
          <a:xfrm>
            <a:off x="457200" y="692696"/>
            <a:ext cx="8435280" cy="54005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t</a:t>
            </a:r>
            <a:r>
              <a:rPr lang="en-US" dirty="0" err="1" smtClean="0">
                <a:solidFill>
                  <a:srgbClr val="00B050"/>
                </a:solidFill>
              </a:rPr>
              <a:t>hrough</a:t>
            </a:r>
            <a:r>
              <a:rPr lang="cs-CZ" dirty="0" smtClean="0">
                <a:solidFill>
                  <a:srgbClr val="00B050"/>
                </a:solidFill>
              </a:rPr>
              <a:t>			</a:t>
            </a:r>
            <a:r>
              <a:rPr lang="cs-CZ" dirty="0" smtClean="0">
                <a:solidFill>
                  <a:srgbClr val="FF0000"/>
                </a:solidFill>
              </a:rPr>
              <a:t>přes (skrz)</a:t>
            </a:r>
            <a:r>
              <a:rPr lang="cs-CZ" dirty="0" smtClean="0">
                <a:solidFill>
                  <a:srgbClr val="00B050"/>
                </a:solidFill>
              </a:rPr>
              <a:t>	</a:t>
            </a:r>
            <a:endParaRPr lang="en-US" dirty="0" smtClean="0">
              <a:solidFill>
                <a:srgbClr val="00B05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rgbClr val="00B050"/>
                </a:solidFill>
              </a:rPr>
              <a:t>o</a:t>
            </a:r>
            <a:r>
              <a:rPr lang="en-US" dirty="0" err="1" smtClean="0">
                <a:solidFill>
                  <a:srgbClr val="00B050"/>
                </a:solidFill>
              </a:rPr>
              <a:t>pposite</a:t>
            </a:r>
            <a:r>
              <a:rPr lang="cs-CZ" dirty="0" smtClean="0">
                <a:solidFill>
                  <a:srgbClr val="00B050"/>
                </a:solidFill>
              </a:rPr>
              <a:t>			</a:t>
            </a:r>
            <a:r>
              <a:rPr lang="cs-CZ" dirty="0" smtClean="0">
                <a:solidFill>
                  <a:srgbClr val="FF0000"/>
                </a:solidFill>
              </a:rPr>
              <a:t>naproti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rgbClr val="00B050"/>
                </a:solidFill>
              </a:rPr>
              <a:t>n</a:t>
            </a:r>
            <a:r>
              <a:rPr lang="en-US" dirty="0" err="1" smtClean="0">
                <a:solidFill>
                  <a:srgbClr val="00B050"/>
                </a:solidFill>
              </a:rPr>
              <a:t>ext</a:t>
            </a:r>
            <a:r>
              <a:rPr lang="en-US" dirty="0" smtClean="0">
                <a:solidFill>
                  <a:srgbClr val="00B050"/>
                </a:solidFill>
              </a:rPr>
              <a:t> to</a:t>
            </a:r>
            <a:r>
              <a:rPr lang="cs-CZ" dirty="0" smtClean="0">
                <a:solidFill>
                  <a:srgbClr val="00B050"/>
                </a:solidFill>
              </a:rPr>
              <a:t>			</a:t>
            </a:r>
            <a:r>
              <a:rPr lang="cs-CZ" dirty="0" smtClean="0">
                <a:solidFill>
                  <a:srgbClr val="FF0000"/>
                </a:solidFill>
              </a:rPr>
              <a:t>vedle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rgbClr val="00B050"/>
                </a:solidFill>
              </a:rPr>
              <a:t>b</a:t>
            </a:r>
            <a:r>
              <a:rPr lang="en-US" dirty="0" err="1" smtClean="0">
                <a:solidFill>
                  <a:srgbClr val="00B050"/>
                </a:solidFill>
              </a:rPr>
              <a:t>etween</a:t>
            </a:r>
            <a:r>
              <a:rPr lang="cs-CZ" dirty="0" smtClean="0">
                <a:solidFill>
                  <a:srgbClr val="00B050"/>
                </a:solidFill>
              </a:rPr>
              <a:t>			</a:t>
            </a:r>
            <a:r>
              <a:rPr lang="cs-CZ" dirty="0" smtClean="0">
                <a:solidFill>
                  <a:srgbClr val="FF0000"/>
                </a:solidFill>
              </a:rPr>
              <a:t>mezi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rgbClr val="00B050"/>
                </a:solidFill>
              </a:rPr>
              <a:t>i</a:t>
            </a:r>
            <a:r>
              <a:rPr lang="en-US" dirty="0" smtClean="0">
                <a:solidFill>
                  <a:srgbClr val="00B050"/>
                </a:solidFill>
              </a:rPr>
              <a:t>n front of</a:t>
            </a:r>
            <a:r>
              <a:rPr lang="cs-CZ" dirty="0" smtClean="0">
                <a:solidFill>
                  <a:srgbClr val="00B050"/>
                </a:solidFill>
              </a:rPr>
              <a:t>			</a:t>
            </a:r>
            <a:r>
              <a:rPr lang="cs-CZ" dirty="0" smtClean="0">
                <a:solidFill>
                  <a:srgbClr val="FF0000"/>
                </a:solidFill>
              </a:rPr>
              <a:t>před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rgbClr val="00B050"/>
                </a:solidFill>
              </a:rPr>
              <a:t>b</a:t>
            </a:r>
            <a:r>
              <a:rPr lang="en-US" dirty="0" err="1" smtClean="0">
                <a:solidFill>
                  <a:srgbClr val="00B050"/>
                </a:solidFill>
              </a:rPr>
              <a:t>ehind</a:t>
            </a:r>
            <a:r>
              <a:rPr lang="cs-CZ" dirty="0" smtClean="0">
                <a:solidFill>
                  <a:srgbClr val="00B050"/>
                </a:solidFill>
              </a:rPr>
              <a:t>			</a:t>
            </a:r>
            <a:r>
              <a:rPr lang="cs-CZ" dirty="0" smtClean="0">
                <a:solidFill>
                  <a:srgbClr val="FF0000"/>
                </a:solidFill>
              </a:rPr>
              <a:t>za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en-US" dirty="0" smtClean="0">
                <a:solidFill>
                  <a:srgbClr val="00B050"/>
                </a:solidFill>
              </a:rPr>
              <a:t>on / at the corner</a:t>
            </a:r>
            <a:r>
              <a:rPr lang="cs-CZ" dirty="0" smtClean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na rohu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rgbClr val="00B050"/>
                </a:solidFill>
              </a:rPr>
              <a:t>a</a:t>
            </a:r>
            <a:r>
              <a:rPr lang="en-US" dirty="0" smtClean="0">
                <a:solidFill>
                  <a:srgbClr val="00B050"/>
                </a:solidFill>
              </a:rPr>
              <a:t>t the traffic lights</a:t>
            </a:r>
            <a:r>
              <a:rPr lang="cs-CZ" dirty="0" smtClean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u semaforu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en-US" dirty="0" smtClean="0">
              <a:solidFill>
                <a:srgbClr val="00B050"/>
              </a:solidFill>
            </a:endParaRPr>
          </a:p>
        </p:txBody>
      </p:sp>
      <p:pic>
        <p:nvPicPr>
          <p:cNvPr id="5122" name="Picture 2" descr="C:\Users\Jana\AppData\Local\Microsoft\Windows\Temporary Internet Files\Content.IE5\CWHTJ96Z\MC900198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196752"/>
            <a:ext cx="2335329" cy="18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na\AppData\Local\Microsoft\Windows\Temporary Internet Files\Content.IE5\PTIBSZ9P\MC9003825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482" y="3789040"/>
            <a:ext cx="2034763" cy="24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5445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692696"/>
            <a:ext cx="8435280" cy="54005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t</a:t>
            </a:r>
            <a:r>
              <a:rPr lang="en-US" dirty="0" err="1">
                <a:solidFill>
                  <a:srgbClr val="00B050"/>
                </a:solidFill>
              </a:rPr>
              <a:t>owards</a:t>
            </a:r>
            <a:r>
              <a:rPr lang="en-US" dirty="0">
                <a:solidFill>
                  <a:srgbClr val="00B050"/>
                </a:solidFill>
              </a:rPr>
              <a:t> to</a:t>
            </a:r>
            <a:r>
              <a:rPr lang="cs-CZ" dirty="0">
                <a:solidFill>
                  <a:srgbClr val="00B050"/>
                </a:solidFill>
              </a:rPr>
              <a:t>			</a:t>
            </a:r>
            <a:r>
              <a:rPr lang="cs-CZ" dirty="0" smtClean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směrem </a:t>
            </a:r>
            <a:r>
              <a:rPr lang="cs-CZ" dirty="0">
                <a:solidFill>
                  <a:srgbClr val="FF0000"/>
                </a:solidFill>
              </a:rPr>
              <a:t>k</a:t>
            </a:r>
            <a:endParaRPr lang="en-US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a</a:t>
            </a:r>
            <a:r>
              <a:rPr lang="en-US" dirty="0" smtClean="0">
                <a:solidFill>
                  <a:srgbClr val="00B050"/>
                </a:solidFill>
              </a:rPr>
              <a:t>way from</a:t>
            </a:r>
            <a:r>
              <a:rPr lang="cs-CZ" dirty="0" smtClean="0">
                <a:solidFill>
                  <a:srgbClr val="00B050"/>
                </a:solidFill>
              </a:rPr>
              <a:t>				</a:t>
            </a:r>
            <a:r>
              <a:rPr lang="cs-CZ" dirty="0" smtClean="0">
                <a:solidFill>
                  <a:srgbClr val="FF0000"/>
                </a:solidFill>
              </a:rPr>
              <a:t>směrem od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t</a:t>
            </a:r>
            <a:r>
              <a:rPr lang="en-US" dirty="0" smtClean="0">
                <a:solidFill>
                  <a:srgbClr val="00B050"/>
                </a:solidFill>
              </a:rPr>
              <a:t>ill you come</a:t>
            </a:r>
            <a:r>
              <a:rPr lang="cs-CZ" dirty="0" smtClean="0">
                <a:solidFill>
                  <a:srgbClr val="00B050"/>
                </a:solidFill>
              </a:rPr>
              <a:t>			</a:t>
            </a:r>
            <a:r>
              <a:rPr lang="cs-CZ" dirty="0" smtClean="0">
                <a:solidFill>
                  <a:srgbClr val="FF0000"/>
                </a:solidFill>
              </a:rPr>
              <a:t>dokud nepřijdeš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r</a:t>
            </a:r>
            <a:r>
              <a:rPr lang="en-US" dirty="0" err="1" smtClean="0">
                <a:solidFill>
                  <a:srgbClr val="00B050"/>
                </a:solidFill>
              </a:rPr>
              <a:t>ound</a:t>
            </a:r>
            <a:r>
              <a:rPr lang="en-US" dirty="0" smtClean="0">
                <a:solidFill>
                  <a:srgbClr val="00B050"/>
                </a:solidFill>
              </a:rPr>
              <a:t> the roundabout</a:t>
            </a:r>
            <a:r>
              <a:rPr lang="cs-CZ" dirty="0" smtClean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po kruhovém objezdu</a:t>
            </a:r>
          </a:p>
          <a:p>
            <a:pPr marL="0" indent="0">
              <a:buNone/>
            </a:pPr>
            <a:r>
              <a:rPr lang="cs-CZ" dirty="0" err="1">
                <a:solidFill>
                  <a:srgbClr val="00B050"/>
                </a:solidFill>
              </a:rPr>
              <a:t>a</a:t>
            </a:r>
            <a:r>
              <a:rPr lang="cs-CZ" dirty="0" err="1" smtClean="0">
                <a:solidFill>
                  <a:srgbClr val="00B050"/>
                </a:solidFill>
              </a:rPr>
              <a:t>t</a:t>
            </a:r>
            <a:r>
              <a:rPr lang="cs-CZ" dirty="0" smtClean="0">
                <a:solidFill>
                  <a:srgbClr val="00B050"/>
                </a:solidFill>
              </a:rPr>
              <a:t>					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</a:p>
          <a:p>
            <a:pPr marL="0" indent="0">
              <a:buNone/>
            </a:pPr>
            <a:r>
              <a:rPr lang="cs-CZ" dirty="0" err="1">
                <a:solidFill>
                  <a:srgbClr val="00B050"/>
                </a:solidFill>
              </a:rPr>
              <a:t>c</a:t>
            </a:r>
            <a:r>
              <a:rPr lang="cs-CZ" dirty="0" err="1" smtClean="0">
                <a:solidFill>
                  <a:srgbClr val="00B050"/>
                </a:solidFill>
              </a:rPr>
              <a:t>rossroad</a:t>
            </a:r>
            <a:r>
              <a:rPr lang="cs-CZ" dirty="0" smtClean="0">
                <a:solidFill>
                  <a:srgbClr val="FF0000"/>
                </a:solidFill>
              </a:rPr>
              <a:t>				křižovatka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en-US" dirty="0" smtClean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Jana\AppData\Local\Microsoft\Windows\Temporary Internet Files\Content.IE5\PTIBSZ9P\MC9004324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2440" y="4733738"/>
            <a:ext cx="184150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Jana\AppData\Local\Microsoft\Windows\Temporary Internet Files\Content.IE5\HHRU5X0L\MC9004320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0171" y="4402349"/>
            <a:ext cx="1827886" cy="1603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3973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00B050"/>
                </a:solidFill>
                <a:latin typeface="Algerian" pitchFamily="82" charset="0"/>
              </a:rPr>
              <a:t>Exercise</a:t>
            </a:r>
            <a:endParaRPr lang="cs-CZ" u="sng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4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u="sng" dirty="0" err="1" smtClean="0">
                <a:solidFill>
                  <a:srgbClr val="00B050"/>
                </a:solidFill>
              </a:rPr>
              <a:t>What</a:t>
            </a:r>
            <a:r>
              <a:rPr lang="cs-CZ" u="sng" dirty="0" smtClean="0">
                <a:solidFill>
                  <a:srgbClr val="00B050"/>
                </a:solidFill>
              </a:rPr>
              <a:t> do </a:t>
            </a:r>
            <a:r>
              <a:rPr lang="cs-CZ" u="sng" dirty="0" err="1" smtClean="0">
                <a:solidFill>
                  <a:srgbClr val="00B050"/>
                </a:solidFill>
              </a:rPr>
              <a:t>you</a:t>
            </a:r>
            <a:r>
              <a:rPr lang="cs-CZ" u="sng" dirty="0" smtClean="0">
                <a:solidFill>
                  <a:srgbClr val="00B050"/>
                </a:solidFill>
              </a:rPr>
              <a:t> </a:t>
            </a:r>
            <a:r>
              <a:rPr lang="cs-CZ" u="sng" dirty="0" err="1" smtClean="0">
                <a:solidFill>
                  <a:srgbClr val="00B050"/>
                </a:solidFill>
              </a:rPr>
              <a:t>say</a:t>
            </a:r>
            <a:r>
              <a:rPr lang="cs-CZ" u="sng" dirty="0" smtClean="0">
                <a:solidFill>
                  <a:srgbClr val="00B050"/>
                </a:solidFill>
              </a:rPr>
              <a:t>?: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6146" name="Picture 2" descr="C:\Users\Jana\AppData\Local\Microsoft\Windows\Temporary Internet Files\Content.IE5\1MXPVAV2\MC9004319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805" y="2636912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ana\AppData\Local\Microsoft\Windows\Temporary Internet Files\Content.IE5\TFDRY63N\MC9004319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06144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ana\AppData\Local\Microsoft\Windows\Temporary Internet Files\Content.IE5\PXB1U20J\MC9004319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1248" y="3838354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65071" y="5805264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Go </a:t>
            </a:r>
            <a:r>
              <a:rPr lang="cs-CZ" sz="3200" dirty="0" err="1" smtClean="0">
                <a:solidFill>
                  <a:srgbClr val="FF0000"/>
                </a:solidFill>
              </a:rPr>
              <a:t>straight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4459910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Turn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right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92958" y="4798168"/>
            <a:ext cx="17802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Turn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left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807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00B050"/>
                </a:solidFill>
                <a:latin typeface="Algerian" pitchFamily="82" charset="0"/>
              </a:rPr>
              <a:t>Exercise</a:t>
            </a:r>
            <a:endParaRPr lang="cs-CZ" u="sng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2. </a:t>
            </a:r>
            <a:r>
              <a:rPr lang="cs-CZ" u="sng" dirty="0" err="1" smtClean="0">
                <a:solidFill>
                  <a:srgbClr val="00B050"/>
                </a:solidFill>
              </a:rPr>
              <a:t>Translate</a:t>
            </a:r>
            <a:r>
              <a:rPr lang="cs-CZ" u="sng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Běžte směrem ke kostelu.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dirty="0" smtClean="0">
                <a:solidFill>
                  <a:srgbClr val="FF0000"/>
                </a:solidFill>
              </a:rPr>
              <a:t>Go </a:t>
            </a:r>
            <a:r>
              <a:rPr lang="cs-CZ" dirty="0" err="1" smtClean="0">
                <a:solidFill>
                  <a:srgbClr val="FF0000"/>
                </a:solidFill>
              </a:rPr>
              <a:t>towards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church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Zahněte pátou ulici doprava.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Turn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fifth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right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Běžte přes most.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dirty="0">
                <a:solidFill>
                  <a:srgbClr val="FF0000"/>
                </a:solidFill>
              </a:rPr>
              <a:t> Go </a:t>
            </a:r>
            <a:r>
              <a:rPr lang="cs-CZ" dirty="0" err="1" smtClean="0">
                <a:solidFill>
                  <a:srgbClr val="FF0000"/>
                </a:solidFill>
              </a:rPr>
              <a:t>over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bridge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Běžte touto ulicí.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dirty="0">
                <a:solidFill>
                  <a:srgbClr val="FF0000"/>
                </a:solidFill>
              </a:rPr>
              <a:t> Go </a:t>
            </a:r>
            <a:r>
              <a:rPr lang="cs-CZ" dirty="0" err="1" smtClean="0">
                <a:solidFill>
                  <a:srgbClr val="FF0000"/>
                </a:solidFill>
              </a:rPr>
              <a:t>along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this</a:t>
            </a:r>
            <a:r>
              <a:rPr lang="cs-CZ" dirty="0" smtClean="0">
                <a:solidFill>
                  <a:srgbClr val="FF0000"/>
                </a:solidFill>
              </a:rPr>
              <a:t> street.</a:t>
            </a:r>
            <a:endParaRPr lang="cs-CZ" dirty="0"/>
          </a:p>
        </p:txBody>
      </p:sp>
      <p:pic>
        <p:nvPicPr>
          <p:cNvPr id="7170" name="Picture 2" descr="C:\Users\Jana\AppData\Local\Microsoft\Windows\Temporary Internet Files\Content.IE5\CWHTJ96Z\MC9004355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48680"/>
            <a:ext cx="1841500" cy="135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3568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46887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Běžte </a:t>
            </a:r>
            <a:r>
              <a:rPr lang="cs-CZ" dirty="0" smtClean="0"/>
              <a:t>parkem.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		</a:t>
            </a:r>
            <a:r>
              <a:rPr lang="cs-CZ" dirty="0">
                <a:solidFill>
                  <a:srgbClr val="FF0000"/>
                </a:solidFill>
              </a:rPr>
              <a:t>Go </a:t>
            </a:r>
            <a:r>
              <a:rPr lang="cs-CZ" dirty="0" err="1" smtClean="0">
                <a:solidFill>
                  <a:srgbClr val="FF0000"/>
                </a:solidFill>
              </a:rPr>
              <a:t>through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park.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Přejděte ulici.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		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Cross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street.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Běžte podél pošty.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	</a:t>
            </a:r>
            <a:r>
              <a:rPr lang="cs-CZ" dirty="0" smtClean="0">
                <a:solidFill>
                  <a:srgbClr val="FF0000"/>
                </a:solidFill>
              </a:rPr>
              <a:t>Go past (</a:t>
            </a:r>
            <a:r>
              <a:rPr lang="cs-CZ" dirty="0" err="1" smtClean="0">
                <a:solidFill>
                  <a:srgbClr val="FF0000"/>
                </a:solidFill>
              </a:rPr>
              <a:t>along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post </a:t>
            </a:r>
            <a:r>
              <a:rPr lang="cs-CZ" dirty="0" err="1" smtClean="0">
                <a:solidFill>
                  <a:srgbClr val="FF0000"/>
                </a:solidFill>
              </a:rPr>
              <a:t>office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U semaforu zahněte doprava.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	</a:t>
            </a:r>
            <a:r>
              <a:rPr lang="cs-CZ" dirty="0" smtClean="0">
                <a:solidFill>
                  <a:srgbClr val="FF0000"/>
                </a:solidFill>
              </a:rPr>
              <a:t> At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traffic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lights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turn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right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646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468877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Promiňte, jak se dostanu na nádraží?</a:t>
            </a: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Excuse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how</a:t>
            </a:r>
            <a:r>
              <a:rPr lang="cs-CZ" dirty="0" smtClean="0">
                <a:solidFill>
                  <a:srgbClr val="FF0000"/>
                </a:solidFill>
              </a:rPr>
              <a:t> do I </a:t>
            </a:r>
            <a:r>
              <a:rPr lang="cs-CZ" dirty="0" err="1" smtClean="0">
                <a:solidFill>
                  <a:srgbClr val="FF0000"/>
                </a:solidFill>
              </a:rPr>
              <a:t>get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railway</a:t>
            </a:r>
            <a:r>
              <a:rPr lang="cs-CZ" dirty="0" smtClean="0">
                <a:solidFill>
                  <a:srgbClr val="FF0000"/>
                </a:solidFill>
              </a:rPr>
              <a:t> station, </a:t>
            </a:r>
            <a:r>
              <a:rPr lang="cs-CZ" dirty="0" err="1" smtClean="0">
                <a:solidFill>
                  <a:srgbClr val="FF0000"/>
                </a:solidFill>
              </a:rPr>
              <a:t>please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Běžte podchodem.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	</a:t>
            </a:r>
            <a:r>
              <a:rPr lang="cs-CZ" dirty="0" smtClean="0">
                <a:solidFill>
                  <a:srgbClr val="FF0000"/>
                </a:solidFill>
              </a:rPr>
              <a:t>Go </a:t>
            </a:r>
            <a:r>
              <a:rPr lang="cs-CZ" dirty="0" err="1" smtClean="0">
                <a:solidFill>
                  <a:srgbClr val="FF0000"/>
                </a:solidFill>
              </a:rPr>
              <a:t>though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underpass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Je tu někde poblíž turistické středisko?.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tourist</a:t>
            </a:r>
            <a:r>
              <a:rPr lang="cs-CZ" dirty="0" smtClean="0">
                <a:solidFill>
                  <a:srgbClr val="FF0000"/>
                </a:solidFill>
              </a:rPr>
              <a:t> centre </a:t>
            </a:r>
            <a:r>
              <a:rPr lang="cs-CZ" dirty="0" err="1" smtClean="0">
                <a:solidFill>
                  <a:srgbClr val="FF0000"/>
                </a:solidFill>
              </a:rPr>
              <a:t>near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here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please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Projděte pod řekou.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	</a:t>
            </a:r>
            <a:r>
              <a:rPr lang="cs-CZ" dirty="0" smtClean="0">
                <a:solidFill>
                  <a:srgbClr val="FF0000"/>
                </a:solidFill>
              </a:rPr>
              <a:t> Go </a:t>
            </a:r>
            <a:r>
              <a:rPr lang="cs-CZ" dirty="0" err="1" smtClean="0">
                <a:solidFill>
                  <a:srgbClr val="FF0000"/>
                </a:solidFill>
              </a:rPr>
              <a:t>under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river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5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2956" y="5886564"/>
            <a:ext cx="609600" cy="609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300192" y="552548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Můžeš si zatleskat.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7622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47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Použité kliparty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9"/>
            <a:ext cx="8229600" cy="1728192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	Všechny použité kliparty jsou z volně dostupných sad programu PowerPoint společnosti Microsoft.</a:t>
            </a:r>
            <a:endParaRPr lang="cs-CZ" dirty="0"/>
          </a:p>
        </p:txBody>
      </p:sp>
      <p:pic>
        <p:nvPicPr>
          <p:cNvPr id="7" name="Picture 2" descr="C:\Users\Jana\AppData\Local\Microsoft\Windows\Temporary Internet Files\Content.IE5\1MXPVAV2\MC9004319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52736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Jana\AppData\Local\Microsoft\Windows\Temporary Internet Files\Content.IE5\PXB1U20J\MC9004319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81128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058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126</Words>
  <Application>Microsoft Office PowerPoint</Application>
  <PresentationFormat>Předvádění na obrazovce (4:3)</PresentationFormat>
  <Paragraphs>85</Paragraphs>
  <Slides>11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directions</vt:lpstr>
      <vt:lpstr>Asking about the way</vt:lpstr>
      <vt:lpstr>Useful expressions</vt:lpstr>
      <vt:lpstr>Prezentace aplikace PowerPoint</vt:lpstr>
      <vt:lpstr>Prezentace aplikace PowerPoint</vt:lpstr>
      <vt:lpstr>Exercise</vt:lpstr>
      <vt:lpstr>Exercise</vt:lpstr>
      <vt:lpstr>Prezentace aplikace PowerPoint</vt:lpstr>
      <vt:lpstr>Prezentace aplikace PowerPoint</vt:lpstr>
      <vt:lpstr>Použité kliparty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LIKES and DISLIKES</dc:title>
  <dc:creator>Jana</dc:creator>
  <cp:lastModifiedBy>Jana</cp:lastModifiedBy>
  <cp:revision>30</cp:revision>
  <dcterms:created xsi:type="dcterms:W3CDTF">2012-07-13T15:19:25Z</dcterms:created>
  <dcterms:modified xsi:type="dcterms:W3CDTF">2013-02-10T18:29:07Z</dcterms:modified>
</cp:coreProperties>
</file>