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6" r:id="rId3"/>
    <p:sldId id="257" r:id="rId4"/>
    <p:sldId id="273" r:id="rId5"/>
    <p:sldId id="274" r:id="rId6"/>
    <p:sldId id="258" r:id="rId7"/>
    <p:sldId id="275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AD583-164D-4F1F-864C-9AE17F9E0310}" type="datetimeFigureOut">
              <a:rPr lang="cs-CZ" smtClean="0"/>
              <a:t>29.12.2012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C99E1-08D0-4D05-892B-352BB9683F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72885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AD583-164D-4F1F-864C-9AE17F9E0310}" type="datetimeFigureOut">
              <a:rPr lang="cs-CZ" smtClean="0"/>
              <a:t>29.12.2012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C99E1-08D0-4D05-892B-352BB9683F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00070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AD583-164D-4F1F-864C-9AE17F9E0310}" type="datetimeFigureOut">
              <a:rPr lang="cs-CZ" smtClean="0"/>
              <a:t>29.12.2012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C99E1-08D0-4D05-892B-352BB9683F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32249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AD583-164D-4F1F-864C-9AE17F9E0310}" type="datetimeFigureOut">
              <a:rPr lang="cs-CZ" smtClean="0"/>
              <a:t>29.12.2012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C99E1-08D0-4D05-892B-352BB9683F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7591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AD583-164D-4F1F-864C-9AE17F9E0310}" type="datetimeFigureOut">
              <a:rPr lang="cs-CZ" smtClean="0"/>
              <a:t>29.12.2012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C99E1-08D0-4D05-892B-352BB9683F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8552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AD583-164D-4F1F-864C-9AE17F9E0310}" type="datetimeFigureOut">
              <a:rPr lang="cs-CZ" smtClean="0"/>
              <a:t>29.12.2012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C99E1-08D0-4D05-892B-352BB9683F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8319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AD583-164D-4F1F-864C-9AE17F9E0310}" type="datetimeFigureOut">
              <a:rPr lang="cs-CZ" smtClean="0"/>
              <a:t>29.12.2012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C99E1-08D0-4D05-892B-352BB9683F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8064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AD583-164D-4F1F-864C-9AE17F9E0310}" type="datetimeFigureOut">
              <a:rPr lang="cs-CZ" smtClean="0"/>
              <a:t>29.12.2012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C99E1-08D0-4D05-892B-352BB9683F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51241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AD583-164D-4F1F-864C-9AE17F9E0310}" type="datetimeFigureOut">
              <a:rPr lang="cs-CZ" smtClean="0"/>
              <a:t>29.12.2012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C99E1-08D0-4D05-892B-352BB9683F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3945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AD583-164D-4F1F-864C-9AE17F9E0310}" type="datetimeFigureOut">
              <a:rPr lang="cs-CZ" smtClean="0"/>
              <a:t>29.12.2012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C99E1-08D0-4D05-892B-352BB9683F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78067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AD583-164D-4F1F-864C-9AE17F9E0310}" type="datetimeFigureOut">
              <a:rPr lang="cs-CZ" smtClean="0"/>
              <a:t>29.12.2012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C99E1-08D0-4D05-892B-352BB9683F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25297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0AD583-164D-4F1F-864C-9AE17F9E0310}" type="datetimeFigureOut">
              <a:rPr lang="cs-CZ" smtClean="0"/>
              <a:t>29.12.2012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5C99E1-08D0-4D05-892B-352BB9683F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4593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1484313"/>
            <a:ext cx="8229600" cy="45688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2000" dirty="0"/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Název školy: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>
                <a:solidFill>
                  <a:schemeClr val="tx2"/>
                </a:solidFill>
              </a:rPr>
              <a:t>Základní škola Městec Králové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Autor: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Mgr. Jana Volková</a:t>
            </a: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Název:</a:t>
            </a:r>
            <a:r>
              <a:rPr lang="cs-CZ" sz="2000">
                <a:solidFill>
                  <a:schemeClr val="tx2"/>
                </a:solidFill>
              </a:rPr>
              <a:t>	</a:t>
            </a:r>
            <a:r>
              <a:rPr lang="cs-CZ" sz="1600" smtClean="0">
                <a:solidFill>
                  <a:schemeClr val="tx2"/>
                </a:solidFill>
              </a:rPr>
              <a:t>VY_32_INOVACE_01_AJ7</a:t>
            </a: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Číslo projektu: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>
                <a:solidFill>
                  <a:schemeClr val="tx2"/>
                </a:solidFill>
              </a:rPr>
              <a:t>CZ.1.07/1.4.00/21.2313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Téma:	</a:t>
            </a:r>
            <a:r>
              <a:rPr lang="cs-CZ" sz="1600" dirty="0" smtClean="0">
                <a:solidFill>
                  <a:schemeClr val="tx2"/>
                </a:solidFill>
              </a:rPr>
              <a:t>Předložky času (IN, ON, AT) – výklad s procvičením</a:t>
            </a: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Anotace:	</a:t>
            </a:r>
            <a:r>
              <a:rPr lang="cs-CZ" sz="1600" dirty="0">
                <a:solidFill>
                  <a:schemeClr val="tx2"/>
                </a:solidFill>
              </a:rPr>
              <a:t>Prezentace, která slouží k </a:t>
            </a:r>
            <a:r>
              <a:rPr lang="cs-CZ" sz="1600" dirty="0" smtClean="0">
                <a:solidFill>
                  <a:schemeClr val="tx2"/>
                </a:solidFill>
              </a:rPr>
              <a:t>výkladu a procvičení</a:t>
            </a:r>
            <a:r>
              <a:rPr lang="cs-CZ" sz="1600" dirty="0">
                <a:solidFill>
                  <a:schemeClr val="tx2"/>
                </a:solidFill>
              </a:rPr>
              <a:t> </a:t>
            </a:r>
            <a:r>
              <a:rPr lang="cs-CZ" sz="1600" dirty="0" smtClean="0">
                <a:solidFill>
                  <a:schemeClr val="tx2"/>
                </a:solidFill>
              </a:rPr>
              <a:t>základních časových 	předložek (IN, ON, AT).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</a:p>
        </p:txBody>
      </p:sp>
      <p:pic>
        <p:nvPicPr>
          <p:cNvPr id="2051" name="Picture 4"/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274638"/>
            <a:ext cx="7489825" cy="114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2067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2132856"/>
            <a:ext cx="7772400" cy="1470025"/>
          </a:xfrm>
        </p:spPr>
        <p:txBody>
          <a:bodyPr>
            <a:normAutofit/>
          </a:bodyPr>
          <a:lstStyle/>
          <a:p>
            <a:r>
              <a:rPr lang="cs-CZ" sz="5400" dirty="0" err="1" smtClean="0">
                <a:solidFill>
                  <a:srgbClr val="00B050"/>
                </a:solidFill>
                <a:latin typeface="Algerian" pitchFamily="82" charset="0"/>
              </a:rPr>
              <a:t>Time</a:t>
            </a:r>
            <a:r>
              <a:rPr lang="cs-CZ" sz="5400" dirty="0" smtClean="0">
                <a:solidFill>
                  <a:srgbClr val="00B050"/>
                </a:solidFill>
                <a:latin typeface="Algerian" pitchFamily="82" charset="0"/>
              </a:rPr>
              <a:t> </a:t>
            </a:r>
            <a:r>
              <a:rPr lang="cs-CZ" sz="5400" dirty="0" err="1" smtClean="0">
                <a:solidFill>
                  <a:srgbClr val="00B050"/>
                </a:solidFill>
                <a:latin typeface="Algerian" pitchFamily="82" charset="0"/>
              </a:rPr>
              <a:t>prepositions</a:t>
            </a:r>
            <a:endParaRPr lang="cs-CZ" sz="5400" dirty="0">
              <a:solidFill>
                <a:srgbClr val="00B050"/>
              </a:solidFill>
              <a:latin typeface="Algerian" pitchFamily="82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876481" y="3501008"/>
            <a:ext cx="3312368" cy="550912"/>
          </a:xfrm>
        </p:spPr>
        <p:txBody>
          <a:bodyPr>
            <a:normAutofit lnSpcReduction="10000"/>
          </a:bodyPr>
          <a:lstStyle/>
          <a:p>
            <a:r>
              <a:rPr lang="cs-CZ" i="1" dirty="0" smtClean="0">
                <a:solidFill>
                  <a:schemeClr val="tx1"/>
                </a:solidFill>
              </a:rPr>
              <a:t>Project 3, Unit 4</a:t>
            </a:r>
            <a:endParaRPr lang="cs-CZ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796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008112"/>
          </a:xfrm>
          <a:ln w="19050">
            <a:solidFill>
              <a:srgbClr val="00B050"/>
            </a:solidFill>
          </a:ln>
        </p:spPr>
        <p:txBody>
          <a:bodyPr/>
          <a:lstStyle/>
          <a:p>
            <a:r>
              <a:rPr lang="cs-CZ" sz="5000" u="sng" dirty="0" smtClean="0">
                <a:solidFill>
                  <a:srgbClr val="00B050"/>
                </a:solidFill>
                <a:latin typeface="Algerian" pitchFamily="82" charset="0"/>
              </a:rPr>
              <a:t>IN</a:t>
            </a:r>
            <a:endParaRPr lang="cs-CZ" sz="5000" u="sng" dirty="0">
              <a:solidFill>
                <a:srgbClr val="00B050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8435280" cy="5112568"/>
          </a:xfrm>
        </p:spPr>
        <p:txBody>
          <a:bodyPr>
            <a:normAutofit fontScale="92500" lnSpcReduction="20000"/>
          </a:bodyPr>
          <a:lstStyle/>
          <a:p>
            <a:pPr>
              <a:buFontTx/>
              <a:buChar char="-"/>
            </a:pPr>
            <a:r>
              <a:rPr lang="cs-CZ" dirty="0" err="1" smtClean="0">
                <a:solidFill>
                  <a:srgbClr val="00B050"/>
                </a:solidFill>
              </a:rPr>
              <a:t>century</a:t>
            </a:r>
            <a:r>
              <a:rPr lang="cs-CZ" dirty="0" smtClean="0">
                <a:solidFill>
                  <a:srgbClr val="00B050"/>
                </a:solidFill>
              </a:rPr>
              <a:t>		</a:t>
            </a:r>
            <a:r>
              <a:rPr lang="cs-CZ" dirty="0" smtClean="0"/>
              <a:t>in 20 </a:t>
            </a:r>
            <a:r>
              <a:rPr lang="cs-CZ" dirty="0" err="1" smtClean="0"/>
              <a:t>century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>
              <a:buFontTx/>
              <a:buChar char="-"/>
            </a:pPr>
            <a:r>
              <a:rPr lang="cs-CZ" dirty="0" err="1" smtClean="0">
                <a:solidFill>
                  <a:srgbClr val="00B050"/>
                </a:solidFill>
              </a:rPr>
              <a:t>year</a:t>
            </a:r>
            <a:r>
              <a:rPr lang="cs-CZ" dirty="0" smtClean="0">
                <a:solidFill>
                  <a:srgbClr val="00B050"/>
                </a:solidFill>
              </a:rPr>
              <a:t>		</a:t>
            </a:r>
            <a:r>
              <a:rPr lang="cs-CZ" dirty="0" smtClean="0"/>
              <a:t>in 2012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Tx/>
              <a:buChar char="-"/>
            </a:pPr>
            <a:r>
              <a:rPr lang="cs-CZ" dirty="0" err="1" smtClean="0">
                <a:solidFill>
                  <a:srgbClr val="00B050"/>
                </a:solidFill>
              </a:rPr>
              <a:t>month</a:t>
            </a:r>
            <a:r>
              <a:rPr lang="cs-CZ" dirty="0" smtClean="0">
                <a:solidFill>
                  <a:srgbClr val="00B050"/>
                </a:solidFill>
              </a:rPr>
              <a:t>		</a:t>
            </a:r>
            <a:r>
              <a:rPr lang="cs-CZ" dirty="0" smtClean="0"/>
              <a:t>in </a:t>
            </a:r>
            <a:r>
              <a:rPr lang="cs-CZ" dirty="0" err="1" smtClean="0"/>
              <a:t>February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>
              <a:buFontTx/>
              <a:buChar char="-"/>
            </a:pPr>
            <a:r>
              <a:rPr lang="cs-CZ" dirty="0" err="1" smtClean="0">
                <a:solidFill>
                  <a:srgbClr val="00B050"/>
                </a:solidFill>
              </a:rPr>
              <a:t>season</a:t>
            </a:r>
            <a:r>
              <a:rPr lang="cs-CZ" dirty="0" smtClean="0">
                <a:solidFill>
                  <a:srgbClr val="00B050"/>
                </a:solidFill>
              </a:rPr>
              <a:t>		</a:t>
            </a:r>
            <a:r>
              <a:rPr lang="cs-CZ" dirty="0" smtClean="0"/>
              <a:t>in </a:t>
            </a:r>
            <a:r>
              <a:rPr lang="cs-CZ" dirty="0" err="1" smtClean="0"/>
              <a:t>winter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>
              <a:buFontTx/>
              <a:buChar char="-"/>
            </a:pPr>
            <a:r>
              <a:rPr lang="cs-CZ" dirty="0">
                <a:solidFill>
                  <a:srgbClr val="00B050"/>
                </a:solidFill>
              </a:rPr>
              <a:t>p</a:t>
            </a:r>
            <a:r>
              <a:rPr lang="cs-CZ" dirty="0" smtClean="0">
                <a:solidFill>
                  <a:srgbClr val="00B050"/>
                </a:solidFill>
              </a:rPr>
              <a:t>art </a:t>
            </a:r>
            <a:r>
              <a:rPr lang="cs-CZ" dirty="0" err="1" smtClean="0">
                <a:solidFill>
                  <a:srgbClr val="00B050"/>
                </a:solidFill>
              </a:rPr>
              <a:t>of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err="1" smtClean="0">
                <a:solidFill>
                  <a:srgbClr val="00B050"/>
                </a:solidFill>
              </a:rPr>
              <a:t>day</a:t>
            </a:r>
            <a:r>
              <a:rPr lang="cs-CZ" dirty="0" smtClean="0">
                <a:solidFill>
                  <a:srgbClr val="00B050"/>
                </a:solidFill>
              </a:rPr>
              <a:t>	</a:t>
            </a:r>
            <a:r>
              <a:rPr lang="cs-CZ" dirty="0" smtClean="0"/>
              <a:t>in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morning</a:t>
            </a:r>
            <a:endParaRPr lang="cs-CZ" dirty="0" smtClean="0"/>
          </a:p>
          <a:p>
            <a:pPr marL="457200" lvl="1" indent="0">
              <a:buNone/>
            </a:pPr>
            <a:r>
              <a:rPr lang="cs-CZ" dirty="0">
                <a:solidFill>
                  <a:srgbClr val="00B050"/>
                </a:solidFill>
              </a:rPr>
              <a:t>	</a:t>
            </a:r>
            <a:r>
              <a:rPr lang="cs-CZ" dirty="0" smtClean="0">
                <a:solidFill>
                  <a:srgbClr val="00B050"/>
                </a:solidFill>
              </a:rPr>
              <a:t>		</a:t>
            </a:r>
            <a:r>
              <a:rPr lang="cs-CZ" sz="3200" dirty="0" smtClean="0"/>
              <a:t>in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afternoon</a:t>
            </a:r>
            <a:endParaRPr lang="cs-CZ" sz="3200" dirty="0" smtClean="0"/>
          </a:p>
          <a:p>
            <a:pPr marL="457200" lvl="1" indent="0">
              <a:buNone/>
            </a:pPr>
            <a:r>
              <a:rPr lang="cs-CZ" sz="3200" dirty="0">
                <a:solidFill>
                  <a:srgbClr val="00B050"/>
                </a:solidFill>
              </a:rPr>
              <a:t>	</a:t>
            </a:r>
            <a:r>
              <a:rPr lang="cs-CZ" sz="3200" dirty="0" smtClean="0">
                <a:solidFill>
                  <a:srgbClr val="00B050"/>
                </a:solidFill>
              </a:rPr>
              <a:t>		</a:t>
            </a:r>
            <a:r>
              <a:rPr lang="cs-CZ" sz="3200" dirty="0" smtClean="0"/>
              <a:t>in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evening</a:t>
            </a:r>
            <a:endParaRPr lang="en-US" sz="3200" dirty="0" smtClean="0"/>
          </a:p>
          <a:p>
            <a:pPr marL="0" indent="0">
              <a:buNone/>
            </a:pPr>
            <a:endParaRPr lang="en-US" i="1" dirty="0" smtClean="0"/>
          </a:p>
        </p:txBody>
      </p:sp>
      <p:pic>
        <p:nvPicPr>
          <p:cNvPr id="1028" name="Picture 4" descr="C:\Users\Jana\AppData\Local\Microsoft\Windows\Temporary Internet Files\Content.IE5\8185BRI6\MC9004414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005064"/>
            <a:ext cx="1822450" cy="182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Jana\AppData\Local\Microsoft\Windows\Temporary Internet Files\Content.IE5\6FRIDCRR\MC90002286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4045" y="1844824"/>
            <a:ext cx="1618488" cy="1804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0355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008112"/>
          </a:xfrm>
          <a:ln w="19050">
            <a:solidFill>
              <a:srgbClr val="00B050"/>
            </a:solidFill>
          </a:ln>
        </p:spPr>
        <p:txBody>
          <a:bodyPr/>
          <a:lstStyle/>
          <a:p>
            <a:r>
              <a:rPr lang="cs-CZ" sz="5000" u="sng" dirty="0" err="1">
                <a:solidFill>
                  <a:srgbClr val="00B050"/>
                </a:solidFill>
                <a:latin typeface="Algerian" pitchFamily="82" charset="0"/>
              </a:rPr>
              <a:t>o</a:t>
            </a:r>
            <a:r>
              <a:rPr lang="cs-CZ" sz="5000" u="sng" dirty="0" err="1" smtClean="0">
                <a:solidFill>
                  <a:srgbClr val="00B050"/>
                </a:solidFill>
                <a:latin typeface="Algerian" pitchFamily="82" charset="0"/>
              </a:rPr>
              <a:t>N</a:t>
            </a:r>
            <a:endParaRPr lang="cs-CZ" sz="5000" u="sng" dirty="0">
              <a:solidFill>
                <a:srgbClr val="00B050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700808"/>
            <a:ext cx="8435280" cy="4248472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dirty="0" err="1" smtClean="0">
                <a:solidFill>
                  <a:srgbClr val="00B050"/>
                </a:solidFill>
              </a:rPr>
              <a:t>day</a:t>
            </a:r>
            <a:r>
              <a:rPr lang="cs-CZ" dirty="0" smtClean="0">
                <a:solidFill>
                  <a:srgbClr val="00B050"/>
                </a:solidFill>
              </a:rPr>
              <a:t>		</a:t>
            </a:r>
            <a:r>
              <a:rPr lang="cs-CZ" sz="3000" dirty="0" smtClean="0"/>
              <a:t>on </a:t>
            </a:r>
            <a:r>
              <a:rPr lang="cs-CZ" sz="3000" dirty="0" err="1" smtClean="0"/>
              <a:t>Monday</a:t>
            </a:r>
            <a:endParaRPr lang="cs-CZ" sz="3000" dirty="0" smtClean="0"/>
          </a:p>
          <a:p>
            <a:pPr marL="0" indent="0">
              <a:buNone/>
            </a:pPr>
            <a:r>
              <a:rPr lang="cs-CZ" sz="3000" dirty="0"/>
              <a:t>	</a:t>
            </a:r>
            <a:r>
              <a:rPr lang="cs-CZ" sz="3000" dirty="0" smtClean="0"/>
              <a:t>		on 23 </a:t>
            </a:r>
            <a:r>
              <a:rPr lang="cs-CZ" sz="3000" dirty="0" err="1" smtClean="0"/>
              <a:t>January</a:t>
            </a:r>
            <a:endParaRPr lang="cs-CZ" sz="3000" dirty="0" smtClean="0"/>
          </a:p>
          <a:p>
            <a:pPr marL="0" indent="0">
              <a:buNone/>
            </a:pPr>
            <a:r>
              <a:rPr lang="cs-CZ" sz="3000" dirty="0"/>
              <a:t>	</a:t>
            </a:r>
            <a:r>
              <a:rPr lang="cs-CZ" sz="3000" dirty="0" smtClean="0"/>
              <a:t>		on my </a:t>
            </a:r>
            <a:r>
              <a:rPr lang="cs-CZ" sz="3000" dirty="0" err="1" smtClean="0"/>
              <a:t>birthday</a:t>
            </a:r>
            <a:endParaRPr lang="cs-CZ" sz="3000" dirty="0" smtClean="0"/>
          </a:p>
          <a:p>
            <a:pPr marL="0" indent="0">
              <a:buNone/>
            </a:pPr>
            <a:r>
              <a:rPr lang="cs-CZ" sz="3000" dirty="0"/>
              <a:t>	</a:t>
            </a:r>
            <a:r>
              <a:rPr lang="cs-CZ" sz="3000" dirty="0" smtClean="0"/>
              <a:t>		on </a:t>
            </a:r>
            <a:r>
              <a:rPr lang="cs-CZ" sz="3000" dirty="0" err="1" smtClean="0"/>
              <a:t>Easter</a:t>
            </a:r>
            <a:r>
              <a:rPr lang="cs-CZ" sz="3000" dirty="0" smtClean="0"/>
              <a:t> </a:t>
            </a:r>
            <a:r>
              <a:rPr lang="cs-CZ" sz="3000" dirty="0" err="1" smtClean="0"/>
              <a:t>Monday</a:t>
            </a:r>
            <a:endParaRPr lang="cs-CZ" sz="3000" dirty="0" smtClean="0"/>
          </a:p>
          <a:p>
            <a:pPr marL="0" indent="0">
              <a:buNone/>
            </a:pPr>
            <a:endParaRPr lang="cs-CZ" dirty="0" smtClean="0"/>
          </a:p>
          <a:p>
            <a:pPr>
              <a:buFontTx/>
              <a:buChar char="-"/>
            </a:pPr>
            <a:r>
              <a:rPr lang="cs-CZ" dirty="0" err="1">
                <a:solidFill>
                  <a:srgbClr val="00B050"/>
                </a:solidFill>
              </a:rPr>
              <a:t>d</a:t>
            </a:r>
            <a:r>
              <a:rPr lang="cs-CZ" dirty="0" err="1" smtClean="0">
                <a:solidFill>
                  <a:srgbClr val="00B050"/>
                </a:solidFill>
              </a:rPr>
              <a:t>ay</a:t>
            </a:r>
            <a:r>
              <a:rPr lang="cs-CZ" dirty="0" smtClean="0">
                <a:solidFill>
                  <a:srgbClr val="00B050"/>
                </a:solidFill>
              </a:rPr>
              <a:t> + part </a:t>
            </a:r>
            <a:r>
              <a:rPr lang="cs-CZ" dirty="0" err="1" smtClean="0">
                <a:solidFill>
                  <a:srgbClr val="00B050"/>
                </a:solidFill>
              </a:rPr>
              <a:t>of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err="1" smtClean="0">
                <a:solidFill>
                  <a:srgbClr val="00B050"/>
                </a:solidFill>
              </a:rPr>
              <a:t>day</a:t>
            </a:r>
            <a:r>
              <a:rPr lang="cs-CZ" dirty="0" smtClean="0">
                <a:solidFill>
                  <a:srgbClr val="00B050"/>
                </a:solidFill>
              </a:rPr>
              <a:t>		</a:t>
            </a:r>
          </a:p>
          <a:p>
            <a:pPr marL="457200" lvl="1" indent="0">
              <a:buNone/>
            </a:pPr>
            <a:r>
              <a:rPr lang="cs-CZ" dirty="0">
                <a:solidFill>
                  <a:srgbClr val="00B050"/>
                </a:solidFill>
              </a:rPr>
              <a:t>	</a:t>
            </a:r>
            <a:r>
              <a:rPr lang="cs-CZ" dirty="0" smtClean="0">
                <a:solidFill>
                  <a:srgbClr val="00B050"/>
                </a:solidFill>
              </a:rPr>
              <a:t>		</a:t>
            </a:r>
            <a:r>
              <a:rPr lang="cs-CZ" sz="3000" dirty="0" smtClean="0"/>
              <a:t>on </a:t>
            </a:r>
            <a:r>
              <a:rPr lang="cs-CZ" sz="3000" dirty="0" err="1" smtClean="0"/>
              <a:t>Saturday</a:t>
            </a:r>
            <a:r>
              <a:rPr lang="cs-CZ" sz="3000" dirty="0" smtClean="0"/>
              <a:t> night</a:t>
            </a:r>
          </a:p>
          <a:p>
            <a:pPr marL="0" indent="0">
              <a:buNone/>
            </a:pPr>
            <a:endParaRPr lang="en-US" i="1" dirty="0" smtClean="0"/>
          </a:p>
        </p:txBody>
      </p:sp>
      <p:pic>
        <p:nvPicPr>
          <p:cNvPr id="2051" name="Picture 3" descr="C:\Users\Jana\AppData\Local\Microsoft\Windows\Temporary Internet Files\Content.IE5\8185BRI6\MC90025065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360270"/>
            <a:ext cx="1895192" cy="2166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2990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008112"/>
          </a:xfrm>
          <a:ln w="19050">
            <a:solidFill>
              <a:srgbClr val="00B050"/>
            </a:solidFill>
          </a:ln>
        </p:spPr>
        <p:txBody>
          <a:bodyPr/>
          <a:lstStyle/>
          <a:p>
            <a:r>
              <a:rPr lang="cs-CZ" sz="5000" u="sng" dirty="0" smtClean="0">
                <a:solidFill>
                  <a:srgbClr val="00B050"/>
                </a:solidFill>
                <a:latin typeface="Algerian" pitchFamily="82" charset="0"/>
              </a:rPr>
              <a:t>At</a:t>
            </a:r>
            <a:endParaRPr lang="cs-CZ" sz="5000" u="sng" dirty="0">
              <a:solidFill>
                <a:srgbClr val="00B050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8435280" cy="5112568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dirty="0" err="1" smtClean="0">
                <a:solidFill>
                  <a:srgbClr val="00B050"/>
                </a:solidFill>
              </a:rPr>
              <a:t>time</a:t>
            </a:r>
            <a:r>
              <a:rPr lang="cs-CZ" dirty="0" smtClean="0">
                <a:solidFill>
                  <a:srgbClr val="00B050"/>
                </a:solidFill>
              </a:rPr>
              <a:t>		</a:t>
            </a:r>
            <a:r>
              <a:rPr lang="cs-CZ" dirty="0" err="1" smtClean="0"/>
              <a:t>at</a:t>
            </a:r>
            <a:r>
              <a:rPr lang="cs-CZ" dirty="0" smtClean="0"/>
              <a:t> 7 </a:t>
            </a:r>
            <a:r>
              <a:rPr lang="cs-CZ" dirty="0" err="1" smtClean="0"/>
              <a:t>o‘clock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>
              <a:buFontTx/>
              <a:buChar char="-"/>
            </a:pPr>
            <a:r>
              <a:rPr lang="cs-CZ" dirty="0" err="1" smtClean="0">
                <a:solidFill>
                  <a:srgbClr val="00B050"/>
                </a:solidFill>
              </a:rPr>
              <a:t>holidays</a:t>
            </a:r>
            <a:r>
              <a:rPr lang="cs-CZ" dirty="0" smtClean="0">
                <a:solidFill>
                  <a:srgbClr val="00B050"/>
                </a:solidFill>
              </a:rPr>
              <a:t>		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weekend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Christmas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Easter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>
              <a:buFontTx/>
              <a:buChar char="-"/>
            </a:pPr>
            <a:r>
              <a:rPr lang="cs-CZ" dirty="0" smtClean="0">
                <a:solidFill>
                  <a:srgbClr val="00B050"/>
                </a:solidFill>
              </a:rPr>
              <a:t>part </a:t>
            </a:r>
            <a:r>
              <a:rPr lang="cs-CZ" dirty="0" err="1" smtClean="0">
                <a:solidFill>
                  <a:srgbClr val="00B050"/>
                </a:solidFill>
              </a:rPr>
              <a:t>of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err="1" smtClean="0">
                <a:solidFill>
                  <a:srgbClr val="00B050"/>
                </a:solidFill>
              </a:rPr>
              <a:t>day</a:t>
            </a:r>
            <a:r>
              <a:rPr lang="cs-CZ" dirty="0" smtClean="0">
                <a:solidFill>
                  <a:srgbClr val="00B050"/>
                </a:solidFill>
              </a:rPr>
              <a:t>	</a:t>
            </a:r>
            <a:r>
              <a:rPr lang="cs-CZ" dirty="0" err="1" smtClean="0"/>
              <a:t>at</a:t>
            </a:r>
            <a:r>
              <a:rPr lang="cs-CZ" dirty="0" smtClean="0"/>
              <a:t> night</a:t>
            </a:r>
          </a:p>
          <a:p>
            <a:pPr marL="457200" lvl="1" indent="0">
              <a:buNone/>
            </a:pPr>
            <a:r>
              <a:rPr lang="cs-CZ" sz="3200" dirty="0" smtClean="0"/>
              <a:t>			</a:t>
            </a:r>
            <a:r>
              <a:rPr lang="cs-CZ" sz="3200" dirty="0" err="1" smtClean="0"/>
              <a:t>at</a:t>
            </a:r>
            <a:r>
              <a:rPr lang="cs-CZ" sz="3200" dirty="0" smtClean="0"/>
              <a:t> </a:t>
            </a:r>
            <a:r>
              <a:rPr lang="cs-CZ" sz="3200" dirty="0" err="1" smtClean="0"/>
              <a:t>noon</a:t>
            </a:r>
            <a:endParaRPr lang="cs-CZ" sz="3200" dirty="0" smtClean="0"/>
          </a:p>
          <a:p>
            <a:pPr marL="457200" lvl="1" indent="0">
              <a:buNone/>
            </a:pPr>
            <a:endParaRPr lang="en-US" i="1" dirty="0" smtClean="0"/>
          </a:p>
        </p:txBody>
      </p:sp>
      <p:pic>
        <p:nvPicPr>
          <p:cNvPr id="3078" name="Picture 6" descr="C:\Users\Jana\AppData\Local\Microsoft\Windows\Temporary Internet Files\Content.IE5\90FK01R9\MC900434864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933056"/>
            <a:ext cx="2285714" cy="2285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Jana\AppData\Local\Microsoft\Windows\Temporary Internet Files\Content.IE5\6FRIDCRR\MC90039653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1019" y="1573569"/>
            <a:ext cx="1260043" cy="1818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2990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err="1" smtClean="0">
                <a:solidFill>
                  <a:srgbClr val="00B050"/>
                </a:solidFill>
                <a:latin typeface="Algerian" pitchFamily="82" charset="0"/>
              </a:rPr>
              <a:t>Exercise</a:t>
            </a:r>
            <a:endParaRPr lang="cs-CZ" u="sng" dirty="0">
              <a:solidFill>
                <a:srgbClr val="00B050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2. </a:t>
            </a:r>
            <a:r>
              <a:rPr lang="cs-CZ" u="sng" dirty="0" smtClean="0">
                <a:solidFill>
                  <a:srgbClr val="00B050"/>
                </a:solidFill>
              </a:rPr>
              <a:t>Fill in AT / ON / IN:</a:t>
            </a:r>
            <a:endParaRPr lang="cs-CZ" u="sng" dirty="0" smtClean="0"/>
          </a:p>
          <a:p>
            <a:pPr marL="0" indent="0" algn="just">
              <a:buNone/>
            </a:pPr>
            <a:r>
              <a:rPr lang="cs-CZ" dirty="0" smtClean="0"/>
              <a:t>	</a:t>
            </a:r>
            <a:r>
              <a:rPr lang="en-US" dirty="0" smtClean="0"/>
              <a:t>____ June, _____ 1 September, _____ summer,</a:t>
            </a:r>
            <a:r>
              <a:rPr lang="cs-CZ" dirty="0" smtClean="0"/>
              <a:t> </a:t>
            </a:r>
            <a:r>
              <a:rPr lang="en-US" dirty="0" smtClean="0"/>
              <a:t>____ Tom‘s birthday, ____half past six, ____ Christmas, _____ the morning, ____ Wednesday afternoon, ______ 2010, _____ Boxing Day, ___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en-US" dirty="0" smtClean="0"/>
              <a:t>weekend, _____ night, _____ 11 century </a:t>
            </a:r>
          </a:p>
        </p:txBody>
      </p:sp>
      <p:pic>
        <p:nvPicPr>
          <p:cNvPr id="5122" name="Picture 2" descr="C:\Users\Jana\AppData\Local\Microsoft\Windows\Temporary Internet Files\Content.IE5\8185BRI6\MC90039862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725144"/>
            <a:ext cx="1830629" cy="1637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3568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err="1" smtClean="0">
                <a:solidFill>
                  <a:srgbClr val="FF0000"/>
                </a:solidFill>
                <a:latin typeface="Algerian" pitchFamily="82" charset="0"/>
              </a:rPr>
              <a:t>solution</a:t>
            </a:r>
            <a:endParaRPr lang="cs-CZ" u="sng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420888"/>
            <a:ext cx="8229600" cy="41291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2. </a:t>
            </a:r>
            <a:r>
              <a:rPr lang="cs-CZ" u="sng" dirty="0" smtClean="0">
                <a:solidFill>
                  <a:srgbClr val="00B050"/>
                </a:solidFill>
              </a:rPr>
              <a:t>Fill in AT / ON / IN:</a:t>
            </a:r>
          </a:p>
          <a:p>
            <a:pPr marL="0" indent="0">
              <a:buNone/>
            </a:pPr>
            <a:endParaRPr lang="cs-CZ" u="sng" dirty="0" smtClean="0"/>
          </a:p>
          <a:p>
            <a:pPr marL="0" indent="0" algn="just">
              <a:buNone/>
            </a:pPr>
            <a:r>
              <a:rPr lang="cs-CZ" dirty="0" smtClean="0">
                <a:solidFill>
                  <a:srgbClr val="FF0000"/>
                </a:solidFill>
              </a:rPr>
              <a:t>	in </a:t>
            </a:r>
            <a:r>
              <a:rPr lang="en-US" dirty="0" smtClean="0"/>
              <a:t>June, </a:t>
            </a:r>
            <a:r>
              <a:rPr lang="cs-CZ" dirty="0" smtClean="0">
                <a:solidFill>
                  <a:srgbClr val="FF0000"/>
                </a:solidFill>
              </a:rPr>
              <a:t>on </a:t>
            </a:r>
            <a:r>
              <a:rPr lang="en-US" dirty="0" smtClean="0"/>
              <a:t>1 September, </a:t>
            </a:r>
            <a:r>
              <a:rPr lang="cs-CZ" dirty="0" smtClean="0">
                <a:solidFill>
                  <a:srgbClr val="FF0000"/>
                </a:solidFill>
              </a:rPr>
              <a:t>in </a:t>
            </a:r>
            <a:r>
              <a:rPr lang="en-US" dirty="0" smtClean="0"/>
              <a:t>summer,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on </a:t>
            </a:r>
            <a:r>
              <a:rPr lang="en-US" dirty="0" smtClean="0"/>
              <a:t>Tom‘s birthday, </a:t>
            </a:r>
            <a:r>
              <a:rPr lang="cs-CZ" dirty="0" err="1" smtClean="0">
                <a:solidFill>
                  <a:srgbClr val="FF0000"/>
                </a:solidFill>
              </a:rPr>
              <a:t>at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half past six, </a:t>
            </a:r>
            <a:r>
              <a:rPr lang="cs-CZ" dirty="0" err="1" smtClean="0">
                <a:solidFill>
                  <a:srgbClr val="FF0000"/>
                </a:solidFill>
              </a:rPr>
              <a:t>at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Christmas, </a:t>
            </a:r>
            <a:r>
              <a:rPr lang="cs-CZ" dirty="0" smtClean="0">
                <a:solidFill>
                  <a:srgbClr val="FF0000"/>
                </a:solidFill>
              </a:rPr>
              <a:t>in </a:t>
            </a:r>
            <a:r>
              <a:rPr lang="en-US" dirty="0" smtClean="0"/>
              <a:t>the morning, </a:t>
            </a:r>
            <a:r>
              <a:rPr lang="cs-CZ" dirty="0" smtClean="0">
                <a:solidFill>
                  <a:srgbClr val="FF0000"/>
                </a:solidFill>
              </a:rPr>
              <a:t>on </a:t>
            </a:r>
            <a:r>
              <a:rPr lang="en-US" dirty="0" smtClean="0"/>
              <a:t>Wednesday afternoon, </a:t>
            </a:r>
            <a:r>
              <a:rPr lang="cs-CZ" dirty="0" smtClean="0">
                <a:solidFill>
                  <a:srgbClr val="FF0000"/>
                </a:solidFill>
              </a:rPr>
              <a:t>in </a:t>
            </a:r>
            <a:r>
              <a:rPr lang="en-US" dirty="0" smtClean="0"/>
              <a:t>2010, </a:t>
            </a:r>
            <a:r>
              <a:rPr lang="cs-CZ" dirty="0" smtClean="0">
                <a:solidFill>
                  <a:srgbClr val="FF0000"/>
                </a:solidFill>
              </a:rPr>
              <a:t>on </a:t>
            </a:r>
            <a:r>
              <a:rPr lang="en-US" dirty="0" smtClean="0"/>
              <a:t>Boxing Day, </a:t>
            </a:r>
            <a:r>
              <a:rPr lang="cs-CZ" dirty="0" err="1" smtClean="0">
                <a:solidFill>
                  <a:srgbClr val="FF0000"/>
                </a:solidFill>
              </a:rPr>
              <a:t>at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en-US" dirty="0" smtClean="0"/>
              <a:t>weekend, </a:t>
            </a:r>
            <a:r>
              <a:rPr lang="cs-CZ" dirty="0" err="1" smtClean="0">
                <a:solidFill>
                  <a:srgbClr val="FF0000"/>
                </a:solidFill>
              </a:rPr>
              <a:t>at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night, </a:t>
            </a:r>
            <a:r>
              <a:rPr lang="cs-CZ" dirty="0" smtClean="0">
                <a:solidFill>
                  <a:srgbClr val="FF0000"/>
                </a:solidFill>
              </a:rPr>
              <a:t>in </a:t>
            </a:r>
            <a:r>
              <a:rPr lang="en-US" dirty="0" smtClean="0"/>
              <a:t>11 century </a:t>
            </a:r>
          </a:p>
        </p:txBody>
      </p:sp>
      <p:pic>
        <p:nvPicPr>
          <p:cNvPr id="4098" name="Picture 2" descr="C:\Users\Jana\AppData\Local\Microsoft\Windows\Temporary Internet Files\Content.IE5\5AFPVKM7\MC90044041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052736"/>
            <a:ext cx="1262786" cy="182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3467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Použité kliparty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140969"/>
            <a:ext cx="8229600" cy="1728192"/>
          </a:xfrm>
        </p:spPr>
        <p:txBody>
          <a:bodyPr/>
          <a:lstStyle/>
          <a:p>
            <a:pPr marL="0" indent="0" algn="just">
              <a:buNone/>
            </a:pPr>
            <a:r>
              <a:rPr lang="cs-CZ" dirty="0" smtClean="0"/>
              <a:t>	Všechny použité kliparty jsou z volně dostupných sad programu PowerPoint společnosti Microsoft.</a:t>
            </a:r>
            <a:endParaRPr lang="cs-CZ" dirty="0"/>
          </a:p>
        </p:txBody>
      </p:sp>
      <p:pic>
        <p:nvPicPr>
          <p:cNvPr id="6" name="Picture 4" descr="C:\Users\Jana\AppData\Local\Microsoft\Windows\Temporary Internet Files\Content.IE5\8185BRI6\MC9004414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052736"/>
            <a:ext cx="1822450" cy="182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Jana\AppData\Local\Microsoft\Windows\Temporary Internet Files\Content.IE5\90FK01R9\MC900434864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293096"/>
            <a:ext cx="2285714" cy="2285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0589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40</Words>
  <Application>Microsoft Office PowerPoint</Application>
  <PresentationFormat>Předvádění na obrazovce (4:3)</PresentationFormat>
  <Paragraphs>52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Time prepositions</vt:lpstr>
      <vt:lpstr>IN</vt:lpstr>
      <vt:lpstr>oN</vt:lpstr>
      <vt:lpstr>At</vt:lpstr>
      <vt:lpstr>Exercise</vt:lpstr>
      <vt:lpstr>solution</vt:lpstr>
      <vt:lpstr>Použité kliparty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LIKES and DISLIKES</dc:title>
  <dc:creator>Jana</dc:creator>
  <cp:lastModifiedBy>Jana</cp:lastModifiedBy>
  <cp:revision>42</cp:revision>
  <dcterms:created xsi:type="dcterms:W3CDTF">2012-07-13T15:19:25Z</dcterms:created>
  <dcterms:modified xsi:type="dcterms:W3CDTF">2012-12-29T14:47:56Z</dcterms:modified>
</cp:coreProperties>
</file>