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sldIdLst>
    <p:sldId id="264" r:id="rId2"/>
    <p:sldId id="263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5" r:id="rId11"/>
    <p:sldId id="266" r:id="rId12"/>
    <p:sldId id="267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3333FF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13.2.2013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circl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ircl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circl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13.2.2013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ircl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13.2.2013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ircl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13.2.2013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ircl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13.2.2013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ircl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13.2.2013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ircl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13.2.2013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ransition spd="slow">
    <p:circl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ircl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circl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13.2.2013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ransition spd="slow">
    <p:circle/>
  </p:transition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0.jpeg"/><Relationship Id="rId4" Type="http://schemas.openxmlformats.org/officeDocument/2006/relationships/hyperlink" Target="http://upload.wikimedia.org/wikipedia/commons/8/84/Cape_of_Good_Hope_(Zaian_2008).JPG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13.gi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hyperlink" Target="http://upload.wikimedia.org/wikipedia/commons/f/f9/Vasco_da_Gama_(without_background).jpg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5.gif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://www.neaktuality.cz/zahranici/vasco-da-gama-vyplul-na-vypravu-ktera-otevre-vychodni-cestu-do-indie/" TargetMode="External"/><Relationship Id="rId3" Type="http://schemas.openxmlformats.org/officeDocument/2006/relationships/hyperlink" Target="http://history.howstuffworks.com/historical-figures/who-was-marco-polo.htm" TargetMode="External"/><Relationship Id="rId7" Type="http://schemas.openxmlformats.org/officeDocument/2006/relationships/hyperlink" Target="http://vera-tydlitatova.eblog.cz/objeveni-noveho-sveta" TargetMode="External"/><Relationship Id="rId2" Type="http://schemas.openxmlformats.org/officeDocument/2006/relationships/hyperlink" Target="http://www.malovane-obrazy.cz/412HS0126-obrazy-more-a-lode-plachetnice-na-mori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Cape_of_Good_Hope_(Zaian_2008).JPG" TargetMode="External"/><Relationship Id="rId5" Type="http://schemas.openxmlformats.org/officeDocument/2006/relationships/hyperlink" Target="http://saints.sqpn.com/ncd02701.htm" TargetMode="External"/><Relationship Id="rId4" Type="http://schemas.openxmlformats.org/officeDocument/2006/relationships/hyperlink" Target="http://en.wikipedia.org/wiki/File:Bartolomeu_Dias_Voyage.PNG" TargetMode="External"/><Relationship Id="rId9" Type="http://schemas.openxmlformats.org/officeDocument/2006/relationships/hyperlink" Target="http://www.gwit.org/students/fremont/assign/explorers/gama.htm" TargetMode="Externa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www.keidy.estranky.cz/clanky/historie/historie.html" TargetMode="External"/><Relationship Id="rId2" Type="http://schemas.openxmlformats.org/officeDocument/2006/relationships/hyperlink" Target="http://library.thinkquest.org/4034/vespucci.html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 cstate="print"/>
          <a:srcRect l="3670" t="9828" r="3670" b="7634"/>
          <a:stretch>
            <a:fillRect/>
          </a:stretch>
        </p:blipFill>
        <p:spPr bwMode="auto">
          <a:xfrm>
            <a:off x="611188" y="260350"/>
            <a:ext cx="6913562" cy="1152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12" name="Zástupný symbol pro obsah 11"/>
          <p:cNvGraphicFramePr>
            <a:graphicFrameLocks noGrp="1"/>
          </p:cNvGraphicFramePr>
          <p:nvPr>
            <p:ph idx="1"/>
          </p:nvPr>
        </p:nvGraphicFramePr>
        <p:xfrm>
          <a:off x="792163" y="1700213"/>
          <a:ext cx="7560840" cy="452047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275781"/>
                <a:gridCol w="4285059"/>
              </a:tblGrid>
              <a:tr h="612094">
                <a:tc>
                  <a:txBody>
                    <a:bodyPr/>
                    <a:lstStyle/>
                    <a:p>
                      <a:pPr algn="l"/>
                      <a:r>
                        <a:rPr lang="cs-CZ" sz="1800" b="0" dirty="0" smtClean="0">
                          <a:solidFill>
                            <a:schemeClr val="tx1"/>
                          </a:solidFill>
                        </a:rPr>
                        <a:t>Projekt:</a:t>
                      </a:r>
                      <a:endParaRPr lang="cs-CZ" sz="1800" b="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da-DK" sz="1800" b="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OP VK 1.4 709998205</a:t>
                      </a:r>
                    </a:p>
                    <a:p>
                      <a:pPr algn="l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612094">
                <a:tc>
                  <a:txBody>
                    <a:bodyPr/>
                    <a:lstStyle/>
                    <a:p>
                      <a:pPr algn="l"/>
                      <a:r>
                        <a:rPr lang="cs-CZ" sz="1800" dirty="0" smtClean="0">
                          <a:solidFill>
                            <a:schemeClr val="tx1"/>
                          </a:solidFill>
                        </a:rPr>
                        <a:t>Číslo projektu:</a:t>
                      </a:r>
                      <a:endParaRPr lang="cs-CZ" sz="18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CZ.1.07/1.4.00/21.0440</a:t>
                      </a:r>
                    </a:p>
                    <a:p>
                      <a:pPr algn="l"/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Autor: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Mgr. Anna </a:t>
                      </a:r>
                      <a:r>
                        <a:rPr lang="cs-CZ" smtClean="0">
                          <a:solidFill>
                            <a:schemeClr val="tx1"/>
                          </a:solidFill>
                        </a:rPr>
                        <a:t>Csanádiová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Číslo DUM: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D7 - 19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Datum ověření ve výuce: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24. 3.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2011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Ročník: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mtClean="0">
                          <a:solidFill>
                            <a:schemeClr val="tx1"/>
                          </a:solidFill>
                        </a:rPr>
                        <a:t>7.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Vzdělávací oblast: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Člověk a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společnost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Vzdělávací obor: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Dějepis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Tematický okruh: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Objevné plavby ve středověku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  <a:tr h="405039">
                <a:tc>
                  <a:txBody>
                    <a:bodyPr/>
                    <a:lstStyle/>
                    <a:p>
                      <a:pPr algn="l"/>
                      <a:r>
                        <a:rPr lang="cs-CZ" smtClean="0">
                          <a:solidFill>
                            <a:schemeClr val="tx1"/>
                          </a:solidFill>
                        </a:rPr>
                        <a:t>Téma: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mtClean="0">
                          <a:solidFill>
                            <a:schemeClr val="tx1"/>
                          </a:solidFill>
                        </a:rPr>
                        <a:t>Významní mořeplavci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</a:tr>
            </a:tbl>
          </a:graphicData>
        </a:graphic>
      </p:graphicFrame>
      <p:pic>
        <p:nvPicPr>
          <p:cNvPr id="2087" name="Picture 2" descr="logo1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667625" y="115888"/>
            <a:ext cx="989013" cy="14462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circl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u="sng" dirty="0" smtClean="0">
                <a:solidFill>
                  <a:srgbClr val="3333FF"/>
                </a:solidFill>
              </a:rPr>
              <a:t>ANOTACE</a:t>
            </a:r>
            <a:endParaRPr lang="cs-CZ" b="1" u="sng" dirty="0">
              <a:solidFill>
                <a:srgbClr val="3333FF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Tato prezentace je zaměřena na významné mořeplavce v pozdním středověku.</a:t>
            </a:r>
          </a:p>
          <a:p>
            <a:r>
              <a:rPr lang="cs-CZ" dirty="0" smtClean="0"/>
              <a:t>Objasňuje zásahy jednotlivých mořeplavců na jejich cestách.</a:t>
            </a:r>
          </a:p>
          <a:p>
            <a:r>
              <a:rPr lang="cs-CZ" dirty="0" smtClean="0"/>
              <a:t>Např. </a:t>
            </a:r>
            <a:r>
              <a:rPr lang="cs-CZ" dirty="0" err="1" smtClean="0"/>
              <a:t>Marco</a:t>
            </a:r>
            <a:r>
              <a:rPr lang="cs-CZ" dirty="0" smtClean="0"/>
              <a:t> Polo, </a:t>
            </a:r>
            <a:r>
              <a:rPr lang="cs-CZ" dirty="0" err="1" smtClean="0"/>
              <a:t>Bartolomeo</a:t>
            </a:r>
            <a:r>
              <a:rPr lang="cs-CZ" dirty="0" smtClean="0"/>
              <a:t> </a:t>
            </a:r>
            <a:r>
              <a:rPr lang="cs-CZ" dirty="0" err="1" smtClean="0"/>
              <a:t>Dias</a:t>
            </a:r>
            <a:r>
              <a:rPr lang="cs-CZ" dirty="0" smtClean="0"/>
              <a:t>, Kryštof Kolumbus, </a:t>
            </a:r>
            <a:r>
              <a:rPr lang="cs-CZ" dirty="0" err="1" smtClean="0"/>
              <a:t>Amerigo</a:t>
            </a:r>
            <a:r>
              <a:rPr lang="cs-CZ" dirty="0" smtClean="0"/>
              <a:t> </a:t>
            </a:r>
            <a:r>
              <a:rPr lang="cs-CZ" dirty="0" err="1" smtClean="0"/>
              <a:t>Vespucci</a:t>
            </a:r>
            <a:r>
              <a:rPr lang="cs-CZ" dirty="0" smtClean="0"/>
              <a:t>, </a:t>
            </a:r>
            <a:r>
              <a:rPr lang="cs-CZ" dirty="0" err="1" smtClean="0"/>
              <a:t>Vasco</a:t>
            </a:r>
            <a:r>
              <a:rPr lang="cs-CZ" dirty="0" smtClean="0"/>
              <a:t> </a:t>
            </a:r>
            <a:r>
              <a:rPr lang="cs-CZ" dirty="0" err="1" smtClean="0"/>
              <a:t>da</a:t>
            </a:r>
            <a:r>
              <a:rPr lang="cs-CZ" dirty="0" smtClean="0"/>
              <a:t> Gama.</a:t>
            </a:r>
            <a:endParaRPr lang="cs-CZ" dirty="0"/>
          </a:p>
        </p:txBody>
      </p:sp>
    </p:spTree>
  </p:cSld>
  <p:clrMapOvr>
    <a:masterClrMapping/>
  </p:clrMapOvr>
  <p:transition spd="slow">
    <p:circl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b="1" dirty="0" smtClean="0">
                <a:solidFill>
                  <a:srgbClr val="3333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Slavní mořeplavci a objevitelé</a:t>
            </a:r>
            <a:endParaRPr lang="cs-CZ" b="1" dirty="0">
              <a:solidFill>
                <a:srgbClr val="3333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1" name="Zástupný symbol pro obsah 10" descr="831E7449"/>
          <p:cNvPicPr>
            <a:picLocks noGrp="1"/>
          </p:cNvPicPr>
          <p:nvPr>
            <p:ph idx="1"/>
          </p:nvPr>
        </p:nvPicPr>
        <p:blipFill>
          <a:blip r:embed="rId2" cstate="print"/>
          <a:srcRect t="14325" r="2186" b="3303"/>
          <a:stretch>
            <a:fillRect/>
          </a:stretch>
        </p:blipFill>
        <p:spPr bwMode="auto">
          <a:xfrm>
            <a:off x="0" y="2276872"/>
            <a:ext cx="9144000" cy="3600400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circl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2" dur="2000" fill="hold"/>
                                        <p:tgtEl>
                                          <p:spTgt spid="11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cs-CZ" b="1" dirty="0" smtClean="0">
                <a:solidFill>
                  <a:srgbClr val="3333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Seznam významných </a:t>
            </a:r>
            <a:br>
              <a:rPr lang="cs-CZ" b="1" dirty="0" smtClean="0">
                <a:solidFill>
                  <a:srgbClr val="3333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b="1" dirty="0" smtClean="0">
                <a:solidFill>
                  <a:srgbClr val="3333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mořeplavců a objevitelů</a:t>
            </a:r>
            <a:endParaRPr lang="cs-CZ" b="1" dirty="0">
              <a:solidFill>
                <a:srgbClr val="3333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err="1" smtClean="0"/>
              <a:t>Marco</a:t>
            </a:r>
            <a:r>
              <a:rPr lang="cs-CZ" b="1" dirty="0" smtClean="0"/>
              <a:t> Polo </a:t>
            </a:r>
            <a:r>
              <a:rPr lang="cs-CZ" dirty="0" smtClean="0"/>
              <a:t>(13. – 14. století)</a:t>
            </a:r>
          </a:p>
          <a:p>
            <a:r>
              <a:rPr lang="cs-CZ" b="1" dirty="0" err="1" smtClean="0"/>
              <a:t>Bartolomeo</a:t>
            </a:r>
            <a:r>
              <a:rPr lang="cs-CZ" b="1" dirty="0" smtClean="0"/>
              <a:t> </a:t>
            </a:r>
            <a:r>
              <a:rPr lang="cs-CZ" b="1" dirty="0" err="1" smtClean="0"/>
              <a:t>Dias</a:t>
            </a:r>
            <a:r>
              <a:rPr lang="cs-CZ" b="1" dirty="0" smtClean="0"/>
              <a:t> </a:t>
            </a:r>
            <a:r>
              <a:rPr lang="cs-CZ" dirty="0" smtClean="0"/>
              <a:t>(15. století)</a:t>
            </a:r>
          </a:p>
          <a:p>
            <a:r>
              <a:rPr lang="cs-CZ" b="1" dirty="0" smtClean="0"/>
              <a:t>Kryštof Kolumbus </a:t>
            </a:r>
            <a:r>
              <a:rPr lang="cs-CZ" dirty="0" smtClean="0"/>
              <a:t>(15. – 16. století)</a:t>
            </a:r>
          </a:p>
          <a:p>
            <a:r>
              <a:rPr lang="cs-CZ" b="1" dirty="0" err="1" smtClean="0"/>
              <a:t>Amerigo</a:t>
            </a:r>
            <a:r>
              <a:rPr lang="cs-CZ" b="1" dirty="0" smtClean="0"/>
              <a:t> </a:t>
            </a:r>
            <a:r>
              <a:rPr lang="cs-CZ" b="1" dirty="0" err="1" smtClean="0"/>
              <a:t>Vespucci</a:t>
            </a:r>
            <a:r>
              <a:rPr lang="cs-CZ" b="1" dirty="0" smtClean="0"/>
              <a:t> </a:t>
            </a:r>
            <a:r>
              <a:rPr lang="cs-CZ" dirty="0" smtClean="0"/>
              <a:t>(15. – 16. století)</a:t>
            </a:r>
          </a:p>
          <a:p>
            <a:r>
              <a:rPr lang="cs-CZ" b="1" dirty="0" err="1" smtClean="0"/>
              <a:t>Vasco</a:t>
            </a:r>
            <a:r>
              <a:rPr lang="cs-CZ" b="1" dirty="0" smtClean="0"/>
              <a:t> </a:t>
            </a:r>
            <a:r>
              <a:rPr lang="cs-CZ" b="1" dirty="0" err="1" smtClean="0"/>
              <a:t>da</a:t>
            </a:r>
            <a:r>
              <a:rPr lang="cs-CZ" b="1" dirty="0" smtClean="0"/>
              <a:t> Gama </a:t>
            </a:r>
            <a:r>
              <a:rPr lang="cs-CZ" dirty="0" smtClean="0"/>
              <a:t>(15. – 16. století)</a:t>
            </a:r>
          </a:p>
          <a:p>
            <a:endParaRPr lang="cs-CZ" dirty="0"/>
          </a:p>
        </p:txBody>
      </p:sp>
      <p:pic>
        <p:nvPicPr>
          <p:cNvPr id="8194" name="Picture 2" descr="http://www.e-obrazy.cz/zbozi/100pa/velke/412HS0126-obraz-plachetnice-na-mori.jpe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624683" y="3933056"/>
            <a:ext cx="3519317" cy="2924944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circl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solidFill>
                  <a:srgbClr val="3333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MARCO POLO</a:t>
            </a:r>
            <a:endParaRPr lang="cs-CZ" b="1" dirty="0">
              <a:solidFill>
                <a:srgbClr val="3333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lvl="0"/>
            <a:r>
              <a:rPr lang="cs-CZ" dirty="0" smtClean="0"/>
              <a:t>1254-1324</a:t>
            </a:r>
          </a:p>
          <a:p>
            <a:pPr lvl="0"/>
            <a:r>
              <a:rPr lang="cs-CZ" dirty="0" smtClean="0"/>
              <a:t>Ital, kupec z Benátek</a:t>
            </a:r>
          </a:p>
          <a:p>
            <a:pPr lvl="0"/>
            <a:r>
              <a:rPr lang="cs-CZ" dirty="0" smtClean="0"/>
              <a:t>cesty lodí do Persie, přes Indický oceán do Přední Indie do jižní Číny</a:t>
            </a:r>
          </a:p>
          <a:p>
            <a:pPr lvl="0"/>
            <a:r>
              <a:rPr lang="cs-CZ" dirty="0" smtClean="0"/>
              <a:t>po smrti matky r. 1271 odcestoval s otcem </a:t>
            </a:r>
          </a:p>
          <a:p>
            <a:pPr lvl="0">
              <a:buNone/>
            </a:pPr>
            <a:r>
              <a:rPr lang="cs-CZ" dirty="0" smtClean="0"/>
              <a:t>	a strýcem do Asie – Pekingu</a:t>
            </a:r>
          </a:p>
          <a:p>
            <a:pPr lvl="0"/>
            <a:r>
              <a:rPr lang="cs-CZ" dirty="0" smtClean="0"/>
              <a:t>chán </a:t>
            </a:r>
            <a:r>
              <a:rPr lang="cs-CZ" dirty="0" err="1" smtClean="0"/>
              <a:t>Kublaj</a:t>
            </a:r>
            <a:r>
              <a:rPr lang="cs-CZ" dirty="0" smtClean="0"/>
              <a:t> ho pověřil státní funkcí</a:t>
            </a:r>
          </a:p>
          <a:p>
            <a:pPr lvl="0"/>
            <a:r>
              <a:rPr lang="cs-CZ" dirty="0" smtClean="0"/>
              <a:t>1295 upadl do janovského zajetí</a:t>
            </a:r>
          </a:p>
          <a:p>
            <a:pPr lvl="0"/>
            <a:r>
              <a:rPr lang="cs-CZ" dirty="0" smtClean="0"/>
              <a:t>ovládal 4 jazyky </a:t>
            </a:r>
          </a:p>
          <a:p>
            <a:pPr lvl="0">
              <a:buNone/>
            </a:pPr>
            <a:r>
              <a:rPr lang="cs-CZ" dirty="0" smtClean="0"/>
              <a:t>	(perštinu, mongolštinu, </a:t>
            </a:r>
          </a:p>
          <a:p>
            <a:pPr lvl="0">
              <a:buNone/>
            </a:pPr>
            <a:r>
              <a:rPr lang="cs-CZ" dirty="0" smtClean="0"/>
              <a:t>	</a:t>
            </a:r>
            <a:r>
              <a:rPr lang="cs-CZ" dirty="0" err="1" smtClean="0"/>
              <a:t>ujgurštinu</a:t>
            </a:r>
            <a:r>
              <a:rPr lang="cs-CZ" dirty="0" smtClean="0"/>
              <a:t>, turečtinu)</a:t>
            </a:r>
          </a:p>
          <a:p>
            <a:endParaRPr lang="cs-CZ" dirty="0"/>
          </a:p>
        </p:txBody>
      </p:sp>
      <p:pic>
        <p:nvPicPr>
          <p:cNvPr id="4" name="il_fi" descr="http://static.howstuffworks.com/gif/marco-polo-1.jpg"/>
          <p:cNvPicPr/>
          <p:nvPr/>
        </p:nvPicPr>
        <p:blipFill>
          <a:blip r:embed="rId2" cstate="print"/>
          <a:srcRect l="3889" t="6667" r="13333" b="6667"/>
          <a:stretch>
            <a:fillRect/>
          </a:stretch>
        </p:blipFill>
        <p:spPr bwMode="auto">
          <a:xfrm>
            <a:off x="7092280" y="908720"/>
            <a:ext cx="1656184" cy="16561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il_fi" descr="http://www.acmecompany.com/stock_thumbnails/13763.marco_polo_globe.jpg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012160" y="3861048"/>
            <a:ext cx="3131840" cy="29969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circl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17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17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17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17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17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17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" presetID="17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17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solidFill>
                  <a:srgbClr val="3333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BARTOLOMEO DIAS</a:t>
            </a:r>
            <a:endParaRPr lang="cs-CZ" b="1" dirty="0">
              <a:solidFill>
                <a:srgbClr val="3333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dirty="0" smtClean="0"/>
              <a:t>1450-1500</a:t>
            </a:r>
          </a:p>
          <a:p>
            <a:pPr lvl="0"/>
            <a:r>
              <a:rPr lang="cs-CZ" dirty="0" smtClean="0"/>
              <a:t>Portugalec</a:t>
            </a:r>
          </a:p>
          <a:p>
            <a:pPr lvl="0"/>
            <a:r>
              <a:rPr lang="cs-CZ" dirty="0" smtClean="0"/>
              <a:t>plavil se kolem západní Afriky</a:t>
            </a:r>
          </a:p>
          <a:p>
            <a:pPr lvl="0"/>
            <a:r>
              <a:rPr lang="cs-CZ" dirty="0" smtClean="0"/>
              <a:t>objevil ústí řeky Kongo a jižní mys,</a:t>
            </a:r>
          </a:p>
          <a:p>
            <a:pPr lvl="0">
              <a:buNone/>
            </a:pPr>
            <a:r>
              <a:rPr lang="cs-CZ" dirty="0" smtClean="0"/>
              <a:t>	 který nazval Bouřlivý</a:t>
            </a:r>
          </a:p>
          <a:p>
            <a:pPr lvl="0"/>
            <a:r>
              <a:rPr lang="cs-CZ" dirty="0" smtClean="0"/>
              <a:t>později přejmenováno na </a:t>
            </a:r>
          </a:p>
          <a:p>
            <a:pPr lvl="0">
              <a:buNone/>
            </a:pPr>
            <a:r>
              <a:rPr lang="cs-CZ" dirty="0" smtClean="0"/>
              <a:t>	mys Dobré naděje</a:t>
            </a:r>
          </a:p>
          <a:p>
            <a:endParaRPr lang="cs-CZ" dirty="0"/>
          </a:p>
        </p:txBody>
      </p:sp>
      <p:pic>
        <p:nvPicPr>
          <p:cNvPr id="4" name="il_fi" descr="http://saints.sqpn.com/ncd02701.jpg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24328" y="764704"/>
            <a:ext cx="1619672" cy="20162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Obrázek 4" descr="http://upload.wikimedia.org/wikipedia/commons/d/d6/Bartolomeu_Dias_Voyage.PNG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91672" y="2996952"/>
            <a:ext cx="2952328" cy="31683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Obrázek 5" descr="Soubor:Cape of Good Hope (Zaian 2008).JPG">
            <a:hlinkClick r:id="rId4"/>
          </p:cNvPr>
          <p:cNvPicPr/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067944" y="4797152"/>
            <a:ext cx="2736304" cy="20608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circl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17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17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17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" presetID="17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3333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KRYŠTOF KOLUMBUS</a:t>
            </a:r>
            <a:endParaRPr lang="cs-CZ" b="1" dirty="0">
              <a:solidFill>
                <a:srgbClr val="3333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lvl="0"/>
            <a:r>
              <a:rPr lang="cs-CZ" dirty="0" smtClean="0"/>
              <a:t>1446 - 1506</a:t>
            </a:r>
          </a:p>
          <a:p>
            <a:pPr lvl="0"/>
            <a:r>
              <a:rPr lang="cs-CZ" dirty="0" smtClean="0"/>
              <a:t>Ital, ve službách španělské královny Isabel </a:t>
            </a:r>
          </a:p>
          <a:p>
            <a:pPr lvl="0"/>
            <a:r>
              <a:rPr lang="cs-CZ" dirty="0" smtClean="0"/>
              <a:t>první plavba ve 14. letech (Tunis, Řecko)</a:t>
            </a:r>
          </a:p>
          <a:p>
            <a:pPr lvl="0"/>
            <a:r>
              <a:rPr lang="cs-CZ" dirty="0" smtClean="0"/>
              <a:t>názor – Země je kulatá</a:t>
            </a:r>
          </a:p>
          <a:p>
            <a:pPr lvl="0">
              <a:buNone/>
            </a:pPr>
            <a:r>
              <a:rPr lang="cs-CZ" dirty="0" smtClean="0"/>
              <a:t>	– Indie a Čína je západní směrem, </a:t>
            </a:r>
          </a:p>
          <a:p>
            <a:pPr lvl="0">
              <a:buNone/>
            </a:pPr>
            <a:r>
              <a:rPr lang="cs-CZ" dirty="0" smtClean="0"/>
              <a:t>	   přeplutím Atlantického oceánu</a:t>
            </a:r>
          </a:p>
          <a:p>
            <a:pPr lvl="0"/>
            <a:r>
              <a:rPr lang="cs-CZ" dirty="0" smtClean="0"/>
              <a:t>lodě Pinta, </a:t>
            </a:r>
            <a:r>
              <a:rPr lang="cs-CZ" dirty="0" err="1" smtClean="0"/>
              <a:t>Niňa</a:t>
            </a:r>
            <a:r>
              <a:rPr lang="cs-CZ" dirty="0" smtClean="0"/>
              <a:t>, </a:t>
            </a:r>
            <a:r>
              <a:rPr lang="cs-CZ" dirty="0" err="1" smtClean="0"/>
              <a:t>Santa</a:t>
            </a:r>
            <a:r>
              <a:rPr lang="cs-CZ" dirty="0" smtClean="0"/>
              <a:t> Marie </a:t>
            </a:r>
          </a:p>
          <a:p>
            <a:pPr lvl="0"/>
            <a:r>
              <a:rPr lang="cs-CZ" dirty="0" smtClean="0"/>
              <a:t>srpen 1492 zahájení plavby</a:t>
            </a:r>
          </a:p>
          <a:p>
            <a:pPr lvl="0"/>
            <a:r>
              <a:rPr lang="cs-CZ" dirty="0" smtClean="0"/>
              <a:t>říjen 1492 připlul na ostrov San Salvador</a:t>
            </a:r>
          </a:p>
          <a:p>
            <a:pPr lvl="0"/>
            <a:r>
              <a:rPr lang="cs-CZ" dirty="0" smtClean="0"/>
              <a:t>domníval se, že připlul do Indie </a:t>
            </a:r>
          </a:p>
          <a:p>
            <a:pPr lvl="0">
              <a:buNone/>
            </a:pPr>
            <a:r>
              <a:rPr lang="cs-CZ" dirty="0" smtClean="0"/>
              <a:t>	– obyvatele nazval Indiány</a:t>
            </a:r>
          </a:p>
          <a:p>
            <a:pPr lvl="0"/>
            <a:r>
              <a:rPr lang="cs-CZ" dirty="0" smtClean="0"/>
              <a:t>ve skutečnosti připlul na </a:t>
            </a:r>
          </a:p>
          <a:p>
            <a:pPr lvl="0">
              <a:buNone/>
            </a:pPr>
            <a:r>
              <a:rPr lang="cs-CZ" dirty="0" smtClean="0"/>
              <a:t>	Bahamské ostrovy v Karibském moři</a:t>
            </a:r>
          </a:p>
          <a:p>
            <a:endParaRPr lang="cs-CZ" dirty="0"/>
          </a:p>
        </p:txBody>
      </p:sp>
      <p:pic>
        <p:nvPicPr>
          <p:cNvPr id="5" name="il_fi" descr="http://t0.gstatic.com/images?q=tbn:ANd9GcRgpxUDuoUph3P71ZG3ykcOCT_4AJAB4SisvRryLH4-GAuB-9LG&amp;t=1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660232" y="2996952"/>
            <a:ext cx="2267744" cy="16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Zástupný symbol pro obsah 10" descr="831E7449"/>
          <p:cNvPicPr>
            <a:picLocks/>
          </p:cNvPicPr>
          <p:nvPr/>
        </p:nvPicPr>
        <p:blipFill>
          <a:blip r:embed="rId3" cstate="print"/>
          <a:srcRect l="20028" t="27504" r="49162" b="42842"/>
          <a:stretch>
            <a:fillRect/>
          </a:stretch>
        </p:blipFill>
        <p:spPr bwMode="auto">
          <a:xfrm>
            <a:off x="5724128" y="4869160"/>
            <a:ext cx="3419872" cy="1988840"/>
          </a:xfrm>
          <a:prstGeom prst="rect">
            <a:avLst/>
          </a:prstGeom>
          <a:noFill/>
        </p:spPr>
      </p:pic>
      <p:pic>
        <p:nvPicPr>
          <p:cNvPr id="6146" name="Picture 2" descr="http://media.novinky.cz/318/243187-top_foto1-knlyi.jpg"/>
          <p:cNvPicPr>
            <a:picLocks noChangeAspect="1" noChangeArrowheads="1"/>
          </p:cNvPicPr>
          <p:nvPr/>
        </p:nvPicPr>
        <p:blipFill>
          <a:blip r:embed="rId4" cstate="print"/>
          <a:srcRect l="21420" r="25661" b="-649"/>
          <a:stretch>
            <a:fillRect/>
          </a:stretch>
        </p:blipFill>
        <p:spPr bwMode="auto">
          <a:xfrm>
            <a:off x="6516217" y="37454"/>
            <a:ext cx="2627784" cy="2815482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circl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17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17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17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17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9" presetID="17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5" presetID="17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9" presetID="17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3" presetID="17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5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solidFill>
                  <a:srgbClr val="3333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AMERIGO VESPUCCI</a:t>
            </a:r>
            <a:endParaRPr lang="cs-CZ" b="1" dirty="0">
              <a:solidFill>
                <a:srgbClr val="3333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35480"/>
            <a:ext cx="8435280" cy="4389120"/>
          </a:xfrm>
        </p:spPr>
        <p:txBody>
          <a:bodyPr>
            <a:normAutofit fontScale="92500" lnSpcReduction="20000"/>
          </a:bodyPr>
          <a:lstStyle/>
          <a:p>
            <a:pPr lvl="0"/>
            <a:r>
              <a:rPr lang="cs-CZ" dirty="0" smtClean="0"/>
              <a:t>1451-1512</a:t>
            </a:r>
          </a:p>
          <a:p>
            <a:pPr lvl="0"/>
            <a:r>
              <a:rPr lang="cs-CZ" dirty="0" smtClean="0"/>
              <a:t>Ital, pokládán za objevitele Jižní Ameriky</a:t>
            </a:r>
          </a:p>
          <a:p>
            <a:pPr lvl="0"/>
            <a:r>
              <a:rPr lang="cs-CZ" dirty="0" smtClean="0"/>
              <a:t>teorie o objevení nového kontinentu, </a:t>
            </a:r>
          </a:p>
          <a:p>
            <a:pPr lvl="0">
              <a:buNone/>
            </a:pPr>
            <a:r>
              <a:rPr lang="cs-CZ" dirty="0" smtClean="0"/>
              <a:t>	který dostal jeho jméno – Amerika</a:t>
            </a:r>
          </a:p>
          <a:p>
            <a:pPr lvl="0"/>
            <a:r>
              <a:rPr lang="cs-CZ" dirty="0" smtClean="0"/>
              <a:t>cílem výprav byla pro všechny mořeplavce Indie </a:t>
            </a:r>
          </a:p>
          <a:p>
            <a:pPr lvl="0">
              <a:buNone/>
            </a:pPr>
            <a:r>
              <a:rPr lang="cs-CZ" dirty="0" smtClean="0"/>
              <a:t>	(pro koření)</a:t>
            </a:r>
          </a:p>
          <a:p>
            <a:pPr lvl="0"/>
            <a:r>
              <a:rPr lang="cs-CZ" dirty="0" smtClean="0"/>
              <a:t>úkolem plavby  - plout k jihu </a:t>
            </a:r>
          </a:p>
          <a:p>
            <a:pPr lvl="0">
              <a:buNone/>
            </a:pPr>
            <a:r>
              <a:rPr lang="cs-CZ" dirty="0" smtClean="0"/>
              <a:t>	a najít cestu kolem objeveného</a:t>
            </a:r>
          </a:p>
          <a:p>
            <a:pPr lvl="0">
              <a:buNone/>
            </a:pPr>
            <a:r>
              <a:rPr lang="cs-CZ" dirty="0" smtClean="0"/>
              <a:t>	„ostrova“ tzn. Ameriky</a:t>
            </a:r>
          </a:p>
          <a:p>
            <a:pPr lvl="0"/>
            <a:r>
              <a:rPr lang="cs-CZ" dirty="0" err="1" smtClean="0"/>
              <a:t>Vespucci</a:t>
            </a:r>
            <a:r>
              <a:rPr lang="cs-CZ" dirty="0" smtClean="0"/>
              <a:t> pochopil - nejedná o nějaký </a:t>
            </a:r>
          </a:p>
          <a:p>
            <a:pPr lvl="0">
              <a:buNone/>
            </a:pPr>
            <a:r>
              <a:rPr lang="cs-CZ" dirty="0" smtClean="0"/>
              <a:t>	velký ostrov, ale o celý kontinent.</a:t>
            </a:r>
          </a:p>
          <a:p>
            <a:endParaRPr lang="cs-CZ" dirty="0"/>
          </a:p>
        </p:txBody>
      </p:sp>
      <p:pic>
        <p:nvPicPr>
          <p:cNvPr id="4" name="il_fi" descr="http://www.mtsd-vt.org/mes/webquests/SHurley/Images/vespucci.gif"/>
          <p:cNvPicPr/>
          <p:nvPr/>
        </p:nvPicPr>
        <p:blipFill>
          <a:blip r:embed="rId2" cstate="print"/>
          <a:srcRect l="12414" r="6897"/>
          <a:stretch>
            <a:fillRect/>
          </a:stretch>
        </p:blipFill>
        <p:spPr bwMode="auto">
          <a:xfrm>
            <a:off x="7271792" y="620688"/>
            <a:ext cx="1872208" cy="187220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Zástupný symbol pro obsah 10" descr="831E7449"/>
          <p:cNvPicPr>
            <a:picLocks/>
          </p:cNvPicPr>
          <p:nvPr/>
        </p:nvPicPr>
        <p:blipFill>
          <a:blip r:embed="rId3" cstate="print"/>
          <a:srcRect l="18096" t="27505" r="49552" b="29662"/>
          <a:stretch>
            <a:fillRect/>
          </a:stretch>
        </p:blipFill>
        <p:spPr bwMode="auto">
          <a:xfrm>
            <a:off x="5868144" y="4625752"/>
            <a:ext cx="3275856" cy="2232248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circl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17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17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17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17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17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" presetID="17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1" presetID="17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dirty="0" smtClean="0">
                <a:solidFill>
                  <a:srgbClr val="3333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VASCO DA GAMA</a:t>
            </a:r>
            <a:endParaRPr lang="cs-CZ" b="1" dirty="0">
              <a:solidFill>
                <a:srgbClr val="3333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dirty="0" smtClean="0"/>
              <a:t>1449-1524</a:t>
            </a:r>
          </a:p>
          <a:p>
            <a:pPr lvl="0"/>
            <a:r>
              <a:rPr lang="cs-CZ" dirty="0" smtClean="0"/>
              <a:t>Portugalec</a:t>
            </a:r>
          </a:p>
          <a:p>
            <a:pPr lvl="0"/>
            <a:r>
              <a:rPr lang="cs-CZ" dirty="0" smtClean="0"/>
              <a:t>cesta z </a:t>
            </a:r>
            <a:r>
              <a:rPr lang="cs-CZ" dirty="0" smtClean="0"/>
              <a:t>Evropy (</a:t>
            </a:r>
            <a:r>
              <a:rPr lang="cs-CZ" dirty="0" smtClean="0"/>
              <a:t>Lisabon) do Indie</a:t>
            </a:r>
          </a:p>
          <a:p>
            <a:pPr lvl="0"/>
            <a:r>
              <a:rPr lang="cs-CZ" dirty="0" smtClean="0"/>
              <a:t>července 1497 (4 lodě, 170 mužů) – květen 1498 </a:t>
            </a:r>
          </a:p>
          <a:p>
            <a:pPr lvl="0">
              <a:buNone/>
            </a:pPr>
            <a:r>
              <a:rPr lang="cs-CZ" dirty="0" smtClean="0"/>
              <a:t>	poprvé obeplul Afriku a našel námořní cestu do Indie</a:t>
            </a:r>
          </a:p>
          <a:p>
            <a:pPr lvl="0"/>
            <a:r>
              <a:rPr lang="cs-CZ" dirty="0" smtClean="0"/>
              <a:t>zažil velké bouře, konflikty posádky s místními obyvateli</a:t>
            </a:r>
          </a:p>
          <a:p>
            <a:pPr lvl="0"/>
            <a:r>
              <a:rPr lang="cs-CZ" dirty="0" smtClean="0"/>
              <a:t>do Indie plul 2x</a:t>
            </a:r>
          </a:p>
          <a:p>
            <a:pPr lvl="0"/>
            <a:r>
              <a:rPr lang="cs-CZ" dirty="0" smtClean="0"/>
              <a:t>na své poslední cestě umírá</a:t>
            </a:r>
          </a:p>
          <a:p>
            <a:endParaRPr lang="cs-CZ" dirty="0"/>
          </a:p>
        </p:txBody>
      </p:sp>
      <p:pic>
        <p:nvPicPr>
          <p:cNvPr id="4" name="Obrázek 3" descr="Soubor:Vasco da Gama (without background).jpg">
            <a:hlinkClick r:id="rId2"/>
          </p:cNvPr>
          <p:cNvPicPr/>
          <p:nvPr/>
        </p:nvPicPr>
        <p:blipFill>
          <a:blip r:embed="rId3" cstate="print"/>
          <a:srcRect l="9811" t="10833" r="15074" b="29968"/>
          <a:stretch>
            <a:fillRect/>
          </a:stretch>
        </p:blipFill>
        <p:spPr bwMode="auto">
          <a:xfrm>
            <a:off x="6959858" y="764704"/>
            <a:ext cx="2184142" cy="244827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il_fi" descr="http://www.gwit.org/students/fremont/assign/explorers/gama_map.gif"/>
          <p:cNvPicPr/>
          <p:nvPr/>
        </p:nvPicPr>
        <p:blipFill>
          <a:blip r:embed="rId4" cstate="print"/>
          <a:srcRect l="8036" b="6875"/>
          <a:stretch>
            <a:fillRect/>
          </a:stretch>
        </p:blipFill>
        <p:spPr bwMode="auto">
          <a:xfrm>
            <a:off x="5940152" y="4725143"/>
            <a:ext cx="3203848" cy="213285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circl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17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17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17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7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17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17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u="sng" dirty="0" smtClean="0">
                <a:solidFill>
                  <a:srgbClr val="3333FF"/>
                </a:solidFill>
              </a:rPr>
              <a:t>POUŽITÉ ZDROJE</a:t>
            </a:r>
            <a:endParaRPr lang="cs-CZ" b="1" u="sng" dirty="0">
              <a:solidFill>
                <a:srgbClr val="3333FF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0" indent="-457200">
              <a:buFontTx/>
              <a:buAutoNum type="arabicPeriod"/>
              <a:defRPr/>
            </a:pPr>
            <a:r>
              <a:rPr lang="cs-CZ" sz="2000" dirty="0" smtClean="0"/>
              <a:t>Válková Veronika; Dějepis 7 – učebnice; SPN Praha 2009</a:t>
            </a:r>
          </a:p>
          <a:p>
            <a:pPr marL="457200" indent="-457200">
              <a:buNone/>
              <a:defRPr/>
            </a:pPr>
            <a:r>
              <a:rPr lang="cs-CZ" sz="2000" dirty="0" smtClean="0"/>
              <a:t>	naskenovaná a různě upravená mapa </a:t>
            </a:r>
            <a:r>
              <a:rPr lang="cs-CZ" sz="2000" dirty="0" err="1" smtClean="0"/>
              <a:t>str</a:t>
            </a:r>
            <a:r>
              <a:rPr lang="cs-CZ" sz="2000" dirty="0" smtClean="0"/>
              <a:t> . 90</a:t>
            </a:r>
          </a:p>
          <a:p>
            <a:pPr marL="457200" indent="-457200">
              <a:buFontTx/>
              <a:buAutoNum type="arabicPeriod"/>
              <a:defRPr/>
            </a:pPr>
            <a:r>
              <a:rPr lang="cs-CZ" sz="2000" dirty="0" smtClean="0"/>
              <a:t>Vykoupil Libor; Antonín Robert;  </a:t>
            </a:r>
            <a:r>
              <a:rPr lang="cs-CZ" sz="2000" dirty="0" err="1" smtClean="0"/>
              <a:t>Fejfušová</a:t>
            </a:r>
            <a:r>
              <a:rPr lang="cs-CZ" sz="2000" dirty="0" smtClean="0"/>
              <a:t> </a:t>
            </a:r>
            <a:r>
              <a:rPr lang="cs-CZ" sz="2000" dirty="0" err="1" smtClean="0"/>
              <a:t>Marei</a:t>
            </a:r>
            <a:r>
              <a:rPr lang="cs-CZ" sz="2000" dirty="0" smtClean="0"/>
              <a:t> – Dějepis – Středověk a počátky novověku (učebnice), nakladatelství Nová škola 2008</a:t>
            </a:r>
          </a:p>
          <a:p>
            <a:endParaRPr lang="cs-CZ" dirty="0"/>
          </a:p>
        </p:txBody>
      </p:sp>
    </p:spTree>
  </p:cSld>
  <p:clrMapOvr>
    <a:masterClrMapping/>
  </p:clrMapOvr>
  <p:transition spd="slow">
    <p:circle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u="sng" dirty="0" smtClean="0">
                <a:solidFill>
                  <a:srgbClr val="3333FF"/>
                </a:solidFill>
              </a:rPr>
              <a:t>POUŽITÉ ZDROJE</a:t>
            </a:r>
            <a:endParaRPr lang="cs-CZ" b="1" u="sng" dirty="0">
              <a:solidFill>
                <a:srgbClr val="3333FF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000" dirty="0" smtClean="0">
                <a:hlinkClick r:id="rId2"/>
              </a:rPr>
              <a:t>http://www.</a:t>
            </a:r>
            <a:r>
              <a:rPr lang="cs-CZ" sz="2000" dirty="0" err="1" smtClean="0">
                <a:hlinkClick r:id="rId2"/>
              </a:rPr>
              <a:t>malovane</a:t>
            </a:r>
            <a:r>
              <a:rPr lang="cs-CZ" sz="2000" dirty="0" smtClean="0">
                <a:hlinkClick r:id="rId2"/>
              </a:rPr>
              <a:t>-obrazy.</a:t>
            </a:r>
            <a:r>
              <a:rPr lang="cs-CZ" sz="2000" dirty="0" err="1" smtClean="0">
                <a:hlinkClick r:id="rId2"/>
              </a:rPr>
              <a:t>cz</a:t>
            </a:r>
            <a:r>
              <a:rPr lang="cs-CZ" sz="2000" dirty="0" smtClean="0">
                <a:hlinkClick r:id="rId2"/>
              </a:rPr>
              <a:t>/412HS0126-obrazy-more-a-</a:t>
            </a:r>
            <a:r>
              <a:rPr lang="cs-CZ" sz="2000" dirty="0" err="1" smtClean="0">
                <a:hlinkClick r:id="rId2"/>
              </a:rPr>
              <a:t>lode</a:t>
            </a:r>
            <a:r>
              <a:rPr lang="cs-CZ" sz="2000" dirty="0" smtClean="0">
                <a:hlinkClick r:id="rId2"/>
              </a:rPr>
              <a:t>-plachetnice-na-</a:t>
            </a:r>
            <a:r>
              <a:rPr lang="cs-CZ" sz="2000" dirty="0" err="1" smtClean="0">
                <a:hlinkClick r:id="rId2"/>
              </a:rPr>
              <a:t>mori</a:t>
            </a:r>
            <a:endParaRPr lang="cs-CZ" sz="2000" dirty="0" smtClean="0"/>
          </a:p>
          <a:p>
            <a:r>
              <a:rPr lang="cs-CZ" sz="2000" dirty="0" smtClean="0">
                <a:hlinkClick r:id="rId3"/>
              </a:rPr>
              <a:t>http://history.howstuffworks.com/historical-figures/who-was-marco-polo.htm</a:t>
            </a:r>
            <a:endParaRPr lang="cs-CZ" sz="2000" dirty="0" smtClean="0"/>
          </a:p>
          <a:p>
            <a:r>
              <a:rPr lang="cs-CZ" sz="2000" dirty="0" smtClean="0">
                <a:hlinkClick r:id="rId4"/>
              </a:rPr>
              <a:t>http://en.wikipedia.org/wiki/File:Bartolomeu_Dias_Voyage.PNG</a:t>
            </a:r>
            <a:endParaRPr lang="cs-CZ" sz="2000" dirty="0" smtClean="0"/>
          </a:p>
          <a:p>
            <a:r>
              <a:rPr lang="cs-CZ" sz="2000" dirty="0" smtClean="0">
                <a:hlinkClick r:id="rId5"/>
              </a:rPr>
              <a:t>http://saints.sqpn.com/ncd02701.htm</a:t>
            </a:r>
            <a:endParaRPr lang="cs-CZ" sz="2000" dirty="0" smtClean="0"/>
          </a:p>
          <a:p>
            <a:r>
              <a:rPr lang="cs-CZ" sz="2000" dirty="0" smtClean="0">
                <a:hlinkClick r:id="rId6"/>
              </a:rPr>
              <a:t>http://cs.wikipedia.org/wiki/Soubor:Cape_of_Good_Hope_(Zaian_2008).JPG</a:t>
            </a:r>
            <a:endParaRPr lang="cs-CZ" sz="2000" dirty="0" smtClean="0"/>
          </a:p>
          <a:p>
            <a:r>
              <a:rPr lang="cs-CZ" sz="2000" dirty="0" smtClean="0">
                <a:hlinkClick r:id="rId7"/>
              </a:rPr>
              <a:t>http://vera-tydlitatova.eblog.cz/objeveni-noveho-sveta</a:t>
            </a:r>
            <a:endParaRPr lang="cs-CZ" sz="2000" dirty="0" smtClean="0"/>
          </a:p>
          <a:p>
            <a:r>
              <a:rPr lang="cs-CZ" sz="2000" dirty="0" smtClean="0">
                <a:hlinkClick r:id="rId8"/>
              </a:rPr>
              <a:t>http://www.</a:t>
            </a:r>
            <a:r>
              <a:rPr lang="cs-CZ" sz="2000" dirty="0" err="1" smtClean="0">
                <a:hlinkClick r:id="rId8"/>
              </a:rPr>
              <a:t>neaktuality.cz</a:t>
            </a:r>
            <a:r>
              <a:rPr lang="cs-CZ" sz="2000" dirty="0" smtClean="0">
                <a:hlinkClick r:id="rId8"/>
              </a:rPr>
              <a:t>/</a:t>
            </a:r>
            <a:r>
              <a:rPr lang="cs-CZ" sz="2000" dirty="0" err="1" smtClean="0">
                <a:hlinkClick r:id="rId8"/>
              </a:rPr>
              <a:t>zahranici</a:t>
            </a:r>
            <a:r>
              <a:rPr lang="cs-CZ" sz="2000" dirty="0" smtClean="0">
                <a:hlinkClick r:id="rId8"/>
              </a:rPr>
              <a:t>/</a:t>
            </a:r>
            <a:r>
              <a:rPr lang="cs-CZ" sz="2000" dirty="0" err="1" smtClean="0">
                <a:hlinkClick r:id="rId8"/>
              </a:rPr>
              <a:t>vasco</a:t>
            </a:r>
            <a:r>
              <a:rPr lang="cs-CZ" sz="2000" dirty="0" smtClean="0">
                <a:hlinkClick r:id="rId8"/>
              </a:rPr>
              <a:t>-</a:t>
            </a:r>
            <a:r>
              <a:rPr lang="cs-CZ" sz="2000" dirty="0" err="1" smtClean="0">
                <a:hlinkClick r:id="rId8"/>
              </a:rPr>
              <a:t>da</a:t>
            </a:r>
            <a:r>
              <a:rPr lang="cs-CZ" sz="2000" dirty="0" smtClean="0">
                <a:hlinkClick r:id="rId8"/>
              </a:rPr>
              <a:t>-gama-vyplul-na-</a:t>
            </a:r>
            <a:r>
              <a:rPr lang="cs-CZ" sz="2000" dirty="0" err="1" smtClean="0">
                <a:hlinkClick r:id="rId8"/>
              </a:rPr>
              <a:t>vypravu</a:t>
            </a:r>
            <a:r>
              <a:rPr lang="cs-CZ" sz="2000" dirty="0" smtClean="0">
                <a:hlinkClick r:id="rId8"/>
              </a:rPr>
              <a:t>-</a:t>
            </a:r>
            <a:r>
              <a:rPr lang="cs-CZ" sz="2000" dirty="0" err="1" smtClean="0">
                <a:hlinkClick r:id="rId8"/>
              </a:rPr>
              <a:t>ktera</a:t>
            </a:r>
            <a:r>
              <a:rPr lang="cs-CZ" sz="2000" dirty="0" smtClean="0">
                <a:hlinkClick r:id="rId8"/>
              </a:rPr>
              <a:t>-</a:t>
            </a:r>
            <a:r>
              <a:rPr lang="cs-CZ" sz="2000" dirty="0" err="1" smtClean="0">
                <a:hlinkClick r:id="rId8"/>
              </a:rPr>
              <a:t>otevre</a:t>
            </a:r>
            <a:r>
              <a:rPr lang="cs-CZ" sz="2000" dirty="0" smtClean="0">
                <a:hlinkClick r:id="rId8"/>
              </a:rPr>
              <a:t>-</a:t>
            </a:r>
            <a:r>
              <a:rPr lang="cs-CZ" sz="2000" dirty="0" err="1" smtClean="0">
                <a:hlinkClick r:id="rId8"/>
              </a:rPr>
              <a:t>vychodni</a:t>
            </a:r>
            <a:r>
              <a:rPr lang="cs-CZ" sz="2000" dirty="0" smtClean="0">
                <a:hlinkClick r:id="rId8"/>
              </a:rPr>
              <a:t>-cestu-do-</a:t>
            </a:r>
            <a:r>
              <a:rPr lang="cs-CZ" sz="2000" dirty="0" err="1" smtClean="0">
                <a:hlinkClick r:id="rId8"/>
              </a:rPr>
              <a:t>indie</a:t>
            </a:r>
            <a:r>
              <a:rPr lang="cs-CZ" sz="2000" dirty="0" smtClean="0">
                <a:hlinkClick r:id="rId8"/>
              </a:rPr>
              <a:t>/</a:t>
            </a:r>
            <a:endParaRPr lang="cs-CZ" sz="2000" dirty="0" smtClean="0"/>
          </a:p>
          <a:p>
            <a:r>
              <a:rPr lang="cs-CZ" sz="2000" dirty="0" smtClean="0">
                <a:hlinkClick r:id="rId9"/>
              </a:rPr>
              <a:t>http://www.</a:t>
            </a:r>
            <a:r>
              <a:rPr lang="cs-CZ" sz="2000" dirty="0" err="1" smtClean="0">
                <a:hlinkClick r:id="rId9"/>
              </a:rPr>
              <a:t>gwit.org</a:t>
            </a:r>
            <a:r>
              <a:rPr lang="cs-CZ" sz="2000" dirty="0" smtClean="0">
                <a:hlinkClick r:id="rId9"/>
              </a:rPr>
              <a:t>/</a:t>
            </a:r>
            <a:r>
              <a:rPr lang="cs-CZ" sz="2000" dirty="0" err="1" smtClean="0">
                <a:hlinkClick r:id="rId9"/>
              </a:rPr>
              <a:t>students</a:t>
            </a:r>
            <a:r>
              <a:rPr lang="cs-CZ" sz="2000" dirty="0" smtClean="0">
                <a:hlinkClick r:id="rId9"/>
              </a:rPr>
              <a:t>/</a:t>
            </a:r>
            <a:r>
              <a:rPr lang="cs-CZ" sz="2000" dirty="0" err="1" smtClean="0">
                <a:hlinkClick r:id="rId9"/>
              </a:rPr>
              <a:t>fremont</a:t>
            </a:r>
            <a:r>
              <a:rPr lang="cs-CZ" sz="2000" dirty="0" smtClean="0">
                <a:hlinkClick r:id="rId9"/>
              </a:rPr>
              <a:t>/</a:t>
            </a:r>
            <a:r>
              <a:rPr lang="cs-CZ" sz="2000" dirty="0" err="1" smtClean="0">
                <a:hlinkClick r:id="rId9"/>
              </a:rPr>
              <a:t>assign</a:t>
            </a:r>
            <a:r>
              <a:rPr lang="cs-CZ" sz="2000" dirty="0" smtClean="0">
                <a:hlinkClick r:id="rId9"/>
              </a:rPr>
              <a:t>/</a:t>
            </a:r>
            <a:r>
              <a:rPr lang="cs-CZ" sz="2000" dirty="0" err="1" smtClean="0">
                <a:hlinkClick r:id="rId9"/>
              </a:rPr>
              <a:t>explorers</a:t>
            </a:r>
            <a:r>
              <a:rPr lang="cs-CZ" sz="2000" dirty="0" smtClean="0">
                <a:hlinkClick r:id="rId9"/>
              </a:rPr>
              <a:t>/gama.</a:t>
            </a:r>
            <a:r>
              <a:rPr lang="cs-CZ" sz="2000" dirty="0" err="1" smtClean="0">
                <a:hlinkClick r:id="rId9"/>
              </a:rPr>
              <a:t>htm</a:t>
            </a:r>
            <a:endParaRPr lang="cs-CZ" sz="2000" dirty="0" smtClean="0"/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dirty="0"/>
          </a:p>
        </p:txBody>
      </p:sp>
    </p:spTree>
  </p:cSld>
  <p:clrMapOvr>
    <a:masterClrMapping/>
  </p:clrMapOvr>
  <p:transition spd="slow">
    <p:circle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b="1" u="sng" dirty="0" smtClean="0">
                <a:solidFill>
                  <a:srgbClr val="3333FF"/>
                </a:solidFill>
              </a:rPr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 smtClean="0">
                <a:hlinkClick r:id="rId2"/>
              </a:rPr>
              <a:t>http://library.thinkquest.org/4034/vespucci.html</a:t>
            </a:r>
            <a:endParaRPr lang="cs-CZ" sz="2000" dirty="0" smtClean="0"/>
          </a:p>
          <a:p>
            <a:r>
              <a:rPr lang="cs-CZ" sz="2000" dirty="0" smtClean="0">
                <a:hlinkClick r:id="rId3"/>
              </a:rPr>
              <a:t>http://www.</a:t>
            </a:r>
            <a:r>
              <a:rPr lang="cs-CZ" sz="2000" dirty="0" err="1" smtClean="0">
                <a:hlinkClick r:id="rId3"/>
              </a:rPr>
              <a:t>keidy.estranky.cz</a:t>
            </a:r>
            <a:r>
              <a:rPr lang="cs-CZ" sz="2000" dirty="0" smtClean="0">
                <a:hlinkClick r:id="rId3"/>
              </a:rPr>
              <a:t>/</a:t>
            </a:r>
            <a:r>
              <a:rPr lang="cs-CZ" sz="2000" dirty="0" err="1" smtClean="0">
                <a:hlinkClick r:id="rId3"/>
              </a:rPr>
              <a:t>clanky</a:t>
            </a:r>
            <a:r>
              <a:rPr lang="cs-CZ" sz="2000" dirty="0" smtClean="0">
                <a:hlinkClick r:id="rId3"/>
              </a:rPr>
              <a:t>/historie/historie.</a:t>
            </a:r>
            <a:r>
              <a:rPr lang="cs-CZ" sz="2000" dirty="0" err="1" smtClean="0">
                <a:hlinkClick r:id="rId3"/>
              </a:rPr>
              <a:t>html</a:t>
            </a:r>
            <a:endParaRPr lang="cs-CZ" sz="2000" dirty="0" smtClean="0"/>
          </a:p>
          <a:p>
            <a:pPr>
              <a:buNone/>
            </a:pPr>
            <a:r>
              <a:rPr lang="cs-CZ" sz="2000" dirty="0" smtClean="0"/>
              <a:t>Další obrázky - časopis Epocha</a:t>
            </a:r>
            <a:endParaRPr lang="cs-CZ" sz="2000" dirty="0"/>
          </a:p>
        </p:txBody>
      </p:sp>
    </p:spTree>
  </p:cSld>
  <p:clrMapOvr>
    <a:masterClrMapping/>
  </p:clrMapOvr>
  <p:transition spd="slow">
    <p:circl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Vlastní 4">
      <a:dk1>
        <a:sysClr val="windowText" lastClr="000000"/>
      </a:dk1>
      <a:lt1>
        <a:sysClr val="window" lastClr="FFFFFF"/>
      </a:lt1>
      <a:dk2>
        <a:srgbClr val="04617B"/>
      </a:dk2>
      <a:lt2>
        <a:srgbClr val="004CBF"/>
      </a:lt2>
      <a:accent1>
        <a:srgbClr val="0066FF"/>
      </a:accent1>
      <a:accent2>
        <a:srgbClr val="0066FF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183</TotalTime>
  <Words>299</Words>
  <Application>Microsoft Office PowerPoint</Application>
  <PresentationFormat>Předvádění na obrazovce (4:3)</PresentationFormat>
  <Paragraphs>103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Tok</vt:lpstr>
      <vt:lpstr>Snímek 1</vt:lpstr>
      <vt:lpstr>ANOTACE</vt:lpstr>
      <vt:lpstr>Slavní mořeplavci a objevitelé</vt:lpstr>
      <vt:lpstr>Seznam významných  mořeplavců a objevitelů</vt:lpstr>
      <vt:lpstr>MARCO POLO</vt:lpstr>
      <vt:lpstr>BARTOLOMEO DIAS</vt:lpstr>
      <vt:lpstr>KRYŠTOF KOLUMBUS</vt:lpstr>
      <vt:lpstr>AMERIGO VESPUCCI</vt:lpstr>
      <vt:lpstr>VASCO DA GAMA</vt:lpstr>
      <vt:lpstr>POUŽITÉ ZDROJE</vt:lpstr>
      <vt:lpstr>POUŽITÉ ZDROJE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Slavní mořeplavci a objevitelé</dc:title>
  <dc:creator>U1</dc:creator>
  <cp:lastModifiedBy>U1</cp:lastModifiedBy>
  <cp:revision>27</cp:revision>
  <dcterms:modified xsi:type="dcterms:W3CDTF">2013-02-13T16:20:13Z</dcterms:modified>
</cp:coreProperties>
</file>