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0"/>
  </p:notesMasterIdLst>
  <p:sldIdLst>
    <p:sldId id="290" r:id="rId2"/>
    <p:sldId id="291" r:id="rId3"/>
    <p:sldId id="256" r:id="rId4"/>
    <p:sldId id="266" r:id="rId5"/>
    <p:sldId id="274" r:id="rId6"/>
    <p:sldId id="257" r:id="rId7"/>
    <p:sldId id="275" r:id="rId8"/>
    <p:sldId id="258" r:id="rId9"/>
    <p:sldId id="276" r:id="rId10"/>
    <p:sldId id="265" r:id="rId11"/>
    <p:sldId id="277" r:id="rId12"/>
    <p:sldId id="264" r:id="rId13"/>
    <p:sldId id="278" r:id="rId14"/>
    <p:sldId id="263" r:id="rId15"/>
    <p:sldId id="279" r:id="rId16"/>
    <p:sldId id="259" r:id="rId17"/>
    <p:sldId id="280" r:id="rId18"/>
    <p:sldId id="261" r:id="rId19"/>
    <p:sldId id="281" r:id="rId20"/>
    <p:sldId id="262" r:id="rId21"/>
    <p:sldId id="282" r:id="rId22"/>
    <p:sldId id="260" r:id="rId23"/>
    <p:sldId id="283" r:id="rId24"/>
    <p:sldId id="270" r:id="rId25"/>
    <p:sldId id="284" r:id="rId26"/>
    <p:sldId id="267" r:id="rId27"/>
    <p:sldId id="285" r:id="rId28"/>
    <p:sldId id="268" r:id="rId29"/>
    <p:sldId id="286" r:id="rId30"/>
    <p:sldId id="269" r:id="rId31"/>
    <p:sldId id="287" r:id="rId32"/>
    <p:sldId id="271" r:id="rId33"/>
    <p:sldId id="288" r:id="rId34"/>
    <p:sldId id="272" r:id="rId35"/>
    <p:sldId id="289" r:id="rId36"/>
    <p:sldId id="273" r:id="rId37"/>
    <p:sldId id="292" r:id="rId38"/>
    <p:sldId id="293" r:id="rId3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FF6600"/>
    <a:srgbClr val="FFCC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99" autoAdjust="0"/>
    <p:restoredTop sz="94660"/>
  </p:normalViewPr>
  <p:slideViewPr>
    <p:cSldViewPr>
      <p:cViewPr varScale="1">
        <p:scale>
          <a:sx n="100" d="100"/>
          <a:sy n="100" d="100"/>
        </p:scale>
        <p:origin x="-29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738E5F-AE7F-4962-BE16-1A410B389A55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234DC3-3133-4816-8DB3-0D5EFE28EAF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5CC3F-F8E5-41E5-8AFF-531700298487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BEE19-7129-4890-BC97-B2D8678485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5CC3F-F8E5-41E5-8AFF-531700298487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BEE19-7129-4890-BC97-B2D8678485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5CC3F-F8E5-41E5-8AFF-531700298487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BEE19-7129-4890-BC97-B2D8678485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5CC3F-F8E5-41E5-8AFF-531700298487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BEE19-7129-4890-BC97-B2D8678485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5CC3F-F8E5-41E5-8AFF-531700298487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BEE19-7129-4890-BC97-B2D8678485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5CC3F-F8E5-41E5-8AFF-531700298487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BEE19-7129-4890-BC97-B2D8678485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5CC3F-F8E5-41E5-8AFF-531700298487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BEE19-7129-4890-BC97-B2D8678485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5CC3F-F8E5-41E5-8AFF-531700298487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BEE19-7129-4890-BC97-B2D8678485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5CC3F-F8E5-41E5-8AFF-531700298487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BEE19-7129-4890-BC97-B2D8678485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5CC3F-F8E5-41E5-8AFF-531700298487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BEE19-7129-4890-BC97-B2D8678485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5CC3F-F8E5-41E5-8AFF-531700298487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BEE19-7129-4890-BC97-B2D8678485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05CC3F-F8E5-41E5-8AFF-531700298487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0BEE19-7129-4890-BC97-B2D8678485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upload.wikimedia.org/wikipedia/commons/c/cc/Puszcza_Notecka24.JPG" TargetMode="Externa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upload.wikimedia.org/wikipedia/commons/1/12/DSCN3854_resize.JPG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hyperlink" Target="http://upload.wikimedia.org/wikipedia/commons/e/ec/Convallaria-oliv-r2.jpg" TargetMode="Externa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hyperlink" Target="http://upload.wikimedia.org/wikipedia/commons/6/6f/Flowers_of_Robinia_pseudoacacia.jpg" TargetMode="Externa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hyperlink" Target="https://encrypted-tbn0.gstatic.com/images?q=tbn:ANd9GcTDcjCq_c2wX2IDXgVmK2J4be2AuEuo1vm0SuUWGh5VGerchXLN" TargetMode="External"/><Relationship Id="rId13" Type="http://schemas.openxmlformats.org/officeDocument/2006/relationships/hyperlink" Target="https://encrypted-tbn1.gstatic.com/images?q=tbn:ANd9GcRZOK3u2R_G1cOt3NhKTdZ5I9X0VQ6-qbSqd31yJqu0qQzNLAln" TargetMode="External"/><Relationship Id="rId18" Type="http://schemas.openxmlformats.org/officeDocument/2006/relationships/hyperlink" Target="http://www.fiftyfifty.cz/fotografie/2007-10-c2198744/Pelynek-pravy-to-neni-jen-absint-a-jeho-Zelena-vila.jpg" TargetMode="External"/><Relationship Id="rId3" Type="http://schemas.openxmlformats.org/officeDocument/2006/relationships/hyperlink" Target="http://wiki.rvp.cz/@api/deki/files/12285/=kopriva2.jpg" TargetMode="External"/><Relationship Id="rId7" Type="http://schemas.openxmlformats.org/officeDocument/2006/relationships/hyperlink" Target="http://www.cajovydum.cz/fotky64/fotos/_vyrp13_659O534_2%5b1%5d.jpg" TargetMode="External"/><Relationship Id="rId12" Type="http://schemas.openxmlformats.org/officeDocument/2006/relationships/hyperlink" Target="http://upload.wikimedia.org/wikipedia/commons/1/12/DSCN3854_resize.JPG" TargetMode="External"/><Relationship Id="rId17" Type="http://schemas.openxmlformats.org/officeDocument/2006/relationships/hyperlink" Target="http://www.polgara.cz/kyticky/Netresk_stresni.jpg" TargetMode="External"/><Relationship Id="rId2" Type="http://schemas.openxmlformats.org/officeDocument/2006/relationships/hyperlink" Target="http://www.scanzen.cz/kytky/kopriva/img1.jpg" TargetMode="External"/><Relationship Id="rId16" Type="http://schemas.openxmlformats.org/officeDocument/2006/relationships/hyperlink" Target="http://wiki.rvp.cz/@api/deki/files/18115/=netreskstresni.JPG?size=webview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benateckyctyrlistek.eu/wp-content/uploads/2012/06/cerny-rybiz-05.jpg" TargetMode="External"/><Relationship Id="rId11" Type="http://schemas.openxmlformats.org/officeDocument/2006/relationships/hyperlink" Target="http://upload.wikimedia.org/wikipedia/commons/c/cc/Puszcza_Notecka24.JPG" TargetMode="External"/><Relationship Id="rId5" Type="http://schemas.openxmlformats.org/officeDocument/2006/relationships/hyperlink" Target="https://encrypted-tbn0.gstatic.com/images?q=tbn:ANd9GcRu515QCk287i0pqxaGBWtnwiqEt_5MLdv3ET-0njdKspUy6Sw0" TargetMode="External"/><Relationship Id="rId15" Type="http://schemas.openxmlformats.org/officeDocument/2006/relationships/hyperlink" Target="https://encrypted-tbn2.gstatic.com/images?q=tbn:ANd9GcSdS5UFXBxSBRj0TkFSge3XcV9OfyNJTxSEBZeBnsfTCp41ghZj4w" TargetMode="External"/><Relationship Id="rId10" Type="http://schemas.openxmlformats.org/officeDocument/2006/relationships/hyperlink" Target="http://fotoblog.in/galerie/albums/flora/886450.jpg" TargetMode="External"/><Relationship Id="rId4" Type="http://schemas.openxmlformats.org/officeDocument/2006/relationships/hyperlink" Target="http://nd04.jxs.cz/188/118/8299a0283a_73157040_o2.jpg" TargetMode="External"/><Relationship Id="rId9" Type="http://schemas.openxmlformats.org/officeDocument/2006/relationships/hyperlink" Target="https://encrypted-tbn1.gstatic.com/images?q=tbn:ANd9GcQ0GxlrIFZDP352poEGRZ9RP5axg-w3PzEcTndc2cHZeryjylPriQ" TargetMode="External"/><Relationship Id="rId14" Type="http://schemas.openxmlformats.org/officeDocument/2006/relationships/hyperlink" Target="http://www.priroda-kv.cz/lokality/horni_kramolin/fotky/h_k_kozlik_pk.jpg" TargetMode="Externa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arten.cz/images_data/6233-aesculus-hippocastanum-jirovec-madal-1.jpg" TargetMode="External"/><Relationship Id="rId13" Type="http://schemas.openxmlformats.org/officeDocument/2006/relationships/hyperlink" Target="http://botanika.borec.cz/fota/medunka_lekarska1.jpg" TargetMode="External"/><Relationship Id="rId18" Type="http://schemas.openxmlformats.org/officeDocument/2006/relationships/hyperlink" Target="https://encrypted-tbn1.gstatic.com/images?q=tbn:ANd9GcTropGjJBhw5oqMMeorMWNnNhvWiPm8i8eg1apxbOBUw5vRb8DTig" TargetMode="External"/><Relationship Id="rId3" Type="http://schemas.openxmlformats.org/officeDocument/2006/relationships/hyperlink" Target="http://1.bp.blogspot.com/-xTjhQZgAqjY/TasemQ0xrdI/AAAAAAAAIeg/64JeUIRm5EU/s1600/Convallaria-oliv-r2.jpg" TargetMode="External"/><Relationship Id="rId7" Type="http://schemas.openxmlformats.org/officeDocument/2006/relationships/hyperlink" Target="https://encrypted-tbn0.gstatic.com/images?q=tbn:ANd9GcRXJ574CE11o6WNrXwGgRoZx5oJ8_zSWtC_tok1pWXINC2IkZCwJg" TargetMode="External"/><Relationship Id="rId12" Type="http://schemas.openxmlformats.org/officeDocument/2006/relationships/hyperlink" Target="https://encrypted-tbn3.gstatic.com/images?q=tbn:ANd9GcR9Ea2TASCCiFzMH8hHsFtOvKeN6iA17fN4WeR42NAohyeVNYB_mA" TargetMode="External"/><Relationship Id="rId17" Type="http://schemas.openxmlformats.org/officeDocument/2006/relationships/hyperlink" Target="http://botany.cz/foto/robiniaherb1.jpg" TargetMode="External"/><Relationship Id="rId2" Type="http://schemas.openxmlformats.org/officeDocument/2006/relationships/hyperlink" Target="http://sk2.goo.cz/obrazky/fotogalerie/rostliny/trvalky/konvalinka/20020507-088%20-%20Konvalinka.jpg" TargetMode="External"/><Relationship Id="rId16" Type="http://schemas.openxmlformats.org/officeDocument/2006/relationships/hyperlink" Target="http://upload.wikimedia.org/wikipedia/commons/thumb/6/6f/Flowers_of_Robinia_pseudoacacia.jpg/220px-Flowers_of_Robinia_pseudoacacia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files.lecitellek.webnode.cz/200000024-792567a1b9/hluchavka2.jpg" TargetMode="External"/><Relationship Id="rId11" Type="http://schemas.openxmlformats.org/officeDocument/2006/relationships/hyperlink" Target="http://www.celysvet.cz/fotky/medunka-lekarska_1.jpg" TargetMode="External"/><Relationship Id="rId5" Type="http://schemas.openxmlformats.org/officeDocument/2006/relationships/hyperlink" Target="http://www.hemel.cz/files/LUD246b1f_hermanek.jpg" TargetMode="External"/><Relationship Id="rId15" Type="http://schemas.openxmlformats.org/officeDocument/2006/relationships/hyperlink" Target="http://botanika.wendys.cz/foto/O212.jpg" TargetMode="External"/><Relationship Id="rId10" Type="http://schemas.openxmlformats.org/officeDocument/2006/relationships/hyperlink" Target="http://botany.cz/foto/aesculusherb.jpg" TargetMode="External"/><Relationship Id="rId4" Type="http://schemas.openxmlformats.org/officeDocument/2006/relationships/hyperlink" Target="http://files.lecitellek.webnode.cz/200000023-ab5dcac577/He%C5%99m%C3%A1nek%20prav%C3%BD.jpg" TargetMode="External"/><Relationship Id="rId9" Type="http://schemas.openxmlformats.org/officeDocument/2006/relationships/hyperlink" Target="http://www.fiftyfifty.cz/img/article/2008/09/c7663777.jpg" TargetMode="External"/><Relationship Id="rId14" Type="http://schemas.openxmlformats.org/officeDocument/2006/relationships/hyperlink" Target="http://botanika.wendys.cz/kytky/prew.php?../foto/O212_1.jpg" TargetMode="Externa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encrypted-tbn1.gstatic.com/images?q=tbn:ANd9GcTuG-Qk8_NgjFbShe63yy3ixcL-VeYTPPgNFy18qcvav_UPriKINw" TargetMode="External"/><Relationship Id="rId2" Type="http://schemas.openxmlformats.org/officeDocument/2006/relationships/hyperlink" Target="http://fotky.yuhu.cz/uploaded_images/blin-dobris-76177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fiftyfifty.cz/fotografie/2007-10-c2198744/Pelynek-pravy-to-neni-jen-absint-a-jeho-Zelena-vila.jpg" TargetMode="External"/><Relationship Id="rId5" Type="http://schemas.openxmlformats.org/officeDocument/2006/relationships/hyperlink" Target="https://encrypted-tbn2.gstatic.com/images?q=tbn:ANd9GcSDLQC6BwqTFRu4bzunnyHqoSN2BcCw93jIrNC7cGbqitt1lQ1P" TargetMode="External"/><Relationship Id="rId4" Type="http://schemas.openxmlformats.org/officeDocument/2006/relationships/hyperlink" Target="https://encrypted-tbn3.gstatic.com/images?q=tbn:ANd9GcS61az8YZEQVh4yf_jvVA2_RX3imSfFMNKtEKk-gFgyLcyX8_J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Pě8 - 17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28. 3. 2011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Nejznámější léčivé rostliny – 2. část- využití 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31628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Léčivé rostliny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27764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</a:t>
            </a:r>
            <a:r>
              <a:rPr lang="cs-CZ" dirty="0" smtClean="0"/>
              <a:t>Pěstitelství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6801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</a:t>
            </a:r>
            <a:r>
              <a:rPr lang="cs-CZ" dirty="0" smtClean="0"/>
              <a:t>svět práce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4147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</a:t>
            </a:r>
            <a:r>
              <a:rPr lang="cs-CZ" dirty="0" smtClean="0"/>
              <a:t>osmý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NEJZNÁMĚJŠÍ LÉČIVÉ ROSTLINY je součástí výkladové hodiny.</a:t>
            </a:r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obrázky </a:t>
            </a:r>
            <a:r>
              <a:rPr lang="cs-CZ" dirty="0" smtClean="0"/>
              <a:t>z internetu.</a:t>
            </a:r>
          </a:p>
          <a:p>
            <a:endParaRPr lang="cs-CZ" dirty="0"/>
          </a:p>
          <a:p>
            <a:endParaRPr lang="cs-CZ" b="1" dirty="0"/>
          </a:p>
          <a:p>
            <a:r>
              <a:rPr lang="cs-CZ" b="1" dirty="0"/>
              <a:t>Výukový materiál je určen pro žáky </a:t>
            </a:r>
            <a:r>
              <a:rPr lang="cs-CZ" b="1" dirty="0" smtClean="0"/>
              <a:t>8. 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9900"/>
          </a:solidFill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Nejznámější léčivé byliny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část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788024" y="5877272"/>
            <a:ext cx="3735388" cy="546100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cs-CZ" sz="1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Zpracovala: Mgr. Jitka Hříbková, ZŠ </a:t>
            </a:r>
            <a:r>
              <a:rPr lang="cs-CZ" sz="1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Dyjákovice</a:t>
            </a:r>
            <a:endParaRPr lang="cs-CZ" sz="1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KOPŘIVA DVOUDOMÁ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257800"/>
          </a:xfrm>
        </p:spPr>
        <p:txBody>
          <a:bodyPr>
            <a:normAutofit fontScale="47500" lnSpcReduction="20000"/>
          </a:bodyPr>
          <a:lstStyle/>
          <a:p>
            <a:pPr algn="just"/>
            <a:r>
              <a:rPr lang="cs-CZ" dirty="0" smtClean="0"/>
              <a:t>Statná vytrvalá </a:t>
            </a:r>
            <a:r>
              <a:rPr lang="cs-CZ" sz="3200" dirty="0" smtClean="0"/>
              <a:t>dvoudomá bylina dorůstající výšky 50–150 cm, výjimečně až 2 metrů.</a:t>
            </a:r>
          </a:p>
          <a:p>
            <a:pPr algn="just"/>
            <a:r>
              <a:rPr lang="cs-CZ" sz="3200" dirty="0" smtClean="0"/>
              <a:t>Květy jsou </a:t>
            </a:r>
            <a:r>
              <a:rPr lang="cs-CZ" sz="3200" dirty="0" err="1" smtClean="0"/>
              <a:t>jednopohlavné</a:t>
            </a:r>
            <a:r>
              <a:rPr lang="cs-CZ" sz="3200" dirty="0" smtClean="0"/>
              <a:t>, zpravidla </a:t>
            </a:r>
            <a:r>
              <a:rPr lang="cs-CZ" sz="3200" dirty="0" err="1" smtClean="0"/>
              <a:t>dvoudo</a:t>
            </a:r>
            <a:r>
              <a:rPr lang="cs-CZ" sz="3200" dirty="0" smtClean="0"/>
              <a:t>-mé.</a:t>
            </a:r>
          </a:p>
          <a:p>
            <a:pPr algn="just"/>
            <a:r>
              <a:rPr lang="cs-CZ" sz="3200" dirty="0" smtClean="0"/>
              <a:t>Celá rostlina je pokryta </a:t>
            </a:r>
            <a:r>
              <a:rPr lang="cs-CZ" sz="3200" b="1" dirty="0" smtClean="0"/>
              <a:t>žahavými chlupy</a:t>
            </a:r>
            <a:r>
              <a:rPr lang="cs-CZ" sz="3200" dirty="0" smtClean="0"/>
              <a:t>. </a:t>
            </a:r>
          </a:p>
          <a:p>
            <a:pPr algn="just"/>
            <a:r>
              <a:rPr lang="cs-CZ" sz="3200" dirty="0" smtClean="0"/>
              <a:t>Zdraví prospěšné jsou  pokrmy – kopřivové polévky, saláty či špenáty. </a:t>
            </a:r>
          </a:p>
          <a:p>
            <a:pPr algn="just"/>
            <a:r>
              <a:rPr lang="cs-CZ" sz="3200" dirty="0" smtClean="0"/>
              <a:t>Sbírá se list nebo nať, někdy i oddenek či květ.</a:t>
            </a:r>
          </a:p>
          <a:p>
            <a:pPr algn="just"/>
            <a:r>
              <a:rPr lang="cs-CZ" sz="3200" dirty="0" smtClean="0"/>
              <a:t>Drogu je možné sbírat od jara do září, nejlépe ale pouze od jara do konce května, kdy bývá </a:t>
            </a:r>
            <a:r>
              <a:rPr lang="cs-CZ" sz="3200" b="1" dirty="0" smtClean="0"/>
              <a:t>nejúčinnější.</a:t>
            </a:r>
            <a:r>
              <a:rPr lang="cs-CZ" sz="3200" dirty="0" smtClean="0"/>
              <a:t> </a:t>
            </a:r>
          </a:p>
          <a:p>
            <a:pPr algn="just"/>
            <a:r>
              <a:rPr lang="cs-CZ" sz="3200" dirty="0" smtClean="0"/>
              <a:t>Použití kopřivy je velmi rozmanité.</a:t>
            </a:r>
          </a:p>
          <a:p>
            <a:pPr algn="just"/>
            <a:r>
              <a:rPr lang="cs-CZ" sz="3200" dirty="0" smtClean="0"/>
              <a:t>Působí povzbudivě na metabolismus a působí proti chudokrevnosti, jako antirevmatikum, protizánětlivě, urychluje </a:t>
            </a:r>
            <a:r>
              <a:rPr lang="cs-CZ" sz="3200" b="1" dirty="0" smtClean="0"/>
              <a:t>hojení ran</a:t>
            </a:r>
            <a:r>
              <a:rPr lang="cs-CZ" sz="3200" dirty="0" smtClean="0"/>
              <a:t>.</a:t>
            </a:r>
          </a:p>
          <a:p>
            <a:pPr algn="just"/>
            <a:r>
              <a:rPr lang="cs-CZ" sz="3200" dirty="0" smtClean="0"/>
              <a:t>Účinkuje </a:t>
            </a:r>
            <a:r>
              <a:rPr lang="cs-CZ" sz="3200" dirty="0" err="1" smtClean="0"/>
              <a:t>protiprůjmově</a:t>
            </a:r>
            <a:r>
              <a:rPr lang="cs-CZ" sz="3200" dirty="0" smtClean="0"/>
              <a:t>, antivirově, </a:t>
            </a:r>
            <a:r>
              <a:rPr lang="cs-CZ" sz="3200" dirty="0" err="1" smtClean="0"/>
              <a:t>podpo</a:t>
            </a:r>
            <a:r>
              <a:rPr lang="cs-CZ" sz="3200" dirty="0" smtClean="0"/>
              <a:t>-ruje činnost slinivky a vaječníků, pomáhá při astmatu, zastavuje krvácení, zlepšuje </a:t>
            </a:r>
            <a:r>
              <a:rPr lang="cs-CZ" sz="3200" dirty="0" err="1" smtClean="0"/>
              <a:t>prkrvení</a:t>
            </a:r>
            <a:r>
              <a:rPr lang="cs-CZ" sz="3200" dirty="0" smtClean="0"/>
              <a:t> vnitřních orgánů, osvědčila se i při chorobách jater, žlučníku a ledvin i jako prostředek podporující tvorbu mateřského mléka, kořene se užívá zejména zevně proti </a:t>
            </a:r>
            <a:r>
              <a:rPr lang="cs-CZ" sz="3200" b="1" dirty="0" smtClean="0"/>
              <a:t>vypadávání vlasů.</a:t>
            </a:r>
            <a:endParaRPr lang="cs-CZ" sz="3200" b="1" dirty="0"/>
          </a:p>
        </p:txBody>
      </p:sp>
      <p:pic>
        <p:nvPicPr>
          <p:cNvPr id="33794" name="Picture 2" descr="http://wiki.rvp.cz/@api/deki/files/12285/=kopriva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484784"/>
            <a:ext cx="3024336" cy="453650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5"/>
          <p:cNvSpPr txBox="1">
            <a:spLocks/>
          </p:cNvSpPr>
          <p:nvPr/>
        </p:nvSpPr>
        <p:spPr>
          <a:xfrm>
            <a:off x="395536" y="260648"/>
            <a:ext cx="8229600" cy="6192688"/>
          </a:xfrm>
          <a:prstGeom prst="rect">
            <a:avLst/>
          </a:prstGeom>
          <a:solidFill>
            <a:srgbClr val="FF9900"/>
          </a:solidFill>
          <a:ln w="38100">
            <a:solidFill>
              <a:srgbClr val="FF6600"/>
            </a:solidFill>
          </a:ln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KOPŘIVA DVOUDOMÁ</a:t>
            </a:r>
            <a:endParaRPr kumimoji="0" lang="cs-CZ" sz="32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" name="Picture 6" descr="http://www.scanzen.cz/kytky/kopriva/img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2132856"/>
            <a:ext cx="2664296" cy="26642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4818" name="Picture 2" descr="Soubor:Brennnesse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196752"/>
            <a:ext cx="3806029" cy="49133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ČERNÝ RYBÍZ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Je bohatým zdrojem </a:t>
            </a:r>
            <a:r>
              <a:rPr lang="cs-CZ" b="1" dirty="0" smtClean="0"/>
              <a:t>nejen vitamínu C,  </a:t>
            </a:r>
            <a:r>
              <a:rPr lang="cs-CZ" dirty="0" smtClean="0"/>
              <a:t>ale i vitamínu P.</a:t>
            </a:r>
          </a:p>
          <a:p>
            <a:r>
              <a:rPr lang="cs-CZ" dirty="0" smtClean="0"/>
              <a:t>Černý rybíz působí močopudně a potopudně, protihnilobně, proti </a:t>
            </a:r>
            <a:r>
              <a:rPr lang="cs-CZ" dirty="0"/>
              <a:t>artritidě</a:t>
            </a:r>
            <a:r>
              <a:rPr lang="cs-CZ" dirty="0" smtClean="0"/>
              <a:t>, průjmu, kurdějím a posiluje žaludek. </a:t>
            </a:r>
          </a:p>
          <a:p>
            <a:r>
              <a:rPr lang="cs-CZ" dirty="0" smtClean="0"/>
              <a:t>Je prevencí některých demencí a stárnutí buněk, tkání, orgánů a organizmu.</a:t>
            </a:r>
          </a:p>
          <a:p>
            <a:r>
              <a:rPr lang="cs-CZ" dirty="0" smtClean="0"/>
              <a:t>Sušené plody jsou cennou součástí ovocných čajů. </a:t>
            </a:r>
          </a:p>
          <a:p>
            <a:r>
              <a:rPr lang="cs-CZ" dirty="0" smtClean="0"/>
              <a:t>Obsažené pektiny jsou pomocníkem při boji s rakovinou.</a:t>
            </a:r>
            <a:endParaRPr lang="cs-CZ" baseline="30000" dirty="0" smtClean="0"/>
          </a:p>
          <a:p>
            <a:r>
              <a:rPr lang="cs-CZ" dirty="0" smtClean="0"/>
              <a:t>List je pro příjemné aroma a jemné léčivé působení cennou součástí domácích (celoročních) i léčivých bylinných čajových směsí. </a:t>
            </a:r>
          </a:p>
          <a:p>
            <a:r>
              <a:rPr lang="cs-CZ" dirty="0" smtClean="0"/>
              <a:t>List je například součástí čajů pro léčbu </a:t>
            </a:r>
            <a:r>
              <a:rPr lang="cs-CZ" b="1" dirty="0" smtClean="0"/>
              <a:t>močových cest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pic>
        <p:nvPicPr>
          <p:cNvPr id="16388" name="Picture 4" descr="http://www.profizahrada.cz/images_data/5094-ribes-nigrum-titani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5269" y="1628800"/>
            <a:ext cx="3791763" cy="44644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5"/>
          <p:cNvSpPr txBox="1">
            <a:spLocks/>
          </p:cNvSpPr>
          <p:nvPr/>
        </p:nvSpPr>
        <p:spPr>
          <a:xfrm>
            <a:off x="395536" y="260648"/>
            <a:ext cx="8229600" cy="6192688"/>
          </a:xfrm>
          <a:prstGeom prst="rect">
            <a:avLst/>
          </a:prstGeom>
          <a:solidFill>
            <a:srgbClr val="FF9900"/>
          </a:solidFill>
          <a:ln w="38100">
            <a:solidFill>
              <a:srgbClr val="FF6600"/>
            </a:solidFill>
          </a:ln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ČERNÝ RYBÍZ</a:t>
            </a:r>
            <a:endParaRPr kumimoji="0" lang="cs-CZ" sz="32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" name="Picture 2" descr="http://www.inzahrada.cz/pic/cerny-rybi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196752"/>
            <a:ext cx="7250038" cy="493124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0722" name="Picture 2" descr="http://www.benateckyctyrlistek.eu/wp-content/uploads/2012/06/cerny-rybiz-0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1268760"/>
            <a:ext cx="2914867" cy="194421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PUŠKVOREC OBECNÝ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069160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cs-CZ" dirty="0" smtClean="0"/>
              <a:t>Je vytrvalá bylina dorůstající výšky 50-150 cm, je charakteristická svou nápadnou </a:t>
            </a:r>
            <a:r>
              <a:rPr lang="cs-CZ" b="1" dirty="0" smtClean="0"/>
              <a:t>aro-</a:t>
            </a:r>
            <a:r>
              <a:rPr lang="cs-CZ" b="1" dirty="0" err="1" smtClean="0"/>
              <a:t>matickou</a:t>
            </a:r>
            <a:r>
              <a:rPr lang="cs-CZ" b="1" dirty="0" smtClean="0"/>
              <a:t> vůní.</a:t>
            </a:r>
          </a:p>
          <a:p>
            <a:pPr algn="just"/>
            <a:r>
              <a:rPr lang="cs-CZ" dirty="0" smtClean="0"/>
              <a:t>Listy jsou střídavé, dvouřadě uspořádané, přisedlé.</a:t>
            </a:r>
          </a:p>
          <a:p>
            <a:pPr algn="just"/>
            <a:r>
              <a:rPr lang="cs-CZ" dirty="0" smtClean="0"/>
              <a:t>Květy jsou velmi drobné, uspořádané v palici do šroubovice. Okvětí je </a:t>
            </a:r>
            <a:r>
              <a:rPr lang="cs-CZ" b="1" dirty="0" smtClean="0"/>
              <a:t>zelenavé</a:t>
            </a:r>
            <a:r>
              <a:rPr lang="cs-CZ" dirty="0" smtClean="0"/>
              <a:t>.</a:t>
            </a:r>
          </a:p>
          <a:p>
            <a:pPr algn="just"/>
            <a:r>
              <a:rPr lang="cs-CZ" dirty="0" smtClean="0"/>
              <a:t>Kvete nejčastěji v červnu až v červenci.</a:t>
            </a:r>
          </a:p>
          <a:p>
            <a:pPr algn="just"/>
            <a:r>
              <a:rPr lang="cs-CZ" dirty="0" smtClean="0"/>
              <a:t>Droga se aplikuje hlavně při žaludečních potížích, protože podporuje látkovou </a:t>
            </a:r>
            <a:r>
              <a:rPr lang="cs-CZ" dirty="0" err="1" smtClean="0"/>
              <a:t>vý</a:t>
            </a:r>
            <a:r>
              <a:rPr lang="cs-CZ" dirty="0" smtClean="0"/>
              <a:t>-měnu, působí příznivě na tvorbu trávicích šťáv, má zklidňující účinek na křečovité bolesti a zároveň působí i desinfekčně a </a:t>
            </a:r>
            <a:r>
              <a:rPr lang="cs-CZ" dirty="0" err="1" smtClean="0"/>
              <a:t>mo</a:t>
            </a:r>
            <a:r>
              <a:rPr lang="cs-CZ" dirty="0" smtClean="0"/>
              <a:t>-</a:t>
            </a:r>
            <a:r>
              <a:rPr lang="cs-CZ" dirty="0" err="1" smtClean="0"/>
              <a:t>čopudně</a:t>
            </a:r>
            <a:r>
              <a:rPr lang="cs-CZ" dirty="0" smtClean="0"/>
              <a:t>. </a:t>
            </a:r>
          </a:p>
          <a:p>
            <a:pPr algn="just"/>
            <a:r>
              <a:rPr lang="cs-CZ" dirty="0" smtClean="0"/>
              <a:t>Má uklidňující účinek, působí antidepresivně, utlumuje </a:t>
            </a:r>
            <a:r>
              <a:rPr lang="cs-CZ" b="1" dirty="0" smtClean="0"/>
              <a:t>astmatické záchvaty </a:t>
            </a:r>
            <a:r>
              <a:rPr lang="cs-CZ" dirty="0" smtClean="0"/>
              <a:t>má pozitivní účinek na stav </a:t>
            </a:r>
            <a:r>
              <a:rPr lang="cs-CZ" b="1" dirty="0" smtClean="0"/>
              <a:t>zesláblých lidí </a:t>
            </a:r>
            <a:r>
              <a:rPr lang="cs-CZ" dirty="0" smtClean="0"/>
              <a:t>(ve stáří, po nemoci, po operaci, ozařování, chemoterapii atd.), v některých případech působí i protialergicky. </a:t>
            </a:r>
          </a:p>
          <a:p>
            <a:pPr algn="just"/>
            <a:r>
              <a:rPr lang="cs-CZ" dirty="0" smtClean="0"/>
              <a:t>Používá se i zevně ve formě koupelí proti </a:t>
            </a:r>
            <a:r>
              <a:rPr lang="cs-CZ" dirty="0" err="1" smtClean="0"/>
              <a:t>rev</a:t>
            </a:r>
            <a:r>
              <a:rPr lang="cs-CZ" dirty="0" smtClean="0"/>
              <a:t>-</a:t>
            </a:r>
            <a:r>
              <a:rPr lang="cs-CZ" dirty="0" err="1" smtClean="0"/>
              <a:t>matismu</a:t>
            </a:r>
            <a:r>
              <a:rPr lang="cs-CZ" dirty="0" smtClean="0"/>
              <a:t>, na ekzémy, na omývání špatně se hojících ran nebo jako celkově posilující prostředek.</a:t>
            </a:r>
          </a:p>
          <a:p>
            <a:pPr algn="just"/>
            <a:endParaRPr lang="cs-CZ" dirty="0"/>
          </a:p>
        </p:txBody>
      </p:sp>
      <p:pic>
        <p:nvPicPr>
          <p:cNvPr id="31745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99" y="1700808"/>
            <a:ext cx="3468385" cy="44644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5"/>
          <p:cNvSpPr txBox="1">
            <a:spLocks/>
          </p:cNvSpPr>
          <p:nvPr/>
        </p:nvSpPr>
        <p:spPr>
          <a:xfrm>
            <a:off x="395536" y="260648"/>
            <a:ext cx="8435280" cy="6192688"/>
          </a:xfrm>
          <a:prstGeom prst="rect">
            <a:avLst/>
          </a:prstGeom>
          <a:solidFill>
            <a:srgbClr val="FF9900"/>
          </a:solidFill>
          <a:ln w="38100">
            <a:solidFill>
              <a:srgbClr val="FF6600"/>
            </a:solidFill>
          </a:ln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PUŠKVOREC OBECNÝ</a:t>
            </a:r>
            <a:endParaRPr kumimoji="0" lang="cs-CZ" sz="32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" name="Picture 4" descr="http://botany.cz/foto/acoruscalamusherb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1268760"/>
            <a:ext cx="4776755" cy="358675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6385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132856"/>
            <a:ext cx="2990308" cy="381642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DEVĚTSIL LÉKAŘSKÝ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algn="just"/>
            <a:r>
              <a:rPr lang="cs-CZ" dirty="0" smtClean="0"/>
              <a:t>Je vytrvalá, až 50 cm vysoká rostlina se sil-</a:t>
            </a:r>
            <a:r>
              <a:rPr lang="cs-CZ" dirty="0" err="1" smtClean="0"/>
              <a:t>ným</a:t>
            </a:r>
            <a:r>
              <a:rPr lang="cs-CZ" dirty="0" smtClean="0"/>
              <a:t> oddenkem.</a:t>
            </a:r>
          </a:p>
          <a:p>
            <a:pPr algn="just"/>
            <a:r>
              <a:rPr lang="cs-CZ" dirty="0" smtClean="0"/>
              <a:t>Jazykové i trubkovité květy jsou špinavě </a:t>
            </a:r>
            <a:r>
              <a:rPr lang="cs-CZ" b="1" dirty="0" smtClean="0"/>
              <a:t>purpurové</a:t>
            </a:r>
            <a:r>
              <a:rPr lang="cs-CZ" dirty="0" smtClean="0"/>
              <a:t> až </a:t>
            </a:r>
            <a:r>
              <a:rPr lang="cs-CZ" b="1" dirty="0" smtClean="0"/>
              <a:t>bledě růžové </a:t>
            </a:r>
            <a:r>
              <a:rPr lang="cs-CZ" dirty="0" smtClean="0"/>
              <a:t>a hezky </a:t>
            </a:r>
            <a:r>
              <a:rPr lang="cs-CZ" i="1" dirty="0" smtClean="0"/>
              <a:t>von</a:t>
            </a:r>
            <a:r>
              <a:rPr lang="cs-CZ" dirty="0" smtClean="0"/>
              <a:t>í. </a:t>
            </a:r>
          </a:p>
          <a:p>
            <a:pPr algn="just"/>
            <a:r>
              <a:rPr lang="cs-CZ" dirty="0" smtClean="0"/>
              <a:t>Kvete od března do května.</a:t>
            </a:r>
          </a:p>
          <a:p>
            <a:pPr algn="just"/>
            <a:r>
              <a:rPr lang="cs-CZ" dirty="0" smtClean="0"/>
              <a:t>Působí </a:t>
            </a:r>
            <a:r>
              <a:rPr lang="cs-CZ" dirty="0"/>
              <a:t>protikřečově</a:t>
            </a:r>
            <a:r>
              <a:rPr lang="cs-CZ" dirty="0" smtClean="0"/>
              <a:t> zejména při chorobách dýchacích cest (kašel, </a:t>
            </a:r>
            <a:r>
              <a:rPr lang="cs-CZ" dirty="0"/>
              <a:t>chrapot</a:t>
            </a:r>
            <a:r>
              <a:rPr lang="cs-CZ" dirty="0" smtClean="0"/>
              <a:t>), ale i při kře-čích žaludku, močového ústrojí či žlučníku, výrazně utišuje kašel, osvědčila se při </a:t>
            </a:r>
            <a:r>
              <a:rPr lang="cs-CZ" dirty="0" err="1" smtClean="0"/>
              <a:t>ast</a:t>
            </a:r>
            <a:r>
              <a:rPr lang="cs-CZ" dirty="0" smtClean="0"/>
              <a:t>-matu, dně, reguluje látkovou výměnu, působí </a:t>
            </a:r>
            <a:r>
              <a:rPr lang="cs-CZ" b="1" dirty="0"/>
              <a:t>protirevmaticky</a:t>
            </a:r>
            <a:r>
              <a:rPr lang="cs-CZ" b="1" dirty="0" smtClean="0"/>
              <a:t>, </a:t>
            </a:r>
            <a:r>
              <a:rPr lang="cs-CZ" b="1" dirty="0"/>
              <a:t>močopudně</a:t>
            </a:r>
            <a:r>
              <a:rPr lang="cs-CZ" b="1" dirty="0" smtClean="0"/>
              <a:t> a proti zácpě</a:t>
            </a:r>
            <a:r>
              <a:rPr lang="cs-CZ" dirty="0" smtClean="0"/>
              <a:t>. </a:t>
            </a:r>
          </a:p>
          <a:p>
            <a:pPr algn="just"/>
            <a:r>
              <a:rPr lang="cs-CZ" dirty="0" smtClean="0"/>
              <a:t>Čerstvé, jemně naklepané listy se užívají jako obklady na odřeniny či při výronu kloubu, kořene se zejména v minulosti užívalo proti střevním parazitům (hlístům). Jako lék se při-</a:t>
            </a:r>
            <a:r>
              <a:rPr lang="cs-CZ" dirty="0" err="1" smtClean="0"/>
              <a:t>pravuje</a:t>
            </a:r>
            <a:r>
              <a:rPr lang="cs-CZ" dirty="0" smtClean="0"/>
              <a:t> buď čaj z listů nebo se vaří ve víně s medem prášek ze sušených oddenků.</a:t>
            </a:r>
          </a:p>
          <a:p>
            <a:pPr algn="just">
              <a:buNone/>
            </a:pPr>
            <a:endParaRPr lang="cs-CZ" dirty="0"/>
          </a:p>
        </p:txBody>
      </p:sp>
      <p:pic>
        <p:nvPicPr>
          <p:cNvPr id="29698" name="Picture 2" descr="Soubor:Bile potoky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700808"/>
            <a:ext cx="4427984" cy="33209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5"/>
          <p:cNvSpPr txBox="1">
            <a:spLocks/>
          </p:cNvSpPr>
          <p:nvPr/>
        </p:nvSpPr>
        <p:spPr>
          <a:xfrm>
            <a:off x="457200" y="260648"/>
            <a:ext cx="8229600" cy="6192688"/>
          </a:xfrm>
          <a:prstGeom prst="rect">
            <a:avLst/>
          </a:prstGeom>
          <a:solidFill>
            <a:srgbClr val="FF9900"/>
          </a:solidFill>
          <a:ln w="38100">
            <a:solidFill>
              <a:srgbClr val="FF6600"/>
            </a:solidFill>
          </a:ln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DEVĚTSIL</a:t>
            </a:r>
            <a:r>
              <a:rPr kumimoji="0" lang="cs-CZ" sz="3200" b="1" i="0" u="sng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LÉKAŘSKÝ</a:t>
            </a:r>
            <a:endParaRPr kumimoji="0" lang="cs-CZ" sz="32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5361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124744"/>
            <a:ext cx="6552728" cy="487402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OSLADIČ OBECNÝ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algn="just"/>
            <a:r>
              <a:rPr lang="cs-CZ" dirty="0" smtClean="0"/>
              <a:t>Své jméno získal podle nasládle chutnajícího oddenku. </a:t>
            </a:r>
          </a:p>
          <a:p>
            <a:pPr algn="just"/>
            <a:r>
              <a:rPr lang="cs-CZ" dirty="0" smtClean="0"/>
              <a:t>Jedná se o stálozelenou kapradinou</a:t>
            </a:r>
          </a:p>
          <a:p>
            <a:pPr algn="just"/>
            <a:r>
              <a:rPr lang="cs-CZ" dirty="0" smtClean="0"/>
              <a:t>Listy bývají v mládí stočené. Jsou světle </a:t>
            </a:r>
            <a:r>
              <a:rPr lang="cs-CZ" dirty="0" err="1" smtClean="0"/>
              <a:t>zele</a:t>
            </a:r>
            <a:r>
              <a:rPr lang="cs-CZ" dirty="0" smtClean="0"/>
              <a:t>-</a:t>
            </a:r>
            <a:r>
              <a:rPr lang="cs-CZ" dirty="0" err="1" smtClean="0"/>
              <a:t>né</a:t>
            </a:r>
            <a:r>
              <a:rPr lang="cs-CZ" dirty="0" smtClean="0"/>
              <a:t>, až 30 cm dlouhé.</a:t>
            </a:r>
          </a:p>
          <a:p>
            <a:pPr algn="just"/>
            <a:r>
              <a:rPr lang="cs-CZ" b="1" dirty="0" smtClean="0"/>
              <a:t>Využití</a:t>
            </a:r>
          </a:p>
          <a:p>
            <a:pPr algn="just"/>
            <a:r>
              <a:rPr lang="cs-CZ" b="1" dirty="0" smtClean="0"/>
              <a:t>lékařství</a:t>
            </a:r>
            <a:r>
              <a:rPr lang="cs-CZ" dirty="0" smtClean="0"/>
              <a:t>: Osladič obecný je hořčina s </a:t>
            </a:r>
            <a:r>
              <a:rPr lang="cs-CZ" dirty="0" err="1" smtClean="0"/>
              <a:t>prys</a:t>
            </a:r>
            <a:r>
              <a:rPr lang="cs-CZ" dirty="0" smtClean="0"/>
              <a:t>-</a:t>
            </a:r>
            <a:r>
              <a:rPr lang="cs-CZ" dirty="0" err="1" smtClean="0"/>
              <a:t>kyřičným</a:t>
            </a:r>
            <a:r>
              <a:rPr lang="cs-CZ" dirty="0" smtClean="0"/>
              <a:t> charakterem, obsahující saponin, sliz a sliznice. Pryskyřičná hořčina je účinná proti střevním parazitům. Sliz a saponin usnadňuje </a:t>
            </a:r>
            <a:r>
              <a:rPr lang="cs-CZ" dirty="0" err="1" smtClean="0"/>
              <a:t>odhleňování</a:t>
            </a:r>
            <a:r>
              <a:rPr lang="cs-CZ" dirty="0" smtClean="0"/>
              <a:t>. </a:t>
            </a:r>
          </a:p>
          <a:p>
            <a:pPr algn="just"/>
            <a:r>
              <a:rPr lang="cs-CZ" dirty="0" smtClean="0"/>
              <a:t>Podporuje t vylučování žluči a působí mírně projímavě. V lidové tradici byl používán k léčbě žlučníku a zácpy.</a:t>
            </a:r>
          </a:p>
          <a:p>
            <a:pPr algn="just"/>
            <a:r>
              <a:rPr lang="cs-CZ" b="1" dirty="0" smtClean="0"/>
              <a:t>zahradnictví</a:t>
            </a:r>
            <a:r>
              <a:rPr lang="cs-CZ" dirty="0" smtClean="0"/>
              <a:t>: Sekaný oddenek je součástí substrátů pro rostliny, především pro </a:t>
            </a:r>
            <a:r>
              <a:rPr lang="cs-CZ" dirty="0" err="1" smtClean="0"/>
              <a:t>or</a:t>
            </a:r>
            <a:r>
              <a:rPr lang="cs-CZ" dirty="0" smtClean="0"/>
              <a:t>-</a:t>
            </a:r>
            <a:r>
              <a:rPr lang="cs-CZ" dirty="0" err="1" smtClean="0"/>
              <a:t>chidej</a:t>
            </a:r>
            <a:r>
              <a:rPr lang="cs-CZ" dirty="0" smtClean="0"/>
              <a:t>.</a:t>
            </a:r>
          </a:p>
          <a:p>
            <a:pPr algn="just"/>
            <a:r>
              <a:rPr lang="cs-CZ" b="1" dirty="0" smtClean="0"/>
              <a:t>potravinářství</a:t>
            </a:r>
            <a:r>
              <a:rPr lang="cs-CZ" dirty="0" smtClean="0"/>
              <a:t>: Oddenek má hořkosladkou chuť, čehož se využívá při výrobě některých cukrovinek, jako je např. nugát.</a:t>
            </a:r>
          </a:p>
          <a:p>
            <a:pPr algn="just"/>
            <a:endParaRPr lang="cs-CZ" dirty="0"/>
          </a:p>
        </p:txBody>
      </p:sp>
      <p:pic>
        <p:nvPicPr>
          <p:cNvPr id="13318" name="Picture 6" descr="Soubor:Puszcza Notecka2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6200000">
            <a:off x="320528" y="2135856"/>
            <a:ext cx="4632516" cy="347438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5"/>
          <p:cNvSpPr txBox="1">
            <a:spLocks/>
          </p:cNvSpPr>
          <p:nvPr/>
        </p:nvSpPr>
        <p:spPr>
          <a:xfrm>
            <a:off x="457200" y="260648"/>
            <a:ext cx="8229600" cy="6192688"/>
          </a:xfrm>
          <a:prstGeom prst="rect">
            <a:avLst/>
          </a:prstGeom>
          <a:solidFill>
            <a:srgbClr val="FF9900"/>
          </a:solidFill>
          <a:ln w="38100">
            <a:solidFill>
              <a:srgbClr val="FF6600"/>
            </a:solidFill>
          </a:ln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OSLADIČ OBECNÝ</a:t>
            </a:r>
            <a:endParaRPr kumimoji="0" lang="cs-CZ" sz="32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" name="Picture 4" descr="Soubor:DSCN3854 resiz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980728"/>
            <a:ext cx="6768752" cy="507656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KOZLÍK LÉKAŘSKÝ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412975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cs-CZ" dirty="0" smtClean="0"/>
              <a:t>Známý i pod názvy </a:t>
            </a:r>
            <a:r>
              <a:rPr lang="cs-CZ" b="1" dirty="0" smtClean="0"/>
              <a:t>baldrián</a:t>
            </a:r>
            <a:r>
              <a:rPr lang="cs-CZ" dirty="0" smtClean="0"/>
              <a:t>, </a:t>
            </a:r>
            <a:r>
              <a:rPr lang="cs-CZ" b="1" dirty="0" err="1" smtClean="0"/>
              <a:t>čertikus</a:t>
            </a:r>
            <a:r>
              <a:rPr lang="cs-CZ" dirty="0" smtClean="0"/>
              <a:t>, </a:t>
            </a:r>
            <a:r>
              <a:rPr lang="cs-CZ" b="1" dirty="0" smtClean="0"/>
              <a:t>kočičí kořen</a:t>
            </a:r>
            <a:r>
              <a:rPr lang="cs-CZ" dirty="0" smtClean="0"/>
              <a:t> nebo </a:t>
            </a:r>
            <a:r>
              <a:rPr lang="cs-CZ" b="1" dirty="0" smtClean="0"/>
              <a:t>odolen.</a:t>
            </a:r>
          </a:p>
          <a:p>
            <a:pPr algn="just"/>
            <a:r>
              <a:rPr lang="cs-CZ" dirty="0" smtClean="0"/>
              <a:t>Dorůstá výšky až přes jeden metr. </a:t>
            </a:r>
          </a:p>
          <a:p>
            <a:pPr algn="just"/>
            <a:r>
              <a:rPr lang="cs-CZ" dirty="0" smtClean="0"/>
              <a:t>Květy jsou bílé nebo červenavé. </a:t>
            </a:r>
          </a:p>
          <a:p>
            <a:pPr algn="just"/>
            <a:r>
              <a:rPr lang="cs-CZ" dirty="0" smtClean="0"/>
              <a:t>Je to jedna z vůbec prvních homeopaticky upravovaných bylin.</a:t>
            </a:r>
            <a:endParaRPr lang="cs-CZ" baseline="30000" dirty="0" smtClean="0"/>
          </a:p>
          <a:p>
            <a:pPr algn="just"/>
            <a:r>
              <a:rPr lang="cs-CZ" dirty="0" smtClean="0"/>
              <a:t>Výchozím materiálem je sušený oddenek, získaný nejlépe v květnu. </a:t>
            </a:r>
          </a:p>
          <a:p>
            <a:pPr algn="just"/>
            <a:r>
              <a:rPr lang="cs-CZ" dirty="0" smtClean="0"/>
              <a:t>Kozlíková tinktura se užívá při nespavosti, neurastenii, křečovitých bolestech spojených s mdlobami, neuralgii, slabosti nohou, </a:t>
            </a:r>
            <a:r>
              <a:rPr lang="cs-CZ" dirty="0" err="1" smtClean="0"/>
              <a:t>ner</a:t>
            </a:r>
            <a:r>
              <a:rPr lang="cs-CZ" dirty="0" smtClean="0"/>
              <a:t>-</a:t>
            </a:r>
            <a:r>
              <a:rPr lang="cs-CZ" dirty="0" err="1" smtClean="0"/>
              <a:t>vozitě</a:t>
            </a:r>
            <a:r>
              <a:rPr lang="cs-CZ" dirty="0" smtClean="0"/>
              <a:t>, žaludečními křečemi, nadýmání a pocitům strachu.</a:t>
            </a:r>
          </a:p>
          <a:p>
            <a:pPr algn="just"/>
            <a:endParaRPr lang="cs-CZ" dirty="0"/>
          </a:p>
        </p:txBody>
      </p:sp>
      <p:pic>
        <p:nvPicPr>
          <p:cNvPr id="12294" name="Picture 6" descr="http://www.monchesfarm.com/Valeriana%20officinalis%20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556792"/>
            <a:ext cx="3488021" cy="453650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192688"/>
          </a:xfrm>
          <a:solidFill>
            <a:srgbClr val="FF9900"/>
          </a:solidFill>
          <a:ln w="38100">
            <a:solidFill>
              <a:srgbClr val="FF6600"/>
            </a:solidFill>
          </a:ln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KOZLÍK LÉKAŘSKÝ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" name="Picture 2" descr="http://www.biolib.cz/IMG/GAL/519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2492896"/>
            <a:ext cx="3672408" cy="275430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2532" name="Picture 4" descr="http://www.priroda-kv.cz/lokality/horni_kramolin/fotky/h_k_kozlik_p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124744"/>
            <a:ext cx="3672408" cy="470821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NETŘESK STŘEŠNÍ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2548879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cs-CZ" dirty="0" smtClean="0"/>
              <a:t>Robustní rostlina, v květu může mít až 60 cm.</a:t>
            </a:r>
          </a:p>
          <a:p>
            <a:pPr algn="just"/>
            <a:r>
              <a:rPr lang="cs-CZ" dirty="0" smtClean="0"/>
              <a:t>Rozevřená růžice může mít i více než 10 cm v průměru. Listy má </a:t>
            </a:r>
            <a:r>
              <a:rPr lang="cs-CZ" b="1" dirty="0" smtClean="0"/>
              <a:t>červeně skvrnité</a:t>
            </a:r>
            <a:r>
              <a:rPr lang="cs-CZ" dirty="0" smtClean="0"/>
              <a:t>. Na ok-</a:t>
            </a:r>
            <a:r>
              <a:rPr lang="cs-CZ" dirty="0" err="1" smtClean="0"/>
              <a:t>rajích</a:t>
            </a:r>
            <a:r>
              <a:rPr lang="cs-CZ" dirty="0" smtClean="0"/>
              <a:t> jsou listy bílé brvité, jinde jsou lysé.</a:t>
            </a:r>
          </a:p>
          <a:p>
            <a:pPr algn="just"/>
            <a:r>
              <a:rPr lang="cs-CZ" dirty="0" smtClean="0"/>
              <a:t>Rostlina se však rozmnožuje převážně </a:t>
            </a:r>
            <a:r>
              <a:rPr lang="cs-CZ" dirty="0" err="1" smtClean="0"/>
              <a:t>vege</a:t>
            </a:r>
            <a:r>
              <a:rPr lang="cs-CZ" dirty="0" smtClean="0"/>
              <a:t>-</a:t>
            </a:r>
            <a:r>
              <a:rPr lang="cs-CZ" dirty="0" err="1" smtClean="0"/>
              <a:t>tativně</a:t>
            </a:r>
            <a:r>
              <a:rPr lang="cs-CZ" dirty="0" smtClean="0"/>
              <a:t> zakořeněním dceřiných růžic.</a:t>
            </a:r>
          </a:p>
          <a:p>
            <a:pPr algn="just"/>
            <a:r>
              <a:rPr lang="cs-CZ" dirty="0" smtClean="0"/>
              <a:t>Užívá se jako chladící lék v zimnici a </a:t>
            </a:r>
            <a:r>
              <a:rPr lang="cs-CZ" dirty="0" err="1" smtClean="0"/>
              <a:t>krvo</a:t>
            </a:r>
            <a:r>
              <a:rPr lang="cs-CZ" dirty="0" smtClean="0"/>
              <a:t>-toku; odvar proti </a:t>
            </a:r>
            <a:r>
              <a:rPr lang="cs-CZ" b="1" dirty="0" smtClean="0"/>
              <a:t>úplavici.</a:t>
            </a:r>
          </a:p>
          <a:p>
            <a:pPr algn="just"/>
            <a:endParaRPr lang="cs-CZ" dirty="0"/>
          </a:p>
        </p:txBody>
      </p:sp>
      <p:pic>
        <p:nvPicPr>
          <p:cNvPr id="27649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628800"/>
            <a:ext cx="3657600" cy="43204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5"/>
          <p:cNvSpPr txBox="1">
            <a:spLocks/>
          </p:cNvSpPr>
          <p:nvPr/>
        </p:nvSpPr>
        <p:spPr>
          <a:xfrm>
            <a:off x="457200" y="260648"/>
            <a:ext cx="8229600" cy="6192688"/>
          </a:xfrm>
          <a:prstGeom prst="rect">
            <a:avLst/>
          </a:prstGeom>
          <a:solidFill>
            <a:srgbClr val="FF9900"/>
          </a:solidFill>
          <a:ln w="38100">
            <a:solidFill>
              <a:srgbClr val="FF6600"/>
            </a:solidFill>
          </a:ln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NETŘESK STŘEŠNÍ</a:t>
            </a:r>
            <a:endParaRPr kumimoji="0" lang="cs-CZ" sz="32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" name="Picture 2" descr="http://www.polgara.cz/kyticky/Netresk_stresn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268760"/>
            <a:ext cx="6096000" cy="456247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KONVALINKA VONNÁ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algn="just"/>
            <a:r>
              <a:rPr lang="cs-CZ" dirty="0" smtClean="0"/>
              <a:t>Vytrvalá </a:t>
            </a:r>
            <a:r>
              <a:rPr lang="cs-CZ" b="1" dirty="0" smtClean="0"/>
              <a:t>jedovatá r</a:t>
            </a:r>
            <a:r>
              <a:rPr lang="cs-CZ" dirty="0" smtClean="0"/>
              <a:t>ostlina, až 20 cm vysoká  s plazivým větveným oddenkem.</a:t>
            </a:r>
          </a:p>
          <a:p>
            <a:pPr algn="just"/>
            <a:r>
              <a:rPr lang="cs-CZ" dirty="0" smtClean="0"/>
              <a:t>Kvete v </a:t>
            </a:r>
            <a:r>
              <a:rPr lang="cs-CZ" b="1" dirty="0" smtClean="0"/>
              <a:t>květnu </a:t>
            </a:r>
            <a:r>
              <a:rPr lang="cs-CZ" dirty="0" smtClean="0"/>
              <a:t>až </a:t>
            </a:r>
            <a:r>
              <a:rPr lang="cs-CZ" b="1" dirty="0" smtClean="0"/>
              <a:t>červenci</a:t>
            </a:r>
            <a:r>
              <a:rPr lang="cs-CZ" dirty="0" smtClean="0"/>
              <a:t>.</a:t>
            </a:r>
          </a:p>
          <a:p>
            <a:pPr algn="just"/>
            <a:r>
              <a:rPr lang="cs-CZ" dirty="0" smtClean="0"/>
              <a:t> Květy vyrůstají v řídkém jednostranném hroznu neseném na přímém stvolu. Jsou krátce stopkaté a vonné. </a:t>
            </a:r>
          </a:p>
          <a:p>
            <a:pPr algn="just"/>
            <a:r>
              <a:rPr lang="cs-CZ" dirty="0" smtClean="0"/>
              <a:t>Okvětí je </a:t>
            </a:r>
            <a:r>
              <a:rPr lang="cs-CZ" b="1" dirty="0" smtClean="0"/>
              <a:t>bílé</a:t>
            </a:r>
            <a:r>
              <a:rPr lang="cs-CZ" dirty="0" smtClean="0"/>
              <a:t> nebo </a:t>
            </a:r>
            <a:r>
              <a:rPr lang="cs-CZ" b="1" dirty="0" smtClean="0"/>
              <a:t>nažloutle zarůžovělé</a:t>
            </a:r>
            <a:r>
              <a:rPr lang="cs-CZ" dirty="0" smtClean="0"/>
              <a:t>.</a:t>
            </a:r>
          </a:p>
          <a:p>
            <a:pPr algn="just"/>
            <a:r>
              <a:rPr lang="cs-CZ" dirty="0" smtClean="0"/>
              <a:t>Plodem jsou jedovaté jasně červené bobule.</a:t>
            </a:r>
          </a:p>
          <a:p>
            <a:pPr algn="just"/>
            <a:r>
              <a:rPr lang="cs-CZ" dirty="0" smtClean="0"/>
              <a:t>Používá se pro posílení </a:t>
            </a:r>
            <a:r>
              <a:rPr lang="cs-CZ" b="1" dirty="0" smtClean="0"/>
              <a:t>srdeční činnosti </a:t>
            </a:r>
            <a:r>
              <a:rPr lang="cs-CZ" dirty="0" smtClean="0"/>
              <a:t>či proti </a:t>
            </a:r>
            <a:r>
              <a:rPr lang="cs-CZ" dirty="0"/>
              <a:t>vodnatelnosti</a:t>
            </a:r>
            <a:r>
              <a:rPr lang="cs-CZ" dirty="0" smtClean="0"/>
              <a:t> a při </a:t>
            </a:r>
            <a:r>
              <a:rPr lang="cs-CZ" b="1" dirty="0" smtClean="0"/>
              <a:t>epilepsii</a:t>
            </a:r>
            <a:r>
              <a:rPr lang="cs-CZ" dirty="0" smtClean="0"/>
              <a:t>. Vzhledem ke své toxicitě není vhodná pro používání amatérskými léčiteli.</a:t>
            </a:r>
          </a:p>
          <a:p>
            <a:pPr algn="just"/>
            <a:r>
              <a:rPr lang="cs-CZ" dirty="0" smtClean="0"/>
              <a:t>Konvalinka se též používá při výrobě mýdel, voňavek a </a:t>
            </a:r>
            <a:r>
              <a:rPr lang="cs-CZ" dirty="0"/>
              <a:t>šňupavých tabáků</a:t>
            </a:r>
            <a:r>
              <a:rPr lang="cs-CZ" dirty="0" smtClean="0"/>
              <a:t>.</a:t>
            </a:r>
          </a:p>
          <a:p>
            <a:pPr algn="just"/>
            <a:r>
              <a:rPr lang="cs-CZ" dirty="0" smtClean="0"/>
              <a:t>Krom běžné divoké formy byly vyšlechtěny mnohé různobarevné odrůdy, které se pěstují jako okrasné rostliny.</a:t>
            </a:r>
          </a:p>
          <a:p>
            <a:pPr algn="just"/>
            <a:endParaRPr lang="cs-CZ" dirty="0"/>
          </a:p>
        </p:txBody>
      </p:sp>
      <p:pic>
        <p:nvPicPr>
          <p:cNvPr id="12290" name="Picture 2" descr="Soubor:Convallaria-oliv-r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628800"/>
            <a:ext cx="3348372" cy="44644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5"/>
          <p:cNvSpPr txBox="1">
            <a:spLocks/>
          </p:cNvSpPr>
          <p:nvPr/>
        </p:nvSpPr>
        <p:spPr>
          <a:xfrm>
            <a:off x="457200" y="260648"/>
            <a:ext cx="8229600" cy="6192688"/>
          </a:xfrm>
          <a:prstGeom prst="rect">
            <a:avLst/>
          </a:prstGeom>
          <a:solidFill>
            <a:srgbClr val="FF9900"/>
          </a:solidFill>
          <a:ln w="38100">
            <a:solidFill>
              <a:srgbClr val="FF6600"/>
            </a:solidFill>
          </a:ln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KONVALINKA VONNÁ</a:t>
            </a:r>
            <a:endParaRPr kumimoji="0" lang="cs-CZ" sz="32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1266" name="Picture 2" descr="http://sk2.goo.cz/obrazky/fotogalerie/rostliny/trvalky/konvalinka/20020507-088%20-%20Konvalin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124744"/>
            <a:ext cx="6408712" cy="480653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HEŘMÁNEK PRAVÝ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Je to jednoletá vonná bylina s 15 až 50 cm vysokou lodyhou.</a:t>
            </a:r>
          </a:p>
          <a:p>
            <a:r>
              <a:rPr lang="cs-CZ" dirty="0" smtClean="0"/>
              <a:t>Listy jsou drobné a úzké. </a:t>
            </a:r>
          </a:p>
          <a:p>
            <a:r>
              <a:rPr lang="cs-CZ" b="1" dirty="0" smtClean="0"/>
              <a:t>Bílé</a:t>
            </a:r>
            <a:r>
              <a:rPr lang="cs-CZ" dirty="0" smtClean="0"/>
              <a:t> okvětní lístky vedle sebe mají válcovitý až kuželovitý tvar okolo </a:t>
            </a:r>
            <a:r>
              <a:rPr lang="cs-CZ" b="1" dirty="0" smtClean="0"/>
              <a:t>žlutě</a:t>
            </a:r>
            <a:r>
              <a:rPr lang="cs-CZ" dirty="0" smtClean="0"/>
              <a:t> zbarveného uprostřed uloženého klenutého květního lůžka, které je uvnitř duté. </a:t>
            </a:r>
          </a:p>
          <a:p>
            <a:r>
              <a:rPr lang="cs-CZ" dirty="0" smtClean="0"/>
              <a:t>Kvete od </a:t>
            </a:r>
            <a:r>
              <a:rPr lang="cs-CZ" b="1" dirty="0" smtClean="0"/>
              <a:t>června</a:t>
            </a:r>
            <a:r>
              <a:rPr lang="cs-CZ" dirty="0" smtClean="0"/>
              <a:t> do </a:t>
            </a:r>
            <a:r>
              <a:rPr lang="cs-CZ" b="1" dirty="0" smtClean="0"/>
              <a:t>srpna</a:t>
            </a:r>
            <a:r>
              <a:rPr lang="cs-CZ" dirty="0" smtClean="0"/>
              <a:t> .</a:t>
            </a:r>
          </a:p>
          <a:p>
            <a:r>
              <a:rPr lang="cs-CZ" dirty="0" smtClean="0"/>
              <a:t>Heřmánek se hojně využívá v </a:t>
            </a:r>
            <a:r>
              <a:rPr lang="cs-CZ" i="1" dirty="0" smtClean="0"/>
              <a:t>kosmetice a léčitelství. </a:t>
            </a:r>
          </a:p>
          <a:p>
            <a:r>
              <a:rPr lang="cs-CZ" dirty="0" smtClean="0"/>
              <a:t>Dá se z něj udělat čaj nebo odvar. </a:t>
            </a:r>
          </a:p>
          <a:p>
            <a:r>
              <a:rPr lang="cs-CZ" dirty="0" smtClean="0"/>
              <a:t>Používá se k léčbě zánětů,uvolňuje křeče, zvyšuje pocení.</a:t>
            </a:r>
          </a:p>
          <a:p>
            <a:r>
              <a:rPr lang="cs-CZ" dirty="0" smtClean="0"/>
              <a:t> Pomáhá od </a:t>
            </a:r>
            <a:r>
              <a:rPr lang="cs-CZ" b="1" dirty="0" smtClean="0"/>
              <a:t>bolesti</a:t>
            </a:r>
            <a:r>
              <a:rPr lang="cs-CZ" dirty="0" smtClean="0"/>
              <a:t>, při </a:t>
            </a:r>
            <a:r>
              <a:rPr lang="cs-CZ" b="1" dirty="0" smtClean="0"/>
              <a:t>hojení ran,</a:t>
            </a:r>
            <a:r>
              <a:rPr lang="cs-CZ" dirty="0" smtClean="0"/>
              <a:t> navozuje celkové uklidnění. </a:t>
            </a:r>
          </a:p>
          <a:p>
            <a:r>
              <a:rPr lang="cs-CZ" dirty="0" smtClean="0"/>
              <a:t>Je účinný při </a:t>
            </a:r>
            <a:r>
              <a:rPr lang="cs-CZ" b="1" dirty="0" smtClean="0"/>
              <a:t>zánětech ústní dutiny</a:t>
            </a:r>
            <a:r>
              <a:rPr lang="cs-CZ" dirty="0" smtClean="0"/>
              <a:t>, očních spojivek a pohlavního ústrojí, při </a:t>
            </a:r>
            <a:r>
              <a:rPr lang="cs-CZ" b="1" dirty="0" smtClean="0"/>
              <a:t>žaludečních </a:t>
            </a:r>
            <a:r>
              <a:rPr lang="cs-CZ" dirty="0" smtClean="0"/>
              <a:t>a </a:t>
            </a:r>
            <a:r>
              <a:rPr lang="cs-CZ" b="1" dirty="0" smtClean="0"/>
              <a:t>střevních potížích</a:t>
            </a:r>
            <a:r>
              <a:rPr lang="cs-CZ" dirty="0" smtClean="0"/>
              <a:t>, pomáhá léčit žaludeční vředy, při bronchiálním astmatu, při léčbě infikovaných sliznic a kůže, při alergických reakcích na kůži, uvolňuje křeče zažívacího ústrojí a střevní plyny. </a:t>
            </a:r>
          </a:p>
          <a:p>
            <a:endParaRPr lang="cs-CZ" dirty="0"/>
          </a:p>
        </p:txBody>
      </p:sp>
      <p:pic>
        <p:nvPicPr>
          <p:cNvPr id="9218" name="Picture 2" descr="http://www.vltava2000.cz/shops/8849/images-goods/He%C5%99m%C3%A1nek%20prav%C3%BD.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700808"/>
            <a:ext cx="3600399" cy="410445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5"/>
          <p:cNvSpPr txBox="1">
            <a:spLocks/>
          </p:cNvSpPr>
          <p:nvPr/>
        </p:nvSpPr>
        <p:spPr>
          <a:xfrm>
            <a:off x="457200" y="260648"/>
            <a:ext cx="8229600" cy="6192688"/>
          </a:xfrm>
          <a:prstGeom prst="rect">
            <a:avLst/>
          </a:prstGeom>
          <a:solidFill>
            <a:srgbClr val="FF9900"/>
          </a:solidFill>
          <a:ln w="38100">
            <a:solidFill>
              <a:srgbClr val="FF6600"/>
            </a:solidFill>
          </a:ln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HEŘMÁNEK PRAVÝ</a:t>
            </a:r>
            <a:endParaRPr kumimoji="0" lang="cs-CZ" sz="32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" name="Picture 6" descr="http://www.naturafit.cz/media/catalog/category/LUD246b1f_hermane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268760"/>
            <a:ext cx="7128792" cy="475769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HLUCHAVKA BÍLÁ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81128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cs-CZ" dirty="0" smtClean="0"/>
              <a:t>Je to vytrvalá bylina s lodyhami 20-50 cm vysokými.</a:t>
            </a:r>
          </a:p>
          <a:p>
            <a:pPr algn="just"/>
            <a:r>
              <a:rPr lang="cs-CZ" dirty="0" smtClean="0"/>
              <a:t>Kvete od května do srpna.</a:t>
            </a:r>
          </a:p>
          <a:p>
            <a:pPr algn="just"/>
            <a:r>
              <a:rPr lang="cs-CZ" dirty="0" smtClean="0"/>
              <a:t>Sbírají se pouze bílé trubkovité květy bez kalicha, které se buď jednotlivě nebo při ohnutí stonku z celého </a:t>
            </a:r>
            <a:r>
              <a:rPr lang="cs-CZ" dirty="0" err="1" smtClean="0"/>
              <a:t>lichopřeslenu</a:t>
            </a:r>
            <a:r>
              <a:rPr lang="cs-CZ" dirty="0" smtClean="0"/>
              <a:t> najed-</a:t>
            </a:r>
            <a:r>
              <a:rPr lang="cs-CZ" dirty="0" err="1" smtClean="0"/>
              <a:t>nou</a:t>
            </a:r>
            <a:r>
              <a:rPr lang="cs-CZ" dirty="0" smtClean="0"/>
              <a:t> vytrhávají, a to po celou dobu květu.</a:t>
            </a:r>
          </a:p>
          <a:p>
            <a:pPr algn="just"/>
            <a:r>
              <a:rPr lang="cs-CZ" dirty="0" smtClean="0"/>
              <a:t>Kvete od května do srpna či září. </a:t>
            </a:r>
          </a:p>
          <a:p>
            <a:pPr algn="just"/>
            <a:r>
              <a:rPr lang="cs-CZ" dirty="0" smtClean="0"/>
              <a:t>Hluchavka patří mezi nejchoulostivější léčivé byliny a může se sbírat jen za suchého počasí. </a:t>
            </a:r>
          </a:p>
          <a:p>
            <a:pPr algn="just"/>
            <a:r>
              <a:rPr lang="cs-CZ" b="1" dirty="0" smtClean="0"/>
              <a:t>Použití: </a:t>
            </a:r>
            <a:r>
              <a:rPr lang="cs-CZ" dirty="0" smtClean="0"/>
              <a:t>Droga je velmi drahá - k získání 1 kg drogy je třeba až 100 pracovních hodin.</a:t>
            </a:r>
          </a:p>
          <a:p>
            <a:pPr algn="just"/>
            <a:r>
              <a:rPr lang="cs-CZ" dirty="0" smtClean="0"/>
              <a:t>Užívá se zejména ve formě čaje jako prostředek usnadňující </a:t>
            </a:r>
            <a:r>
              <a:rPr lang="cs-CZ" b="1" dirty="0" smtClean="0"/>
              <a:t>odkašlávání</a:t>
            </a:r>
            <a:r>
              <a:rPr lang="cs-CZ" dirty="0" smtClean="0"/>
              <a:t> při různých onemocněních horních cest </a:t>
            </a:r>
            <a:r>
              <a:rPr lang="cs-CZ" dirty="0" err="1" smtClean="0"/>
              <a:t>dýcha</a:t>
            </a:r>
            <a:r>
              <a:rPr lang="cs-CZ" dirty="0" smtClean="0"/>
              <a:t>-cích, zejména u dětí. </a:t>
            </a:r>
          </a:p>
          <a:p>
            <a:pPr algn="just"/>
            <a:r>
              <a:rPr lang="cs-CZ" dirty="0" smtClean="0"/>
              <a:t>Mimoto má příznivý vliv na trávení.</a:t>
            </a:r>
          </a:p>
          <a:p>
            <a:pPr algn="just"/>
            <a:r>
              <a:rPr lang="cs-CZ" dirty="0" smtClean="0"/>
              <a:t>Dříve se hluchavka používala také při </a:t>
            </a:r>
            <a:r>
              <a:rPr lang="cs-CZ" b="1" dirty="0" err="1" smtClean="0"/>
              <a:t>men</a:t>
            </a:r>
            <a:r>
              <a:rPr lang="cs-CZ" b="1" dirty="0" smtClean="0"/>
              <a:t>-</a:t>
            </a:r>
            <a:r>
              <a:rPr lang="cs-CZ" b="1" dirty="0" err="1" smtClean="0"/>
              <a:t>struačních</a:t>
            </a:r>
            <a:r>
              <a:rPr lang="cs-CZ" b="1" dirty="0" smtClean="0"/>
              <a:t> potížích a při některých </a:t>
            </a:r>
            <a:r>
              <a:rPr lang="cs-CZ" b="1" dirty="0" err="1" smtClean="0"/>
              <a:t>gyne</a:t>
            </a:r>
            <a:r>
              <a:rPr lang="cs-CZ" b="1" dirty="0" smtClean="0"/>
              <a:t>-</a:t>
            </a:r>
            <a:r>
              <a:rPr lang="cs-CZ" b="1" dirty="0" err="1" smtClean="0"/>
              <a:t>kologických</a:t>
            </a:r>
            <a:r>
              <a:rPr lang="cs-CZ" b="1" dirty="0" smtClean="0"/>
              <a:t> </a:t>
            </a:r>
            <a:r>
              <a:rPr lang="cs-CZ" dirty="0" smtClean="0"/>
              <a:t>chorobách, proti nespavosti a při chorobách močových cest.</a:t>
            </a:r>
          </a:p>
          <a:p>
            <a:pPr algn="just">
              <a:buNone/>
            </a:pPr>
            <a:endParaRPr lang="cs-CZ" dirty="0"/>
          </a:p>
        </p:txBody>
      </p:sp>
      <p:pic>
        <p:nvPicPr>
          <p:cNvPr id="8198" name="Picture 6" descr="http://www.prvnikrok.cz/clanky/obrazky/872/hluchavka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628800"/>
            <a:ext cx="3384376" cy="437119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5"/>
          <p:cNvSpPr txBox="1">
            <a:spLocks/>
          </p:cNvSpPr>
          <p:nvPr/>
        </p:nvSpPr>
        <p:spPr>
          <a:xfrm>
            <a:off x="457200" y="260648"/>
            <a:ext cx="8229600" cy="6192688"/>
          </a:xfrm>
          <a:prstGeom prst="rect">
            <a:avLst/>
          </a:prstGeom>
          <a:solidFill>
            <a:srgbClr val="FF9900"/>
          </a:solidFill>
          <a:ln w="38100">
            <a:solidFill>
              <a:srgbClr val="FF6600"/>
            </a:solidFill>
          </a:ln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HLUCHAVKA BÍLÁ</a:t>
            </a:r>
            <a:endParaRPr kumimoji="0" lang="cs-CZ" sz="32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" name="Picture 4" descr="http://www.polgara.cz/kyticky/Hluchavka_bi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052736"/>
            <a:ext cx="6768752" cy="508450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JÍROVEC MAĎAL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09120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pl-PL" dirty="0" smtClean="0"/>
              <a:t>Je statný opadavý listnatý strom.</a:t>
            </a:r>
          </a:p>
          <a:p>
            <a:pPr algn="just"/>
            <a:r>
              <a:rPr lang="cs-CZ" dirty="0" smtClean="0"/>
              <a:t>Dorůstá výšky až 25 metrů.</a:t>
            </a:r>
          </a:p>
          <a:p>
            <a:pPr algn="just"/>
            <a:r>
              <a:rPr lang="cs-CZ" dirty="0" smtClean="0"/>
              <a:t>Květy jsou uspořádány ve vzpřímených, hustých, bohatých až 30 cm dlouhých latách. Korunní lístky jsou zbarveny bíle se žlutými a červenými skvrnami. </a:t>
            </a:r>
          </a:p>
          <a:p>
            <a:pPr algn="just"/>
            <a:r>
              <a:rPr lang="cs-CZ" dirty="0" smtClean="0"/>
              <a:t>Aktivní látky zvyšují odolnost vlásečnic a zlepšují žilní tonus. Současně působí protizánětlivě a urychlují vstřebávání otoků. </a:t>
            </a:r>
          </a:p>
          <a:p>
            <a:pPr algn="just"/>
            <a:r>
              <a:rPr lang="cs-CZ" dirty="0" smtClean="0"/>
              <a:t>Je velmi účinný při chronické žilní </a:t>
            </a:r>
            <a:r>
              <a:rPr lang="cs-CZ" dirty="0" err="1" smtClean="0"/>
              <a:t>nedo</a:t>
            </a:r>
            <a:r>
              <a:rPr lang="cs-CZ" dirty="0" smtClean="0"/>
              <a:t>-statečnosti  a při léčbě křehkých vlásečnic. </a:t>
            </a:r>
          </a:p>
          <a:p>
            <a:pPr algn="just"/>
            <a:r>
              <a:rPr lang="cs-CZ" dirty="0" smtClean="0"/>
              <a:t>Velmi účinný je rovněž na </a:t>
            </a:r>
            <a:r>
              <a:rPr lang="cs-CZ" b="1" dirty="0" smtClean="0"/>
              <a:t>hemoroidy.</a:t>
            </a:r>
          </a:p>
          <a:p>
            <a:pPr algn="just"/>
            <a:r>
              <a:rPr lang="cs-CZ" dirty="0" smtClean="0"/>
              <a:t>Tlumí svědivost různých forem ekzémů. </a:t>
            </a:r>
          </a:p>
          <a:p>
            <a:pPr algn="just"/>
            <a:r>
              <a:rPr lang="cs-CZ" dirty="0" smtClean="0"/>
              <a:t>Urychluje vstřebávání krevních podlitin a modřin. Účinný je na bolavé klouby a artritidy. Zlepšuje průtok krve v cévách a </a:t>
            </a:r>
            <a:r>
              <a:rPr lang="cs-CZ" dirty="0" err="1" smtClean="0"/>
              <a:t>pů</a:t>
            </a:r>
            <a:r>
              <a:rPr lang="cs-CZ" dirty="0" smtClean="0"/>
              <a:t>-sobí proti vzniku trombů. </a:t>
            </a:r>
          </a:p>
          <a:p>
            <a:pPr algn="just"/>
            <a:r>
              <a:rPr lang="cs-CZ" b="1" dirty="0" smtClean="0"/>
              <a:t>Ulehčuje vylučování </a:t>
            </a:r>
            <a:r>
              <a:rPr lang="cs-CZ" dirty="0" smtClean="0"/>
              <a:t>moči při zvětšené pros-</a:t>
            </a:r>
            <a:r>
              <a:rPr lang="cs-CZ" dirty="0" err="1" smtClean="0"/>
              <a:t>tatě</a:t>
            </a:r>
            <a:r>
              <a:rPr lang="cs-CZ" dirty="0" smtClean="0"/>
              <a:t>. </a:t>
            </a:r>
          </a:p>
          <a:p>
            <a:pPr algn="just"/>
            <a:r>
              <a:rPr lang="cs-CZ" dirty="0" smtClean="0"/>
              <a:t>Vypíná pleť a působí na pokožku jako </a:t>
            </a:r>
            <a:r>
              <a:rPr lang="cs-CZ" dirty="0" err="1" smtClean="0"/>
              <a:t>toni</a:t>
            </a:r>
            <a:r>
              <a:rPr lang="cs-CZ" dirty="0" smtClean="0"/>
              <a:t>-</a:t>
            </a:r>
            <a:r>
              <a:rPr lang="cs-CZ" dirty="0" err="1" smtClean="0"/>
              <a:t>kum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628800"/>
            <a:ext cx="3384376" cy="445878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5"/>
          <p:cNvSpPr txBox="1">
            <a:spLocks/>
          </p:cNvSpPr>
          <p:nvPr/>
        </p:nvSpPr>
        <p:spPr>
          <a:xfrm>
            <a:off x="457200" y="260648"/>
            <a:ext cx="8229600" cy="6192688"/>
          </a:xfrm>
          <a:prstGeom prst="rect">
            <a:avLst/>
          </a:prstGeom>
          <a:solidFill>
            <a:srgbClr val="FF9900"/>
          </a:solidFill>
          <a:ln w="38100">
            <a:solidFill>
              <a:srgbClr val="FF6600"/>
            </a:solidFill>
          </a:ln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JÍROVEC MAĎAL</a:t>
            </a:r>
            <a:endParaRPr kumimoji="0" lang="cs-CZ" sz="32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" name="Picture 4" descr="http://botany.cz/foto/aesculusher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196752"/>
            <a:ext cx="5544616" cy="489288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Picture 8" descr="http://www.fiftyfifty.cz/fotografie/2008-09-c7663777/Jirovec-madal-leci-krecove-zily-i-hemoroid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4437112"/>
            <a:ext cx="2438400" cy="161925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MEDUŇKA LÉKAŘSKÁ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17032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cs-CZ" dirty="0" smtClean="0"/>
              <a:t>Vytrvalá rostlina dorůstající výšky 70–150 cm. </a:t>
            </a:r>
          </a:p>
          <a:p>
            <a:pPr algn="just"/>
            <a:r>
              <a:rPr lang="cs-CZ" dirty="0" smtClean="0"/>
              <a:t>Aromatické listy voní po citrónu. </a:t>
            </a:r>
          </a:p>
          <a:p>
            <a:pPr algn="just"/>
            <a:r>
              <a:rPr lang="cs-CZ" dirty="0" smtClean="0"/>
              <a:t>Má bílé květy. </a:t>
            </a:r>
          </a:p>
          <a:p>
            <a:pPr algn="just"/>
            <a:r>
              <a:rPr lang="cs-CZ" dirty="0" smtClean="0"/>
              <a:t>Kvete v červnu až srpnu.</a:t>
            </a:r>
          </a:p>
          <a:p>
            <a:pPr algn="just"/>
            <a:r>
              <a:rPr lang="cs-CZ" dirty="0" smtClean="0"/>
              <a:t>Meduňkový čaj z listů navozuje klid, příjemný </a:t>
            </a:r>
            <a:r>
              <a:rPr lang="cs-CZ" b="1" dirty="0" smtClean="0"/>
              <a:t>spánek</a:t>
            </a:r>
            <a:r>
              <a:rPr lang="cs-CZ" dirty="0" smtClean="0"/>
              <a:t> a </a:t>
            </a:r>
            <a:r>
              <a:rPr lang="cs-CZ" b="1" dirty="0" smtClean="0"/>
              <a:t>dobré zažívání</a:t>
            </a:r>
            <a:r>
              <a:rPr lang="cs-CZ" dirty="0" smtClean="0"/>
              <a:t>. </a:t>
            </a:r>
          </a:p>
          <a:p>
            <a:pPr algn="just"/>
            <a:r>
              <a:rPr lang="cs-CZ" dirty="0" smtClean="0"/>
              <a:t>Nově se uznávají protivirové účinky, zvláště u </a:t>
            </a:r>
            <a:r>
              <a:rPr lang="cs-CZ" dirty="0" err="1" smtClean="0"/>
              <a:t>herpesvirů</a:t>
            </a:r>
            <a:r>
              <a:rPr lang="cs-CZ" dirty="0" smtClean="0"/>
              <a:t> (opary).</a:t>
            </a:r>
            <a:endParaRPr lang="cs-CZ" baseline="30000" dirty="0" smtClean="0"/>
          </a:p>
          <a:p>
            <a:pPr algn="just"/>
            <a:r>
              <a:rPr lang="cs-CZ" dirty="0" smtClean="0"/>
              <a:t>Z listů se rovněž připravuje meduňkový likér. </a:t>
            </a:r>
          </a:p>
          <a:p>
            <a:pPr algn="just"/>
            <a:r>
              <a:rPr lang="cs-CZ" dirty="0" smtClean="0"/>
              <a:t>Nať se používá v lidovém lékařství jako </a:t>
            </a:r>
            <a:r>
              <a:rPr lang="cs-CZ" b="1" dirty="0" smtClean="0"/>
              <a:t>hypnotikum</a:t>
            </a:r>
            <a:r>
              <a:rPr lang="cs-CZ" dirty="0" smtClean="0"/>
              <a:t> a </a:t>
            </a:r>
            <a:r>
              <a:rPr lang="cs-CZ" b="1" dirty="0" smtClean="0"/>
              <a:t>sedativum</a:t>
            </a:r>
            <a:r>
              <a:rPr lang="cs-CZ" dirty="0" smtClean="0"/>
              <a:t>. </a:t>
            </a:r>
          </a:p>
          <a:p>
            <a:pPr algn="just"/>
            <a:r>
              <a:rPr lang="cs-CZ" dirty="0" smtClean="0"/>
              <a:t>Používá se také jako koření. V kuchyni se pro svou citrusovou vůni za čerstva přidává do míchaných nápojů a ovocných salátů.</a:t>
            </a:r>
          </a:p>
          <a:p>
            <a:pPr algn="just"/>
            <a:endParaRPr lang="cs-CZ" dirty="0" smtClean="0"/>
          </a:p>
          <a:p>
            <a:pPr algn="just"/>
            <a:endParaRPr lang="cs-CZ" dirty="0"/>
          </a:p>
        </p:txBody>
      </p:sp>
      <p:pic>
        <p:nvPicPr>
          <p:cNvPr id="11266" name="Picture 2" descr="http://botanika.borec.cz/fota/medunka_lekarska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556792"/>
            <a:ext cx="3600400" cy="457715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5"/>
          <p:cNvSpPr txBox="1">
            <a:spLocks/>
          </p:cNvSpPr>
          <p:nvPr/>
        </p:nvSpPr>
        <p:spPr>
          <a:xfrm>
            <a:off x="251520" y="260648"/>
            <a:ext cx="8496944" cy="6192688"/>
          </a:xfrm>
          <a:prstGeom prst="rect">
            <a:avLst/>
          </a:prstGeom>
          <a:solidFill>
            <a:srgbClr val="FF9900"/>
          </a:solidFill>
          <a:ln w="38100">
            <a:solidFill>
              <a:srgbClr val="FF6600"/>
            </a:solidFill>
          </a:ln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MEDUŇKA LÉKAŘSKÁ</a:t>
            </a:r>
            <a:endParaRPr kumimoji="0" lang="cs-CZ" sz="32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" name="Picture 4" descr="http://www.celysvet.cz/fotky/medunka-lekarska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124744"/>
            <a:ext cx="6096000" cy="4572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Picture 2" descr="http://abweb.unas.cz/phprs/storage/200801151638_medunka_lekars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3501008"/>
            <a:ext cx="3528392" cy="264629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ŘEBŘÍČEK OBECNÝ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algn="just"/>
            <a:r>
              <a:rPr lang="cs-CZ" dirty="0" smtClean="0"/>
              <a:t>Je bylina dorůstající až 80 cm. </a:t>
            </a:r>
          </a:p>
          <a:p>
            <a:pPr algn="just"/>
            <a:r>
              <a:rPr lang="cs-CZ" dirty="0" smtClean="0"/>
              <a:t>Lodyha chlupatá přímá, nahoře větvená. </a:t>
            </a:r>
          </a:p>
          <a:p>
            <a:pPr algn="just"/>
            <a:r>
              <a:rPr lang="cs-CZ" dirty="0" smtClean="0"/>
              <a:t>Květy </a:t>
            </a:r>
            <a:r>
              <a:rPr lang="cs-CZ" b="1" dirty="0" smtClean="0"/>
              <a:t>bílé </a:t>
            </a:r>
            <a:r>
              <a:rPr lang="cs-CZ" dirty="0" smtClean="0"/>
              <a:t>nebo </a:t>
            </a:r>
            <a:r>
              <a:rPr lang="cs-CZ" b="1" dirty="0" smtClean="0"/>
              <a:t>narůžovělé</a:t>
            </a:r>
            <a:r>
              <a:rPr lang="cs-CZ" dirty="0" smtClean="0"/>
              <a:t>. </a:t>
            </a:r>
          </a:p>
          <a:p>
            <a:pPr algn="just"/>
            <a:r>
              <a:rPr lang="cs-CZ" dirty="0" smtClean="0"/>
              <a:t>Kvete v červnu až říjnu.</a:t>
            </a:r>
          </a:p>
          <a:p>
            <a:pPr algn="just"/>
            <a:r>
              <a:rPr lang="cs-CZ" dirty="0" smtClean="0"/>
              <a:t>Sbírá se květ nebo nať. </a:t>
            </a:r>
          </a:p>
          <a:p>
            <a:pPr algn="just"/>
            <a:r>
              <a:rPr lang="cs-CZ" dirty="0" smtClean="0"/>
              <a:t>Dobře uvolňuje </a:t>
            </a:r>
            <a:r>
              <a:rPr lang="cs-CZ" b="1" dirty="0" smtClean="0"/>
              <a:t>křeče,</a:t>
            </a:r>
            <a:r>
              <a:rPr lang="cs-CZ" dirty="0" smtClean="0"/>
              <a:t> povzbuzuje vylučování žaludečních šťáv, utišuje </a:t>
            </a:r>
            <a:r>
              <a:rPr lang="cs-CZ" b="1" dirty="0" smtClean="0"/>
              <a:t>kašel,</a:t>
            </a:r>
            <a:r>
              <a:rPr lang="cs-CZ" dirty="0" smtClean="0"/>
              <a:t> kladně působí na </a:t>
            </a:r>
            <a:r>
              <a:rPr lang="cs-CZ" b="1" dirty="0" smtClean="0"/>
              <a:t>krevní oběh. </a:t>
            </a:r>
          </a:p>
          <a:p>
            <a:pPr algn="just"/>
            <a:r>
              <a:rPr lang="cs-CZ" dirty="0" smtClean="0"/>
              <a:t>Zvláštní uplatnění nachází zejména v ženském lékařství neboť tlumí krvácení a potlačuje křečovité bolesti při menstruaci. </a:t>
            </a:r>
          </a:p>
          <a:p>
            <a:pPr algn="just"/>
            <a:r>
              <a:rPr lang="cs-CZ" dirty="0" smtClean="0"/>
              <a:t>Podporuje chuť k jídlu, působí močopudně, žlučopudně, desinfekčně, </a:t>
            </a:r>
            <a:r>
              <a:rPr lang="cs-CZ" dirty="0" err="1" smtClean="0"/>
              <a:t>antiskleroticky</a:t>
            </a:r>
            <a:r>
              <a:rPr lang="cs-CZ" dirty="0" smtClean="0"/>
              <a:t>, </a:t>
            </a:r>
            <a:r>
              <a:rPr lang="cs-CZ" dirty="0" err="1" smtClean="0"/>
              <a:t>antiastmaticky</a:t>
            </a:r>
            <a:r>
              <a:rPr lang="cs-CZ" dirty="0" smtClean="0"/>
              <a:t>, mírně snižuje krevní tlak, tlumí krvácivost, osvědčil se i při </a:t>
            </a:r>
            <a:r>
              <a:rPr lang="cs-CZ" b="1" dirty="0" smtClean="0"/>
              <a:t>pomočování.</a:t>
            </a:r>
            <a:r>
              <a:rPr lang="cs-CZ" dirty="0" smtClean="0"/>
              <a:t> </a:t>
            </a:r>
          </a:p>
          <a:p>
            <a:pPr algn="just"/>
            <a:r>
              <a:rPr lang="cs-CZ" dirty="0" smtClean="0"/>
              <a:t>Při zevní aplikaci ve formě výplachů nebo koupelí se osvědčil na špatně se hojící rány, kožní defekty, špatně prokrvenou pokožku, hemeroidy či na záněty ústní dutiny.</a:t>
            </a:r>
            <a:br>
              <a:rPr lang="cs-CZ" dirty="0" smtClean="0"/>
            </a:br>
            <a:endParaRPr lang="cs-CZ" dirty="0" smtClean="0"/>
          </a:p>
          <a:p>
            <a:endParaRPr lang="cs-CZ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700808"/>
            <a:ext cx="3528392" cy="453064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5"/>
          <p:cNvSpPr txBox="1">
            <a:spLocks/>
          </p:cNvSpPr>
          <p:nvPr/>
        </p:nvSpPr>
        <p:spPr>
          <a:xfrm>
            <a:off x="457200" y="260648"/>
            <a:ext cx="8229600" cy="6192688"/>
          </a:xfrm>
          <a:prstGeom prst="rect">
            <a:avLst/>
          </a:prstGeom>
          <a:solidFill>
            <a:srgbClr val="FF9900"/>
          </a:solidFill>
          <a:ln w="38100">
            <a:solidFill>
              <a:srgbClr val="FF6600"/>
            </a:solidFill>
          </a:ln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ŘEBŘÍČEK OBECNÝ</a:t>
            </a:r>
            <a:endParaRPr kumimoji="0" lang="cs-CZ" sz="32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196752"/>
            <a:ext cx="6840760" cy="485335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TRNOVNÍK AKÁT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845023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cs-CZ" dirty="0" smtClean="0"/>
              <a:t>Stromovité druhy dorůstají až 20 m a jejich koruna může být až 15 m široká. </a:t>
            </a:r>
          </a:p>
          <a:p>
            <a:pPr algn="just"/>
            <a:r>
              <a:rPr lang="cs-CZ" dirty="0" smtClean="0"/>
              <a:t>Kvete v červenci. </a:t>
            </a:r>
          </a:p>
          <a:p>
            <a:pPr algn="just"/>
            <a:r>
              <a:rPr lang="cs-CZ" dirty="0" smtClean="0"/>
              <a:t>Květy jsou </a:t>
            </a:r>
            <a:r>
              <a:rPr lang="cs-CZ" b="1" dirty="0" smtClean="0"/>
              <a:t>bílé.</a:t>
            </a:r>
          </a:p>
          <a:p>
            <a:pPr algn="just"/>
            <a:r>
              <a:rPr lang="cs-CZ" dirty="0" smtClean="0"/>
              <a:t>Trnovník akát byl dovezen jako </a:t>
            </a:r>
            <a:r>
              <a:rPr lang="cs-CZ" b="1" dirty="0" smtClean="0"/>
              <a:t>medonosný</a:t>
            </a:r>
            <a:r>
              <a:rPr lang="cs-CZ" dirty="0" smtClean="0"/>
              <a:t> strom a pro jeho hospodářský význam byla jeho výsadba propagována ještě v šedesátých letech 20. století. Med z akátu má vel-mi světlou barvu. Akátový med je jeden z nejlepších.</a:t>
            </a:r>
          </a:p>
          <a:p>
            <a:pPr algn="just"/>
            <a:r>
              <a:rPr lang="cs-CZ" dirty="0" smtClean="0"/>
              <a:t>Čerstvá kůra i větévky jsou léčivé - žaludeční překyselení.</a:t>
            </a:r>
          </a:p>
          <a:p>
            <a:r>
              <a:rPr lang="cs-CZ" dirty="0" smtClean="0"/>
              <a:t>Květ je jako droga sbírán pro farmaceutické zpracování. 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4098" name="Picture 2" descr="Soubor:Flowers of Robinia pseudoacaci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628800"/>
            <a:ext cx="3240360" cy="43204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5"/>
          <p:cNvSpPr txBox="1">
            <a:spLocks/>
          </p:cNvSpPr>
          <p:nvPr/>
        </p:nvSpPr>
        <p:spPr>
          <a:xfrm>
            <a:off x="323528" y="260648"/>
            <a:ext cx="8568952" cy="6192688"/>
          </a:xfrm>
          <a:prstGeom prst="rect">
            <a:avLst/>
          </a:prstGeom>
          <a:solidFill>
            <a:srgbClr val="FF9900"/>
          </a:solidFill>
          <a:ln w="38100">
            <a:solidFill>
              <a:srgbClr val="FF6600"/>
            </a:solidFill>
          </a:ln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1" i="0" u="sng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lang="cs-CZ" sz="32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TRNOVNÍK AKÁT</a:t>
            </a:r>
            <a:endParaRPr kumimoji="0" lang="cs-CZ" sz="32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" name="Picture 6" descr="http://botany.cz/foto/robiniaherb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980728"/>
            <a:ext cx="4027736" cy="302433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050" name="Picture 2" descr="http://www.keliwood.cz/userfiles/image/aktuality/jedovate_rostliny/aka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924944"/>
            <a:ext cx="4032448" cy="301916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BLÍN ČERNÝ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algn="just"/>
            <a:r>
              <a:rPr lang="cs-CZ" dirty="0" smtClean="0"/>
              <a:t>Jde o 20-90 cm vysokou, žláznatou a huňatou bylinu, která odpudivě páchne. </a:t>
            </a:r>
          </a:p>
          <a:p>
            <a:pPr algn="just"/>
            <a:r>
              <a:rPr lang="cs-CZ" dirty="0" smtClean="0"/>
              <a:t>Kvete od června do října. </a:t>
            </a:r>
          </a:p>
          <a:p>
            <a:pPr algn="just"/>
            <a:r>
              <a:rPr lang="cs-CZ" dirty="0" smtClean="0"/>
              <a:t>Květy vyrůstají v úžlabí listenů, uspořádány jsou ve vijanech. </a:t>
            </a:r>
          </a:p>
          <a:p>
            <a:pPr algn="just"/>
            <a:r>
              <a:rPr lang="cs-CZ" dirty="0" smtClean="0"/>
              <a:t>Plodem je tobolka s černohnědými, silně jedovatými semeny.</a:t>
            </a:r>
          </a:p>
          <a:p>
            <a:pPr algn="just"/>
            <a:r>
              <a:rPr lang="cs-CZ" b="1" dirty="0" smtClean="0"/>
              <a:t>Všechny části rostliny obsahují jedovaté alka-</a:t>
            </a:r>
            <a:r>
              <a:rPr lang="cs-CZ" b="1" dirty="0" err="1" smtClean="0"/>
              <a:t>loidy</a:t>
            </a:r>
            <a:r>
              <a:rPr lang="cs-CZ" b="1" dirty="0" smtClean="0"/>
              <a:t> a glykosidy. </a:t>
            </a:r>
            <a:r>
              <a:rPr lang="cs-CZ" dirty="0" smtClean="0"/>
              <a:t>Obzvláště vysoké </a:t>
            </a:r>
            <a:r>
              <a:rPr lang="cs-CZ" dirty="0" err="1" smtClean="0"/>
              <a:t>kon</a:t>
            </a:r>
            <a:r>
              <a:rPr lang="cs-CZ" dirty="0" smtClean="0"/>
              <a:t>-centrace se vyskytují v mohutném kořeni a semenech.</a:t>
            </a:r>
          </a:p>
          <a:p>
            <a:pPr algn="just"/>
            <a:r>
              <a:rPr lang="cs-CZ" dirty="0" smtClean="0"/>
              <a:t>Blín černý se užívá jako léčivá rostlina už ode-</a:t>
            </a:r>
            <a:r>
              <a:rPr lang="cs-CZ" dirty="0" err="1" smtClean="0"/>
              <a:t>dávna</a:t>
            </a:r>
            <a:r>
              <a:rPr lang="cs-CZ" dirty="0" smtClean="0"/>
              <a:t> a ještě ve 20. stoletím byl pře-</a:t>
            </a:r>
            <a:r>
              <a:rPr lang="cs-CZ" dirty="0" err="1" smtClean="0"/>
              <a:t>depisován</a:t>
            </a:r>
            <a:r>
              <a:rPr lang="cs-CZ" dirty="0" smtClean="0"/>
              <a:t> astmatikům ve formě cigaret.</a:t>
            </a:r>
          </a:p>
          <a:p>
            <a:pPr algn="just"/>
            <a:r>
              <a:rPr lang="cs-CZ" dirty="0" smtClean="0"/>
              <a:t>Ve středověku byl užíván jako anestetikum, olej ze semen jako lék na revmatismus, proti zápalu plic, kašli, nechutenství, bolesti zubů či hadímu uštknutí. </a:t>
            </a:r>
          </a:p>
          <a:p>
            <a:pPr algn="just"/>
            <a:r>
              <a:rPr lang="cs-CZ" dirty="0" smtClean="0"/>
              <a:t>Byl také využíván jako přísada do medoviny a piva. </a:t>
            </a:r>
          </a:p>
          <a:p>
            <a:pPr algn="just"/>
            <a:r>
              <a:rPr lang="cs-CZ" dirty="0" smtClean="0"/>
              <a:t>Dále byl využíván jako jed.</a:t>
            </a:r>
          </a:p>
          <a:p>
            <a:pPr algn="just"/>
            <a:endParaRPr lang="cs-CZ" dirty="0"/>
          </a:p>
        </p:txBody>
      </p:sp>
      <p:pic>
        <p:nvPicPr>
          <p:cNvPr id="3078" name="Picture 6" descr="http://www.salix.cz/rs/image/200502021638_Hyoscyamus%20nig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556792"/>
            <a:ext cx="3130027" cy="457202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5"/>
          <p:cNvSpPr txBox="1">
            <a:spLocks/>
          </p:cNvSpPr>
          <p:nvPr/>
        </p:nvSpPr>
        <p:spPr>
          <a:xfrm>
            <a:off x="323528" y="260648"/>
            <a:ext cx="8640960" cy="6192688"/>
          </a:xfrm>
          <a:prstGeom prst="rect">
            <a:avLst/>
          </a:prstGeom>
          <a:solidFill>
            <a:srgbClr val="FF9900"/>
          </a:solidFill>
          <a:ln w="38100">
            <a:solidFill>
              <a:srgbClr val="FF6600"/>
            </a:solidFill>
          </a:ln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1" i="0" u="sng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lang="cs-CZ" sz="32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1" i="0" u="sng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lang="cs-CZ" sz="32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1" i="0" u="sng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lang="cs-CZ" sz="32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1" i="0" u="sng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lang="cs-CZ" sz="32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BLÍN ČERNÝ</a:t>
            </a:r>
            <a:endParaRPr kumimoji="0" lang="cs-CZ" sz="32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" name="Picture 4" descr="http://botany.cz/foto/blinherb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196752"/>
            <a:ext cx="4182570" cy="314059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Picture 2" descr="http://fotky.yuhu.cz/uploaded_images/blin-dobris-76177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2924944"/>
            <a:ext cx="4176464" cy="313234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PELYNĚK PRAVÝ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algn="just"/>
            <a:r>
              <a:rPr lang="cs-CZ" dirty="0" smtClean="0"/>
              <a:t>Je vytrvalá, až 130 cm vysoká </a:t>
            </a:r>
            <a:r>
              <a:rPr lang="cs-CZ" dirty="0" err="1" smtClean="0"/>
              <a:t>dřevnatějící</a:t>
            </a:r>
            <a:r>
              <a:rPr lang="cs-CZ" dirty="0" smtClean="0"/>
              <a:t> by-lina s listnatými lodyhami, zakončenými vol-</a:t>
            </a:r>
            <a:r>
              <a:rPr lang="cs-CZ" dirty="0" err="1" smtClean="0"/>
              <a:t>nými</a:t>
            </a:r>
            <a:r>
              <a:rPr lang="cs-CZ" dirty="0" smtClean="0"/>
              <a:t> latami žlutých úborů.</a:t>
            </a:r>
          </a:p>
          <a:p>
            <a:pPr algn="just"/>
            <a:r>
              <a:rPr lang="cs-CZ" dirty="0" smtClean="0"/>
              <a:t>Jako koření slouží čerstvé nebo sušené mladé listy, popř. dosud </a:t>
            </a:r>
            <a:r>
              <a:rPr lang="cs-CZ" dirty="0" err="1" smtClean="0"/>
              <a:t>nezdřevnatělé</a:t>
            </a:r>
            <a:r>
              <a:rPr lang="cs-CZ" dirty="0" smtClean="0"/>
              <a:t> části natě, sklizené před rozkvětem. </a:t>
            </a:r>
          </a:p>
          <a:p>
            <a:pPr algn="just"/>
            <a:r>
              <a:rPr lang="cs-CZ" dirty="0" smtClean="0"/>
              <a:t>Pelyněk se používá při přípravě mnoha hořkých či nahořklých </a:t>
            </a:r>
            <a:r>
              <a:rPr lang="cs-CZ" b="1" dirty="0" smtClean="0"/>
              <a:t>alkoholických </a:t>
            </a:r>
            <a:r>
              <a:rPr lang="cs-CZ" dirty="0" smtClean="0"/>
              <a:t>(likér Absint a víno </a:t>
            </a:r>
            <a:r>
              <a:rPr lang="cs-CZ" dirty="0"/>
              <a:t>Vermut</a:t>
            </a:r>
            <a:r>
              <a:rPr lang="cs-CZ" dirty="0" smtClean="0"/>
              <a:t>) i </a:t>
            </a:r>
            <a:r>
              <a:rPr lang="cs-CZ" b="1" dirty="0" smtClean="0"/>
              <a:t>nealkoholických (</a:t>
            </a:r>
            <a:r>
              <a:rPr lang="cs-CZ" b="1" dirty="0" err="1" smtClean="0"/>
              <a:t>tonic</a:t>
            </a:r>
            <a:r>
              <a:rPr lang="cs-CZ" b="1" dirty="0" smtClean="0"/>
              <a:t>) nápojů. </a:t>
            </a:r>
          </a:p>
          <a:p>
            <a:pPr algn="just"/>
            <a:r>
              <a:rPr lang="cs-CZ" dirty="0" smtClean="0"/>
              <a:t>Do pokrmů se přidává jen několik málo listů, a to především k tučným vařeným nebo pečeným masům, jejichž chuť se nejen zpříjemní, ale napomůže i jejich lepšímu trávení. </a:t>
            </a:r>
          </a:p>
          <a:p>
            <a:r>
              <a:rPr lang="cs-CZ" dirty="0" smtClean="0"/>
              <a:t>Pro tyto své léčivé účinky je pelyněk užíván také ve </a:t>
            </a:r>
            <a:r>
              <a:rPr lang="cs-CZ" b="1" dirty="0" smtClean="0"/>
              <a:t>farmacii.</a:t>
            </a:r>
            <a:br>
              <a:rPr lang="cs-CZ" b="1" dirty="0" smtClean="0"/>
            </a:br>
            <a:endParaRPr lang="cs-CZ" b="1" dirty="0" smtClean="0"/>
          </a:p>
          <a:p>
            <a:pPr algn="just"/>
            <a:endParaRPr lang="cs-CZ" b="1" dirty="0" smtClean="0"/>
          </a:p>
          <a:p>
            <a:pPr algn="just"/>
            <a:endParaRPr lang="cs-CZ" dirty="0"/>
          </a:p>
        </p:txBody>
      </p:sp>
      <p:pic>
        <p:nvPicPr>
          <p:cNvPr id="2052" name="Picture 4" descr="http://www.shamanshop.net/store/images/images_misc/ArtemisiaAbsinthium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556792"/>
            <a:ext cx="3190875" cy="45053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 txBox="1">
            <a:spLocks/>
          </p:cNvSpPr>
          <p:nvPr/>
        </p:nvSpPr>
        <p:spPr>
          <a:xfrm>
            <a:off x="323528" y="260648"/>
            <a:ext cx="8496944" cy="6192688"/>
          </a:xfrm>
          <a:prstGeom prst="rect">
            <a:avLst/>
          </a:prstGeom>
          <a:solidFill>
            <a:srgbClr val="FF9900"/>
          </a:solidFill>
          <a:ln w="38100">
            <a:solidFill>
              <a:srgbClr val="FF6600"/>
            </a:solidFill>
          </a:ln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1" i="0" u="sng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PELYNĚK PRAVÝ</a:t>
            </a:r>
            <a:endParaRPr kumimoji="0" lang="cs-CZ" sz="32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121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564904"/>
            <a:ext cx="4608512" cy="352921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620688"/>
            <a:ext cx="3222894" cy="552539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268760"/>
            <a:ext cx="4244280" cy="5040560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http://cs.wikipedia.org/wiki/Soubor:Brennnessel.jpg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://www.</a:t>
            </a:r>
            <a:r>
              <a:rPr lang="cs-CZ" dirty="0" err="1" smtClean="0">
                <a:hlinkClick r:id="rId2"/>
              </a:rPr>
              <a:t>scanzen.cz</a:t>
            </a:r>
            <a:r>
              <a:rPr lang="cs-CZ" dirty="0" smtClean="0">
                <a:hlinkClick r:id="rId2"/>
              </a:rPr>
              <a:t>/kytky/</a:t>
            </a:r>
            <a:r>
              <a:rPr lang="cs-CZ" dirty="0" err="1" smtClean="0">
                <a:hlinkClick r:id="rId2"/>
              </a:rPr>
              <a:t>kopriva</a:t>
            </a:r>
            <a:r>
              <a:rPr lang="cs-CZ" dirty="0" smtClean="0">
                <a:hlinkClick r:id="rId2"/>
              </a:rPr>
              <a:t>/img1.jpg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http://wiki.rvp.cz/@api/deki/files/12285/=kopriva2.jpg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http://nd04.jxs.cz/188/118/8299a0283a_73157040_o2.jpg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https://encrypted-tbn0.gstatic.com/images?q=tbn:ANd9GcRu515QCk287i0pqxaGBWtnwiqEt_5MLdv3ET-0njdKspUy6Sw0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benateckyctyrlistek.eu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wp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content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uploads</a:t>
            </a:r>
            <a:r>
              <a:rPr lang="cs-CZ" dirty="0" smtClean="0">
                <a:hlinkClick r:id="rId6"/>
              </a:rPr>
              <a:t>/2012/06/</a:t>
            </a:r>
            <a:r>
              <a:rPr lang="cs-CZ" dirty="0" err="1" smtClean="0">
                <a:hlinkClick r:id="rId6"/>
              </a:rPr>
              <a:t>cerny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rybiz</a:t>
            </a:r>
            <a:r>
              <a:rPr lang="cs-CZ" dirty="0" smtClean="0">
                <a:hlinkClick r:id="rId6"/>
              </a:rPr>
              <a:t>-05.jpg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cajovydum.cz</a:t>
            </a:r>
            <a:r>
              <a:rPr lang="cs-CZ" dirty="0" smtClean="0">
                <a:hlinkClick r:id="rId7"/>
              </a:rPr>
              <a:t>/fotky64/</a:t>
            </a:r>
            <a:r>
              <a:rPr lang="cs-CZ" dirty="0" err="1" smtClean="0">
                <a:hlinkClick r:id="rId7"/>
              </a:rPr>
              <a:t>fotos</a:t>
            </a:r>
            <a:r>
              <a:rPr lang="cs-CZ" dirty="0" smtClean="0">
                <a:hlinkClick r:id="rId7"/>
              </a:rPr>
              <a:t>/_vyrp13_659O534_2[1].</a:t>
            </a:r>
            <a:r>
              <a:rPr lang="cs-CZ" dirty="0" err="1" smtClean="0">
                <a:hlinkClick r:id="rId7"/>
              </a:rPr>
              <a:t>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https://encrypted-tbn0.gstatic.com/images?q=tbn:ANd9GcTDcjCq_c2wX2IDXgVmK2J4be2AuEuo1vm0SuUWGh5VGerchXLN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https://encrypted-tbn1.gstatic.com/images?q=tbn:ANd9GcQ0GxlrIFZDP352poEGRZ9RP5axg-w3PzEcTndc2cHZeryjylPriQ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5400600"/>
          </a:xfrm>
        </p:spPr>
        <p:txBody>
          <a:bodyPr>
            <a:normAutofit fontScale="55000" lnSpcReduction="20000"/>
          </a:bodyPr>
          <a:lstStyle/>
          <a:p>
            <a:r>
              <a:rPr lang="cs-CZ" sz="2500" dirty="0" smtClean="0">
                <a:hlinkClick r:id="rId10"/>
              </a:rPr>
              <a:t>http://cs.wikipedia.org/wiki/Soubor:Bile_potoky3.jpg</a:t>
            </a:r>
          </a:p>
          <a:p>
            <a:r>
              <a:rPr lang="cs-CZ" sz="2500" dirty="0" smtClean="0">
                <a:hlinkClick r:id="rId10"/>
              </a:rPr>
              <a:t>http</a:t>
            </a:r>
            <a:r>
              <a:rPr lang="cs-CZ" sz="2500" dirty="0" smtClean="0">
                <a:hlinkClick r:id="rId10"/>
              </a:rPr>
              <a:t>://fotoblog.in/galerie/albums/flora/886450.jpg</a:t>
            </a:r>
            <a:endParaRPr lang="cs-CZ" sz="2500" dirty="0" smtClean="0"/>
          </a:p>
          <a:p>
            <a:r>
              <a:rPr lang="cs-CZ" sz="2500" dirty="0" smtClean="0">
                <a:hlinkClick r:id="rId11"/>
              </a:rPr>
              <a:t>http://upload.wikimedia.org/wikipedia/commons/c/cc/Puszcza_Notecka24.JPG</a:t>
            </a:r>
            <a:endParaRPr lang="cs-CZ" sz="2500" dirty="0" smtClean="0"/>
          </a:p>
          <a:p>
            <a:r>
              <a:rPr lang="cs-CZ" sz="2500" dirty="0" smtClean="0">
                <a:hlinkClick r:id="rId12"/>
              </a:rPr>
              <a:t>http://upload.wikimedia.org/wikipedia/commons/1/12/DSCN3854_resize.JPG</a:t>
            </a:r>
            <a:endParaRPr lang="cs-CZ" sz="2500" dirty="0" smtClean="0"/>
          </a:p>
          <a:p>
            <a:r>
              <a:rPr lang="cs-CZ" sz="2500" dirty="0" smtClean="0">
                <a:hlinkClick r:id="rId13"/>
              </a:rPr>
              <a:t>https://encrypted-tbn1.gstatic.com/images?q=tbn:ANd9GcRZOK3u2R_G1cOt3NhKTdZ5I9X0VQ6-qbSqd31yJqu0qQzNLAln</a:t>
            </a:r>
            <a:endParaRPr lang="cs-CZ" sz="2500" dirty="0" smtClean="0"/>
          </a:p>
          <a:p>
            <a:r>
              <a:rPr lang="cs-CZ" sz="2500" dirty="0" smtClean="0">
                <a:hlinkClick r:id="rId14"/>
              </a:rPr>
              <a:t>http://www.</a:t>
            </a:r>
            <a:r>
              <a:rPr lang="cs-CZ" sz="2500" dirty="0" err="1" smtClean="0">
                <a:hlinkClick r:id="rId14"/>
              </a:rPr>
              <a:t>priroda</a:t>
            </a:r>
            <a:r>
              <a:rPr lang="cs-CZ" sz="2500" dirty="0" smtClean="0">
                <a:hlinkClick r:id="rId14"/>
              </a:rPr>
              <a:t>-</a:t>
            </a:r>
            <a:r>
              <a:rPr lang="cs-CZ" sz="2500" dirty="0" err="1" smtClean="0">
                <a:hlinkClick r:id="rId14"/>
              </a:rPr>
              <a:t>kv.cz</a:t>
            </a:r>
            <a:r>
              <a:rPr lang="cs-CZ" sz="2500" dirty="0" smtClean="0">
                <a:hlinkClick r:id="rId14"/>
              </a:rPr>
              <a:t>/lokality/</a:t>
            </a:r>
            <a:r>
              <a:rPr lang="cs-CZ" sz="2500" dirty="0" err="1" smtClean="0">
                <a:hlinkClick r:id="rId14"/>
              </a:rPr>
              <a:t>horni</a:t>
            </a:r>
            <a:r>
              <a:rPr lang="cs-CZ" sz="2500" dirty="0" smtClean="0">
                <a:hlinkClick r:id="rId14"/>
              </a:rPr>
              <a:t>_</a:t>
            </a:r>
            <a:r>
              <a:rPr lang="cs-CZ" sz="2500" dirty="0" err="1" smtClean="0">
                <a:hlinkClick r:id="rId14"/>
              </a:rPr>
              <a:t>kramolin</a:t>
            </a:r>
            <a:r>
              <a:rPr lang="cs-CZ" sz="2500" dirty="0" smtClean="0">
                <a:hlinkClick r:id="rId14"/>
              </a:rPr>
              <a:t>/fotky/h_k_</a:t>
            </a:r>
            <a:r>
              <a:rPr lang="cs-CZ" sz="2500" dirty="0" err="1" smtClean="0">
                <a:hlinkClick r:id="rId14"/>
              </a:rPr>
              <a:t>kozlik</a:t>
            </a:r>
            <a:r>
              <a:rPr lang="cs-CZ" sz="2500" dirty="0" smtClean="0">
                <a:hlinkClick r:id="rId14"/>
              </a:rPr>
              <a:t>_</a:t>
            </a:r>
            <a:r>
              <a:rPr lang="cs-CZ" sz="2500" dirty="0" err="1" smtClean="0">
                <a:hlinkClick r:id="rId14"/>
              </a:rPr>
              <a:t>pk.jpg</a:t>
            </a:r>
            <a:endParaRPr lang="cs-CZ" sz="2500" dirty="0" smtClean="0"/>
          </a:p>
          <a:p>
            <a:r>
              <a:rPr lang="cs-CZ" sz="2500" dirty="0" smtClean="0">
                <a:hlinkClick r:id="rId15"/>
              </a:rPr>
              <a:t>https://encrypted-tbn2.gstatic.com/images?q=tbn:ANd9GcSdS5UFXBxSBRj0TkFSge3XcV9OfyNJTxSEBZeBnsfTCp41ghZj4w</a:t>
            </a:r>
            <a:endParaRPr lang="cs-CZ" sz="2500" dirty="0" smtClean="0"/>
          </a:p>
          <a:p>
            <a:r>
              <a:rPr lang="cs-CZ" sz="2500" dirty="0" smtClean="0">
                <a:hlinkClick r:id="rId16"/>
              </a:rPr>
              <a:t>http://wiki.rvp.cz/@api/deki/files/18115/=netreskstresni.JPG?size=webview</a:t>
            </a:r>
            <a:endParaRPr lang="cs-CZ" sz="2500" dirty="0" smtClean="0"/>
          </a:p>
          <a:p>
            <a:r>
              <a:rPr lang="cs-CZ" sz="2500" dirty="0" smtClean="0">
                <a:hlinkClick r:id="rId17"/>
              </a:rPr>
              <a:t>http://www.</a:t>
            </a:r>
            <a:r>
              <a:rPr lang="cs-CZ" sz="2500" dirty="0" err="1" smtClean="0">
                <a:hlinkClick r:id="rId17"/>
              </a:rPr>
              <a:t>polgara.cz</a:t>
            </a:r>
            <a:r>
              <a:rPr lang="cs-CZ" sz="2500" dirty="0" smtClean="0">
                <a:hlinkClick r:id="rId17"/>
              </a:rPr>
              <a:t>/</a:t>
            </a:r>
            <a:r>
              <a:rPr lang="cs-CZ" sz="2500" dirty="0" err="1" smtClean="0">
                <a:hlinkClick r:id="rId17"/>
              </a:rPr>
              <a:t>kyticky</a:t>
            </a:r>
            <a:r>
              <a:rPr lang="cs-CZ" sz="2500" dirty="0" smtClean="0">
                <a:hlinkClick r:id="rId17"/>
              </a:rPr>
              <a:t>/</a:t>
            </a:r>
            <a:r>
              <a:rPr lang="cs-CZ" sz="2500" dirty="0" err="1" smtClean="0">
                <a:hlinkClick r:id="rId17"/>
              </a:rPr>
              <a:t>Netresk</a:t>
            </a:r>
            <a:r>
              <a:rPr lang="cs-CZ" sz="2500" dirty="0" smtClean="0">
                <a:hlinkClick r:id="rId17"/>
              </a:rPr>
              <a:t>_</a:t>
            </a:r>
            <a:r>
              <a:rPr lang="cs-CZ" sz="2500" dirty="0" err="1" smtClean="0">
                <a:hlinkClick r:id="rId17"/>
              </a:rPr>
              <a:t>stresni.jpg</a:t>
            </a:r>
            <a:endParaRPr lang="cs-CZ" sz="2500" dirty="0" smtClean="0"/>
          </a:p>
          <a:p>
            <a:r>
              <a:rPr lang="cs-CZ" sz="2500" dirty="0" smtClean="0">
                <a:hlinkClick r:id="rId18"/>
              </a:rPr>
              <a:t>http://www.</a:t>
            </a:r>
            <a:r>
              <a:rPr lang="cs-CZ" sz="2500" dirty="0" err="1" smtClean="0">
                <a:hlinkClick r:id="rId18"/>
              </a:rPr>
              <a:t>fiftyfifty.cz</a:t>
            </a:r>
            <a:r>
              <a:rPr lang="cs-CZ" sz="2500" dirty="0" smtClean="0">
                <a:hlinkClick r:id="rId18"/>
              </a:rPr>
              <a:t>/fotografie/2007-10-c2198744/Pelynek-</a:t>
            </a:r>
            <a:r>
              <a:rPr lang="cs-CZ" sz="2500" dirty="0" err="1" smtClean="0">
                <a:hlinkClick r:id="rId18"/>
              </a:rPr>
              <a:t>pravy</a:t>
            </a:r>
            <a:r>
              <a:rPr lang="cs-CZ" sz="2500" dirty="0" smtClean="0">
                <a:hlinkClick r:id="rId18"/>
              </a:rPr>
              <a:t>-to-</a:t>
            </a:r>
            <a:r>
              <a:rPr lang="cs-CZ" sz="2500" dirty="0" err="1" smtClean="0">
                <a:hlinkClick r:id="rId18"/>
              </a:rPr>
              <a:t>neni</a:t>
            </a:r>
            <a:r>
              <a:rPr lang="cs-CZ" sz="2500" dirty="0" smtClean="0">
                <a:hlinkClick r:id="rId18"/>
              </a:rPr>
              <a:t>-jen-absint-a-jeho-Zelena-vila.</a:t>
            </a:r>
            <a:r>
              <a:rPr lang="cs-CZ" sz="2500" dirty="0" err="1" smtClean="0">
                <a:hlinkClick r:id="rId18"/>
              </a:rPr>
              <a:t>jpg</a:t>
            </a:r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pPr>
              <a:buNone/>
            </a:pP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244280" cy="4709120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>
                <a:hlinkClick r:id="rId2"/>
              </a:rPr>
              <a:t>http://sk2.goo.cz/</a:t>
            </a:r>
            <a:r>
              <a:rPr lang="cs-CZ" dirty="0" err="1" smtClean="0">
                <a:hlinkClick r:id="rId2"/>
              </a:rPr>
              <a:t>obrazky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fotogalerie</a:t>
            </a:r>
            <a:r>
              <a:rPr lang="cs-CZ" dirty="0" smtClean="0">
                <a:hlinkClick r:id="rId2"/>
              </a:rPr>
              <a:t>/rostliny/trvalky/konvalinka/20020507-088%20-%20Konvalinka.jpg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http://1.bp.blogspot.com/-</a:t>
            </a:r>
            <a:r>
              <a:rPr lang="cs-CZ" dirty="0" err="1" smtClean="0">
                <a:hlinkClick r:id="rId3"/>
              </a:rPr>
              <a:t>xTjhQZgAqjY</a:t>
            </a:r>
            <a:r>
              <a:rPr lang="cs-CZ" dirty="0" smtClean="0">
                <a:hlinkClick r:id="rId3"/>
              </a:rPr>
              <a:t>/TasemQ0xrdI/</a:t>
            </a:r>
            <a:r>
              <a:rPr lang="cs-CZ" dirty="0" err="1" smtClean="0">
                <a:hlinkClick r:id="rId3"/>
              </a:rPr>
              <a:t>AAAAAAAAIeg</a:t>
            </a:r>
            <a:r>
              <a:rPr lang="cs-CZ" dirty="0" smtClean="0">
                <a:hlinkClick r:id="rId3"/>
              </a:rPr>
              <a:t>/64JeUIRm5EU/s1600/</a:t>
            </a:r>
            <a:r>
              <a:rPr lang="cs-CZ" dirty="0" err="1" smtClean="0">
                <a:hlinkClick r:id="rId3"/>
              </a:rPr>
              <a:t>Convallaria</a:t>
            </a:r>
            <a:r>
              <a:rPr lang="cs-CZ" dirty="0" smtClean="0">
                <a:hlinkClick r:id="rId3"/>
              </a:rPr>
              <a:t>-oliv-r2.jpg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http://files.lecitellek.webnode.cz/200000023-ab5dcac577/He%C5%99m%C3%A1nek%20prav%C3%BD.jpg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hemel.cz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files</a:t>
            </a:r>
            <a:r>
              <a:rPr lang="cs-CZ" dirty="0" smtClean="0">
                <a:hlinkClick r:id="rId5"/>
              </a:rPr>
              <a:t>/LUD246b1f_</a:t>
            </a:r>
            <a:r>
              <a:rPr lang="cs-CZ" dirty="0" err="1" smtClean="0">
                <a:hlinkClick r:id="rId5"/>
              </a:rPr>
              <a:t>hermanek.jpg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http://files.lecitellek.webnode.cz/200000024-792567a1b9/hluchavka2.jpg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https://encrypted-tbn0.gstatic.com/images?q=tbn:ANd9GcRXJ574CE11o6WNrXwGgRoZx5oJ8_zSWtC_tok1pWXINC2IkZCwJg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garten.cz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images</a:t>
            </a:r>
            <a:r>
              <a:rPr lang="cs-CZ" dirty="0" smtClean="0">
                <a:hlinkClick r:id="rId8"/>
              </a:rPr>
              <a:t>_data/6233-</a:t>
            </a:r>
            <a:r>
              <a:rPr lang="cs-CZ" dirty="0" err="1" smtClean="0">
                <a:hlinkClick r:id="rId8"/>
              </a:rPr>
              <a:t>aesculus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hippocastanum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jirovec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madal</a:t>
            </a:r>
            <a:r>
              <a:rPr lang="cs-CZ" dirty="0" smtClean="0">
                <a:hlinkClick r:id="rId8"/>
              </a:rPr>
              <a:t>-1.jpg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fiftyfifty.cz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img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article</a:t>
            </a:r>
            <a:r>
              <a:rPr lang="cs-CZ" dirty="0" smtClean="0">
                <a:hlinkClick r:id="rId9"/>
              </a:rPr>
              <a:t>/2008/09/c7663777.jpg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http://botany.cz/foto/aesculusherb.jpg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069160"/>
          </a:xfrm>
        </p:spPr>
        <p:txBody>
          <a:bodyPr>
            <a:normAutofit fontScale="55000" lnSpcReduction="20000"/>
          </a:bodyPr>
          <a:lstStyle/>
          <a:p>
            <a:r>
              <a:rPr lang="cs-CZ" sz="2500" b="1" dirty="0" err="1" smtClean="0"/>
              <a:t>Dytrtová</a:t>
            </a:r>
            <a:r>
              <a:rPr lang="cs-CZ" sz="2500" b="1" dirty="0" smtClean="0"/>
              <a:t>, R., Praktické činnosti, Pěstitelství pro 6.- 9. r. ZŠ, Fortuna, 1997</a:t>
            </a:r>
          </a:p>
          <a:p>
            <a:r>
              <a:rPr lang="cs-CZ" sz="2500" dirty="0" smtClean="0"/>
              <a:t> </a:t>
            </a:r>
            <a:r>
              <a:rPr lang="cs-CZ" sz="2500" dirty="0" smtClean="0">
                <a:hlinkClick r:id="rId11"/>
              </a:rPr>
              <a:t>http://www.</a:t>
            </a:r>
            <a:r>
              <a:rPr lang="cs-CZ" sz="2500" dirty="0" err="1" smtClean="0">
                <a:hlinkClick r:id="rId11"/>
              </a:rPr>
              <a:t>celysvet.cz</a:t>
            </a:r>
            <a:r>
              <a:rPr lang="cs-CZ" sz="2500" dirty="0" smtClean="0">
                <a:hlinkClick r:id="rId11"/>
              </a:rPr>
              <a:t>/fotky/</a:t>
            </a:r>
            <a:r>
              <a:rPr lang="cs-CZ" sz="2500" dirty="0" err="1" smtClean="0">
                <a:hlinkClick r:id="rId11"/>
              </a:rPr>
              <a:t>medunka</a:t>
            </a:r>
            <a:r>
              <a:rPr lang="cs-CZ" sz="2500" dirty="0" smtClean="0">
                <a:hlinkClick r:id="rId11"/>
              </a:rPr>
              <a:t>-</a:t>
            </a:r>
            <a:r>
              <a:rPr lang="cs-CZ" sz="2500" dirty="0" err="1" smtClean="0">
                <a:hlinkClick r:id="rId11"/>
              </a:rPr>
              <a:t>lekarska</a:t>
            </a:r>
            <a:r>
              <a:rPr lang="cs-CZ" sz="2500" dirty="0" smtClean="0">
                <a:hlinkClick r:id="rId11"/>
              </a:rPr>
              <a:t>_1.jpg</a:t>
            </a:r>
            <a:endParaRPr lang="cs-CZ" sz="2500" dirty="0" smtClean="0"/>
          </a:p>
          <a:p>
            <a:r>
              <a:rPr lang="cs-CZ" sz="2500" dirty="0" smtClean="0">
                <a:hlinkClick r:id="rId12"/>
              </a:rPr>
              <a:t>https://encrypted-tbn3.gstatic.com/images?q=tbn:ANd9GcR9Ea2TASCCiFzMH8hHsFtOvKeN6iA17fN4WeR42NAohyeVNYB_mA</a:t>
            </a:r>
            <a:endParaRPr lang="cs-CZ" sz="2500" dirty="0" smtClean="0"/>
          </a:p>
          <a:p>
            <a:r>
              <a:rPr lang="cs-CZ" sz="2500" dirty="0" smtClean="0">
                <a:hlinkClick r:id="rId13"/>
              </a:rPr>
              <a:t>http://botanika.borec.</a:t>
            </a:r>
            <a:r>
              <a:rPr lang="cs-CZ" sz="2500" dirty="0" err="1" smtClean="0">
                <a:hlinkClick r:id="rId13"/>
              </a:rPr>
              <a:t>cz</a:t>
            </a:r>
            <a:r>
              <a:rPr lang="cs-CZ" sz="2500" dirty="0" smtClean="0">
                <a:hlinkClick r:id="rId13"/>
              </a:rPr>
              <a:t>/fota/</a:t>
            </a:r>
            <a:r>
              <a:rPr lang="cs-CZ" sz="2500" dirty="0" err="1" smtClean="0">
                <a:hlinkClick r:id="rId13"/>
              </a:rPr>
              <a:t>medunka</a:t>
            </a:r>
            <a:r>
              <a:rPr lang="cs-CZ" sz="2500" dirty="0" smtClean="0">
                <a:hlinkClick r:id="rId13"/>
              </a:rPr>
              <a:t>_lekarska1.jpg</a:t>
            </a:r>
            <a:endParaRPr lang="cs-CZ" sz="2500" dirty="0" smtClean="0"/>
          </a:p>
          <a:p>
            <a:r>
              <a:rPr lang="cs-CZ" sz="2500" dirty="0" smtClean="0">
                <a:hlinkClick r:id="rId14"/>
              </a:rPr>
              <a:t>http://botanika.</a:t>
            </a:r>
            <a:r>
              <a:rPr lang="cs-CZ" sz="2500" dirty="0" err="1" smtClean="0">
                <a:hlinkClick r:id="rId14"/>
              </a:rPr>
              <a:t>wendys.cz</a:t>
            </a:r>
            <a:r>
              <a:rPr lang="cs-CZ" sz="2500" dirty="0" smtClean="0">
                <a:hlinkClick r:id="rId14"/>
              </a:rPr>
              <a:t>/kytky/</a:t>
            </a:r>
            <a:r>
              <a:rPr lang="cs-CZ" sz="2500" dirty="0" err="1" smtClean="0">
                <a:hlinkClick r:id="rId14"/>
              </a:rPr>
              <a:t>prew.php</a:t>
            </a:r>
            <a:r>
              <a:rPr lang="cs-CZ" sz="2500" dirty="0" smtClean="0">
                <a:hlinkClick r:id="rId14"/>
              </a:rPr>
              <a:t>?../foto/O212_1.jpg</a:t>
            </a:r>
            <a:endParaRPr lang="cs-CZ" sz="2500" dirty="0" smtClean="0"/>
          </a:p>
          <a:p>
            <a:r>
              <a:rPr lang="cs-CZ" sz="2500" dirty="0" smtClean="0">
                <a:hlinkClick r:id="rId15"/>
              </a:rPr>
              <a:t>http://botanika.</a:t>
            </a:r>
            <a:r>
              <a:rPr lang="cs-CZ" sz="2500" dirty="0" err="1" smtClean="0">
                <a:hlinkClick r:id="rId15"/>
              </a:rPr>
              <a:t>wendys.cz</a:t>
            </a:r>
            <a:r>
              <a:rPr lang="cs-CZ" sz="2500" dirty="0" smtClean="0">
                <a:hlinkClick r:id="rId15"/>
              </a:rPr>
              <a:t>/foto/O212.jpg</a:t>
            </a:r>
            <a:endParaRPr lang="cs-CZ" sz="2500" dirty="0" smtClean="0"/>
          </a:p>
          <a:p>
            <a:r>
              <a:rPr lang="cs-CZ" sz="2500" dirty="0" smtClean="0">
                <a:hlinkClick r:id="rId16"/>
              </a:rPr>
              <a:t>http://upload.wikimedia.org/wikipedia/commons/thumb/6/6f/Flowers_of_Robinia_pseudoacacia.jpg/220px-Flowers_of_Robinia_pseudoacacia.jpg</a:t>
            </a:r>
            <a:endParaRPr lang="cs-CZ" sz="2500" dirty="0" smtClean="0"/>
          </a:p>
          <a:p>
            <a:r>
              <a:rPr lang="cs-CZ" sz="2500" dirty="0" smtClean="0">
                <a:hlinkClick r:id="rId17"/>
              </a:rPr>
              <a:t>http://www.</a:t>
            </a:r>
            <a:r>
              <a:rPr lang="cs-CZ" sz="2500" dirty="0" err="1" smtClean="0">
                <a:hlinkClick r:id="rId17"/>
              </a:rPr>
              <a:t>keliwood.cz</a:t>
            </a:r>
            <a:r>
              <a:rPr lang="cs-CZ" sz="2500" dirty="0" smtClean="0">
                <a:hlinkClick r:id="rId17"/>
              </a:rPr>
              <a:t>/</a:t>
            </a:r>
            <a:r>
              <a:rPr lang="cs-CZ" sz="2500" dirty="0" err="1" smtClean="0">
                <a:hlinkClick r:id="rId17"/>
              </a:rPr>
              <a:t>userfiles</a:t>
            </a:r>
            <a:r>
              <a:rPr lang="cs-CZ" sz="2500" dirty="0" smtClean="0">
                <a:hlinkClick r:id="rId17"/>
              </a:rPr>
              <a:t>/image/aktuality/</a:t>
            </a:r>
            <a:r>
              <a:rPr lang="cs-CZ" sz="2500" dirty="0" err="1" smtClean="0">
                <a:hlinkClick r:id="rId17"/>
              </a:rPr>
              <a:t>jedovate</a:t>
            </a:r>
            <a:r>
              <a:rPr lang="cs-CZ" sz="2500" dirty="0" smtClean="0">
                <a:hlinkClick r:id="rId17"/>
              </a:rPr>
              <a:t>_rostliny/</a:t>
            </a:r>
            <a:r>
              <a:rPr lang="cs-CZ" sz="2500" dirty="0" err="1" smtClean="0">
                <a:hlinkClick r:id="rId17"/>
              </a:rPr>
              <a:t>akat.jpg</a:t>
            </a:r>
            <a:endParaRPr lang="cs-CZ" sz="2500" dirty="0" smtClean="0">
              <a:hlinkClick r:id="rId17"/>
            </a:endParaRPr>
          </a:p>
          <a:p>
            <a:r>
              <a:rPr lang="cs-CZ" sz="2500" dirty="0" smtClean="0">
                <a:hlinkClick r:id="rId17"/>
              </a:rPr>
              <a:t>http</a:t>
            </a:r>
            <a:r>
              <a:rPr lang="cs-CZ" sz="2500" dirty="0" smtClean="0">
                <a:hlinkClick r:id="rId17"/>
              </a:rPr>
              <a:t>://botany.cz/foto/robiniaherb1.jpg</a:t>
            </a:r>
            <a:endParaRPr lang="cs-CZ" sz="2500" dirty="0" smtClean="0"/>
          </a:p>
          <a:p>
            <a:r>
              <a:rPr lang="cs-CZ" sz="2500" dirty="0" smtClean="0">
                <a:hlinkClick r:id="rId18"/>
              </a:rPr>
              <a:t>https://encrypted-tbn1.gstatic.com/images?q=tbn:ANd9GcTropGjJBhw5oqMMeorMWNnNhvWiPm8i8eg1apxbOBUw5vRb8DTig</a:t>
            </a:r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pPr>
              <a:buNone/>
            </a:pP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http://fotky.</a:t>
            </a:r>
            <a:r>
              <a:rPr lang="cs-CZ" sz="1600" dirty="0" err="1" smtClean="0">
                <a:hlinkClick r:id="rId2"/>
              </a:rPr>
              <a:t>yuhu.cz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uploaded</a:t>
            </a:r>
            <a:r>
              <a:rPr lang="cs-CZ" sz="1600" dirty="0" smtClean="0">
                <a:hlinkClick r:id="rId2"/>
              </a:rPr>
              <a:t>_</a:t>
            </a:r>
            <a:r>
              <a:rPr lang="cs-CZ" sz="1600" dirty="0" err="1" smtClean="0">
                <a:hlinkClick r:id="rId2"/>
              </a:rPr>
              <a:t>images</a:t>
            </a:r>
            <a:r>
              <a:rPr lang="cs-CZ" sz="1600" dirty="0" smtClean="0">
                <a:hlinkClick r:id="rId2"/>
              </a:rPr>
              <a:t>/blin-</a:t>
            </a:r>
            <a:r>
              <a:rPr lang="cs-CZ" sz="1600" dirty="0" err="1" smtClean="0">
                <a:hlinkClick r:id="rId2"/>
              </a:rPr>
              <a:t>dobris</a:t>
            </a:r>
            <a:r>
              <a:rPr lang="cs-CZ" sz="1600" dirty="0" smtClean="0">
                <a:hlinkClick r:id="rId2"/>
              </a:rPr>
              <a:t>-761775.jpg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https://encrypted-tbn1.gstatic.com/images?q=tbn:ANd9GcTuG-Qk8_NgjFbShe63yy3ixcL-VeYTPPgNFy18qcvav_UPriKINw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https://encrypted-tbn3.gstatic.com/images?q=tbn:ANd9GcS61az8YZEQVh4yf_jvVA2_RX3imSfFMNKtEKk-gFgyLcyX8_J4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https://encrypted-tbn2.gstatic.com/images?q=tbn:ANd9GcSDLQC6BwqTFRu4bzunnyHqoSN2BcCw93jIrNC7cGbqitt1lQ1P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http://www.</a:t>
            </a:r>
            <a:r>
              <a:rPr lang="cs-CZ" sz="1600" dirty="0" err="1" smtClean="0">
                <a:hlinkClick r:id="rId6"/>
              </a:rPr>
              <a:t>fiftyfifty.cz</a:t>
            </a:r>
            <a:r>
              <a:rPr lang="cs-CZ" sz="1600" dirty="0" smtClean="0">
                <a:hlinkClick r:id="rId6"/>
              </a:rPr>
              <a:t>/fotografie/2007-10-c2198744/Pelynek-</a:t>
            </a:r>
            <a:r>
              <a:rPr lang="cs-CZ" sz="1600" dirty="0" err="1" smtClean="0">
                <a:hlinkClick r:id="rId6"/>
              </a:rPr>
              <a:t>pravy</a:t>
            </a:r>
            <a:r>
              <a:rPr lang="cs-CZ" sz="1600" dirty="0" smtClean="0">
                <a:hlinkClick r:id="rId6"/>
              </a:rPr>
              <a:t>-to-</a:t>
            </a:r>
            <a:r>
              <a:rPr lang="cs-CZ" sz="1600" dirty="0" err="1" smtClean="0">
                <a:hlinkClick r:id="rId6"/>
              </a:rPr>
              <a:t>neni</a:t>
            </a:r>
            <a:r>
              <a:rPr lang="cs-CZ" sz="1600" dirty="0" smtClean="0">
                <a:hlinkClick r:id="rId6"/>
              </a:rPr>
              <a:t>-jen-absint-a-jeho-Zelena-vila.</a:t>
            </a:r>
            <a:r>
              <a:rPr lang="cs-CZ" sz="1600" dirty="0" err="1" smtClean="0">
                <a:hlinkClick r:id="rId6"/>
              </a:rPr>
              <a:t>jpg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5105400" y="1600200"/>
            <a:ext cx="4038600" cy="5068888"/>
          </a:xfrm>
        </p:spPr>
        <p:txBody>
          <a:bodyPr>
            <a:normAutofit/>
          </a:bodyPr>
          <a:lstStyle/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pPr>
              <a:buNone/>
            </a:pP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1971</Words>
  <Application>Microsoft Office PowerPoint</Application>
  <PresentationFormat>Předvádění na obrazovce (4:3)</PresentationFormat>
  <Paragraphs>272</Paragraphs>
  <Slides>38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38</vt:i4>
      </vt:variant>
    </vt:vector>
  </HeadingPairs>
  <TitlesOfParts>
    <vt:vector size="39" baseType="lpstr">
      <vt:lpstr>Motiv sady Office</vt:lpstr>
      <vt:lpstr>Snímek 1</vt:lpstr>
      <vt:lpstr>Snímek 2</vt:lpstr>
      <vt:lpstr>Nejznámější léčivé byliny</vt:lpstr>
      <vt:lpstr>KOPŘIVA DVOUDOMÁ</vt:lpstr>
      <vt:lpstr>Snímek 5</vt:lpstr>
      <vt:lpstr>ČERNÝ RYBÍZ</vt:lpstr>
      <vt:lpstr>Snímek 7</vt:lpstr>
      <vt:lpstr>PUŠKVOREC OBECNÝ</vt:lpstr>
      <vt:lpstr>Snímek 9</vt:lpstr>
      <vt:lpstr>DEVĚTSIL LÉKAŘSKÝ</vt:lpstr>
      <vt:lpstr>Snímek 11</vt:lpstr>
      <vt:lpstr>OSLADIČ OBECNÝ</vt:lpstr>
      <vt:lpstr>Snímek 13</vt:lpstr>
      <vt:lpstr>KOZLÍK LÉKAŘSKÝ</vt:lpstr>
      <vt:lpstr>Snímek 15</vt:lpstr>
      <vt:lpstr>NETŘESK STŘEŠNÍ</vt:lpstr>
      <vt:lpstr>Snímek 17</vt:lpstr>
      <vt:lpstr>KONVALINKA VONNÁ</vt:lpstr>
      <vt:lpstr>Snímek 19</vt:lpstr>
      <vt:lpstr>HEŘMÁNEK PRAVÝ</vt:lpstr>
      <vt:lpstr>Snímek 21</vt:lpstr>
      <vt:lpstr>HLUCHAVKA BÍLÁ</vt:lpstr>
      <vt:lpstr>Snímek 23</vt:lpstr>
      <vt:lpstr>JÍROVEC MAĎAL</vt:lpstr>
      <vt:lpstr>Snímek 25</vt:lpstr>
      <vt:lpstr>MEDUŇKA LÉKAŘSKÁ</vt:lpstr>
      <vt:lpstr>Snímek 27</vt:lpstr>
      <vt:lpstr>ŘEBŘÍČEK OBECNÝ</vt:lpstr>
      <vt:lpstr>Snímek 29</vt:lpstr>
      <vt:lpstr>TRNOVNÍK AKÁT</vt:lpstr>
      <vt:lpstr>Snímek 31</vt:lpstr>
      <vt:lpstr>BLÍN ČERNÝ</vt:lpstr>
      <vt:lpstr>Snímek 33</vt:lpstr>
      <vt:lpstr>PELYNĚK PRAVÝ</vt:lpstr>
      <vt:lpstr>Snímek 35</vt:lpstr>
      <vt:lpstr>Zdroje</vt:lpstr>
      <vt:lpstr>Zdroje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Nejznámější léčivé byliny</dc:title>
  <dc:creator>PC</dc:creator>
  <cp:lastModifiedBy>Hříbková Jitka</cp:lastModifiedBy>
  <cp:revision>32</cp:revision>
  <dcterms:created xsi:type="dcterms:W3CDTF">2011-04-21T20:53:20Z</dcterms:created>
  <dcterms:modified xsi:type="dcterms:W3CDTF">2013-02-13T14:40:38Z</dcterms:modified>
</cp:coreProperties>
</file>