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7" r:id="rId5"/>
    <p:sldId id="258" r:id="rId6"/>
    <p:sldId id="261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VY_32_INOVACE_16_Český jazyk 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Přímá řeč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latin typeface="+mn-lt"/>
              <a:cs typeface="Times New Roman" pitchFamily="18" charset="0"/>
            </a:rPr>
            <a:t>CZ.1.07/1.4.00/21.1262 </a:t>
          </a:r>
          <a:r>
            <a:rPr lang="cs-CZ" sz="200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95BF69-48E0-40BE-8E9C-16FC13510363}" type="presOf" srcId="{4C35D32F-0EAB-4CD7-82EE-45574DC2A586}" destId="{890E4F0B-2866-4A3F-A3C7-2A14B1797930}" srcOrd="1" destOrd="0" presId="urn:microsoft.com/office/officeart/2005/8/layout/target3"/>
    <dgm:cxn modelId="{8DD9E9A8-2518-4DF1-8BEE-BEF22E3B834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265A79E-12C5-4702-92CE-6E0453B5FD81}" type="presOf" srcId="{D8197B8C-B260-4A16-BDF4-0947B075E274}" destId="{5A5FFA88-C948-4069-8E93-59FA12366E83}" srcOrd="1" destOrd="0" presId="urn:microsoft.com/office/officeart/2005/8/layout/target3"/>
    <dgm:cxn modelId="{96434E42-62E8-4779-8EFB-968ED0C4C856}" type="presOf" srcId="{D1B46980-6531-4606-95E6-44980827E919}" destId="{6140AFEC-043D-4C43-A2F9-D0F5331DF3A3}" srcOrd="0" destOrd="0" presId="urn:microsoft.com/office/officeart/2005/8/layout/target3"/>
    <dgm:cxn modelId="{5169E635-6005-4159-B318-9B77461B538D}" type="presOf" srcId="{D1B46980-6531-4606-95E6-44980827E919}" destId="{2BE915AB-18AA-4053-B92C-3BFC9ED204BB}" srcOrd="1" destOrd="0" presId="urn:microsoft.com/office/officeart/2005/8/layout/target3"/>
    <dgm:cxn modelId="{DBD3A37F-33B0-4914-94CF-A0E997AC68F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8A0197-FE46-4033-9343-873E0719671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B1ADD7-630E-492F-82A9-C39E5C04241A}" type="presOf" srcId="{D1D4F407-5343-4D3F-B5B9-D407B03CAEB4}" destId="{D005CE8C-CC26-4C3E-AC11-E15060ECD759}" srcOrd="0" destOrd="0" presId="urn:microsoft.com/office/officeart/2005/8/layout/target3"/>
    <dgm:cxn modelId="{5309DA15-DF4E-40E6-9EC8-8E3340DCAF68}" type="presOf" srcId="{D1D4F407-5343-4D3F-B5B9-D407B03CAEB4}" destId="{AED2198E-93D5-4001-81B4-73124B309672}" srcOrd="1" destOrd="0" presId="urn:microsoft.com/office/officeart/2005/8/layout/target3"/>
    <dgm:cxn modelId="{0B67507E-77D3-4EA0-807E-BD14C3F1FA97}" type="presOf" srcId="{D8197B8C-B260-4A16-BDF4-0947B075E274}" destId="{25B08C86-7E15-44DC-BE7F-FFB55DD49D12}" srcOrd="0" destOrd="0" presId="urn:microsoft.com/office/officeart/2005/8/layout/target3"/>
    <dgm:cxn modelId="{504F13E1-0F82-4186-9A2D-EDA828B8AC6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752452-F513-4149-AE6E-7C27C2581092}" type="presParOf" srcId="{333A1088-737F-45CB-B68E-254E46348037}" destId="{F5ABB229-8D3B-4694-996A-96F23CF14429}" srcOrd="0" destOrd="0" presId="urn:microsoft.com/office/officeart/2005/8/layout/target3"/>
    <dgm:cxn modelId="{D7151B01-BAC5-4CF0-9C9C-DE12C703F4C0}" type="presParOf" srcId="{333A1088-737F-45CB-B68E-254E46348037}" destId="{F41139FD-01EE-4571-8B17-4FB00FC51163}" srcOrd="1" destOrd="0" presId="urn:microsoft.com/office/officeart/2005/8/layout/target3"/>
    <dgm:cxn modelId="{C2E54B32-A35A-4840-B51C-8653B3107387}" type="presParOf" srcId="{333A1088-737F-45CB-B68E-254E46348037}" destId="{D005CE8C-CC26-4C3E-AC11-E15060ECD759}" srcOrd="2" destOrd="0" presId="urn:microsoft.com/office/officeart/2005/8/layout/target3"/>
    <dgm:cxn modelId="{2FDE0B28-6C20-4F0C-8E51-67B6053D7BFB}" type="presParOf" srcId="{333A1088-737F-45CB-B68E-254E46348037}" destId="{2C702D82-9B77-49B7-9568-BB8EB47C3372}" srcOrd="3" destOrd="0" presId="urn:microsoft.com/office/officeart/2005/8/layout/target3"/>
    <dgm:cxn modelId="{A5455AB8-F21F-4FB2-ADEA-A338984EF85F}" type="presParOf" srcId="{333A1088-737F-45CB-B68E-254E46348037}" destId="{A52A0455-90FF-4808-ABD0-F02540D31D5A}" srcOrd="4" destOrd="0" presId="urn:microsoft.com/office/officeart/2005/8/layout/target3"/>
    <dgm:cxn modelId="{FF285244-BF0F-424D-85F9-01A8D5A88A4B}" type="presParOf" srcId="{333A1088-737F-45CB-B68E-254E46348037}" destId="{6140AFEC-043D-4C43-A2F9-D0F5331DF3A3}" srcOrd="5" destOrd="0" presId="urn:microsoft.com/office/officeart/2005/8/layout/target3"/>
    <dgm:cxn modelId="{F0E52C9F-9840-4299-B50A-99589299D0EF}" type="presParOf" srcId="{333A1088-737F-45CB-B68E-254E46348037}" destId="{9358AC05-5D7D-4327-9F80-1AD486AEA664}" srcOrd="6" destOrd="0" presId="urn:microsoft.com/office/officeart/2005/8/layout/target3"/>
    <dgm:cxn modelId="{AF77BB7D-CD85-4E03-870B-D15D3AA66084}" type="presParOf" srcId="{333A1088-737F-45CB-B68E-254E46348037}" destId="{313FC574-E1CD-4FB4-B054-0B805CE0447D}" srcOrd="7" destOrd="0" presId="urn:microsoft.com/office/officeart/2005/8/layout/target3"/>
    <dgm:cxn modelId="{97ABF9A3-B252-4440-B540-71E7DBEB849D}" type="presParOf" srcId="{333A1088-737F-45CB-B68E-254E46348037}" destId="{619D679B-A015-4ECF-8348-D1034C574F40}" srcOrd="8" destOrd="0" presId="urn:microsoft.com/office/officeart/2005/8/layout/target3"/>
    <dgm:cxn modelId="{F5F1A304-A6ED-486E-830D-13BF0723D67A}" type="presParOf" srcId="{333A1088-737F-45CB-B68E-254E46348037}" destId="{322283A8-4A27-4CDA-BAE3-F381106A9174}" srcOrd="9" destOrd="0" presId="urn:microsoft.com/office/officeart/2005/8/layout/target3"/>
    <dgm:cxn modelId="{3BD2677B-89B7-4B7D-902F-B27B38E81C9B}" type="presParOf" srcId="{333A1088-737F-45CB-B68E-254E46348037}" destId="{FFC9F71D-1B4F-4AD9-A4A6-86ADEFC8AF5C}" srcOrd="10" destOrd="0" presId="urn:microsoft.com/office/officeart/2005/8/layout/target3"/>
    <dgm:cxn modelId="{1F783F80-A81C-45FB-B23D-EAAF843C2DD0}" type="presParOf" srcId="{333A1088-737F-45CB-B68E-254E46348037}" destId="{25B08C86-7E15-44DC-BE7F-FFB55DD49D12}" srcOrd="11" destOrd="0" presId="urn:microsoft.com/office/officeart/2005/8/layout/target3"/>
    <dgm:cxn modelId="{39A02310-1940-4A67-95D0-87EC6973C33C}" type="presParOf" srcId="{333A1088-737F-45CB-B68E-254E46348037}" destId="{76644BE8-9D7C-4C09-B250-3D10AF48CBB7}" srcOrd="12" destOrd="0" presId="urn:microsoft.com/office/officeart/2005/8/layout/target3"/>
    <dgm:cxn modelId="{43BFEF44-143E-46C9-B4FC-141FAAF2E9C6}" type="presParOf" srcId="{333A1088-737F-45CB-B68E-254E46348037}" destId="{EE85B701-7295-41C0-BA7A-34D3756A2AE6}" srcOrd="13" destOrd="0" presId="urn:microsoft.com/office/officeart/2005/8/layout/target3"/>
    <dgm:cxn modelId="{5327D230-032F-4395-A5B0-C9A73B95A2FF}" type="presParOf" srcId="{333A1088-737F-45CB-B68E-254E46348037}" destId="{8BEBB6EC-1DAA-4CAC-8A25-BC0FCBD5DBD5}" srcOrd="14" destOrd="0" presId="urn:microsoft.com/office/officeart/2005/8/layout/target3"/>
    <dgm:cxn modelId="{E07B7901-8E27-4340-94B0-A20BDEB68AEB}" type="presParOf" srcId="{333A1088-737F-45CB-B68E-254E46348037}" destId="{AED2198E-93D5-4001-81B4-73124B309672}" srcOrd="15" destOrd="0" presId="urn:microsoft.com/office/officeart/2005/8/layout/target3"/>
    <dgm:cxn modelId="{FA96B617-5E82-4080-9C8C-3A7E8049C15D}" type="presParOf" srcId="{333A1088-737F-45CB-B68E-254E46348037}" destId="{2BE915AB-18AA-4053-B92C-3BFC9ED204BB}" srcOrd="16" destOrd="0" presId="urn:microsoft.com/office/officeart/2005/8/layout/target3"/>
    <dgm:cxn modelId="{15B8BD33-6F90-4870-9C4D-EB1AE674A12F}" type="presParOf" srcId="{333A1088-737F-45CB-B68E-254E46348037}" destId="{6BB5E863-4638-4E1D-BFDE-399D028AC4ED}" srcOrd="17" destOrd="0" presId="urn:microsoft.com/office/officeart/2005/8/layout/target3"/>
    <dgm:cxn modelId="{E4AD69F0-6D35-4735-90F4-7E50E8F62ACF}" type="presParOf" srcId="{333A1088-737F-45CB-B68E-254E46348037}" destId="{5A5FFA88-C948-4069-8E93-59FA12366E83}" srcOrd="18" destOrd="0" presId="urn:microsoft.com/office/officeart/2005/8/layout/target3"/>
    <dgm:cxn modelId="{1AD05F2A-B154-46C6-89B8-F0A76FD6257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VY_32_INOVACE_16_Český jazyk 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Přímá řeč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latin typeface="+mn-lt"/>
              <a:cs typeface="Times New Roman" pitchFamily="18" charset="0"/>
            </a:rPr>
            <a:t>CZ.1.07/1.4.00/21.1262 </a:t>
          </a:r>
          <a:r>
            <a:rPr lang="cs-CZ" sz="2000" kern="120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85B4613-D72B-4872-8D2E-34080E11BA0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19E353-820D-4F8D-A5C1-68282584F1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84005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96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Prezentaci využijeme v hodině slohu. Cílem je procvičování přímé řeči. Úkolem žáků je doplnit uvozovky ve správném pořadí a interpunkci. Žáci přistupují jednotlivě k tabuli. Po splnění úkolu je možné převést nespisovnou češtinu na spisovnou.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77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PŘÍMÁ ŘEČ - PROCVIČOVÁNÍ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726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knihy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 a Kámen mudrců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Přeci ale musíš něco vědět </a:t>
            </a:r>
            <a:r>
              <a:rPr lang="cs-CZ" dirty="0" err="1" smtClean="0"/>
              <a:t>vo</a:t>
            </a:r>
            <a:r>
              <a:rPr lang="cs-CZ" dirty="0" smtClean="0"/>
              <a:t> svým tátovi a mámě   prohlásil.  To že jsou slavný. A ty sám že </a:t>
            </a:r>
            <a:r>
              <a:rPr lang="cs-CZ" dirty="0" err="1" smtClean="0"/>
              <a:t>jseš</a:t>
            </a:r>
            <a:r>
              <a:rPr lang="cs-CZ" dirty="0" smtClean="0"/>
              <a:t> taky </a:t>
            </a:r>
            <a:r>
              <a:rPr lang="cs-CZ" dirty="0" err="1" smtClean="0"/>
              <a:t>slavnej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Cože? Moje maminka a tatínek přece nebyli slavní, nebo snad ano?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Děte</a:t>
            </a:r>
            <a:r>
              <a:rPr lang="cs-CZ" dirty="0" smtClean="0"/>
              <a:t> se vycpat, </a:t>
            </a:r>
            <a:r>
              <a:rPr lang="cs-CZ" dirty="0" err="1" smtClean="0"/>
              <a:t>voba</a:t>
            </a:r>
            <a:r>
              <a:rPr lang="cs-CZ" dirty="0" smtClean="0"/>
              <a:t> dva   řekl </a:t>
            </a:r>
            <a:r>
              <a:rPr lang="cs-CZ" dirty="0" err="1" smtClean="0"/>
              <a:t>Hagrid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8205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Harry</a:t>
            </a:r>
            <a:r>
              <a:rPr lang="cs-CZ" dirty="0" smtClean="0"/>
              <a:t>, ty </a:t>
            </a:r>
            <a:r>
              <a:rPr lang="cs-CZ" dirty="0" err="1" smtClean="0"/>
              <a:t>jseš</a:t>
            </a:r>
            <a:r>
              <a:rPr lang="cs-CZ" dirty="0" smtClean="0"/>
              <a:t> totiž – čaroděj.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Cože jsem?  vydechl </a:t>
            </a:r>
            <a:r>
              <a:rPr lang="cs-CZ" dirty="0" err="1" smtClean="0"/>
              <a:t>Harry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No přeci čaroděj   řekl </a:t>
            </a:r>
            <a:r>
              <a:rPr lang="cs-CZ" dirty="0" err="1" smtClean="0"/>
              <a:t>Hagrid</a:t>
            </a:r>
            <a:r>
              <a:rPr lang="cs-CZ" dirty="0" smtClean="0"/>
              <a:t>   a myslím, že budeš zatraceně </a:t>
            </a:r>
            <a:r>
              <a:rPr lang="cs-CZ" dirty="0" err="1" smtClean="0"/>
              <a:t>dobrej</a:t>
            </a:r>
            <a:r>
              <a:rPr lang="cs-CZ" dirty="0" smtClean="0"/>
              <a:t>, až se v tom kapku procvičíš.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061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smtClean="0"/>
              <a:t>Přeci </a:t>
            </a:r>
            <a:r>
              <a:rPr lang="cs-CZ" dirty="0"/>
              <a:t>ale musíš něco vědět </a:t>
            </a:r>
            <a:r>
              <a:rPr lang="cs-CZ" dirty="0" err="1"/>
              <a:t>vo</a:t>
            </a:r>
            <a:r>
              <a:rPr lang="cs-CZ" dirty="0"/>
              <a:t> svým tátovi a </a:t>
            </a:r>
            <a:r>
              <a:rPr lang="cs-CZ" dirty="0" smtClean="0"/>
              <a:t>mámě</a:t>
            </a:r>
            <a:r>
              <a:rPr lang="cs-CZ" dirty="0" smtClean="0">
                <a:solidFill>
                  <a:srgbClr val="FF0000"/>
                </a:solidFill>
              </a:rPr>
              <a:t>,“</a:t>
            </a:r>
            <a:r>
              <a:rPr lang="cs-CZ" dirty="0" smtClean="0"/>
              <a:t> prohlásil</a:t>
            </a:r>
            <a:r>
              <a:rPr lang="cs-CZ" dirty="0"/>
              <a:t>. </a:t>
            </a: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smtClean="0"/>
              <a:t>To </a:t>
            </a:r>
            <a:r>
              <a:rPr lang="cs-CZ" dirty="0"/>
              <a:t>že jsou slavný. A ty sám že </a:t>
            </a:r>
            <a:r>
              <a:rPr lang="cs-CZ" dirty="0" err="1"/>
              <a:t>jseš</a:t>
            </a:r>
            <a:r>
              <a:rPr lang="cs-CZ" dirty="0"/>
              <a:t> taky </a:t>
            </a:r>
            <a:r>
              <a:rPr lang="cs-CZ" dirty="0" err="1"/>
              <a:t>slavnej</a:t>
            </a:r>
            <a:r>
              <a:rPr lang="cs-CZ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“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smtClean="0"/>
              <a:t>Cože</a:t>
            </a:r>
            <a:r>
              <a:rPr lang="cs-CZ" dirty="0"/>
              <a:t>? Moje maminka a tatínek přece nebyli slavní, nebo snad ano</a:t>
            </a:r>
            <a:r>
              <a:rPr lang="cs-CZ" dirty="0" smtClean="0"/>
              <a:t>?</a:t>
            </a:r>
            <a:r>
              <a:rPr lang="cs-CZ" dirty="0" smtClean="0">
                <a:solidFill>
                  <a:srgbClr val="FF0000"/>
                </a:solidFill>
              </a:rPr>
              <a:t>“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err="1" smtClean="0"/>
              <a:t>Děte</a:t>
            </a:r>
            <a:r>
              <a:rPr lang="cs-CZ" dirty="0" smtClean="0"/>
              <a:t> </a:t>
            </a:r>
            <a:r>
              <a:rPr lang="cs-CZ" dirty="0"/>
              <a:t>se vycpat, </a:t>
            </a:r>
            <a:r>
              <a:rPr lang="cs-CZ" dirty="0" err="1"/>
              <a:t>voba</a:t>
            </a:r>
            <a:r>
              <a:rPr lang="cs-CZ" dirty="0"/>
              <a:t> </a:t>
            </a:r>
            <a:r>
              <a:rPr lang="cs-CZ" dirty="0" smtClean="0"/>
              <a:t>dva</a:t>
            </a:r>
            <a:r>
              <a:rPr lang="cs-CZ" dirty="0" smtClean="0">
                <a:solidFill>
                  <a:srgbClr val="FF0000"/>
                </a:solidFill>
              </a:rPr>
              <a:t>,“</a:t>
            </a:r>
            <a:r>
              <a:rPr lang="cs-CZ" dirty="0" smtClean="0"/>
              <a:t> řekl </a:t>
            </a:r>
            <a:r>
              <a:rPr lang="cs-CZ" dirty="0" err="1"/>
              <a:t>Hagrid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2495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err="1" smtClean="0"/>
              <a:t>Harry</a:t>
            </a:r>
            <a:r>
              <a:rPr lang="cs-CZ" dirty="0"/>
              <a:t>, ty </a:t>
            </a:r>
            <a:r>
              <a:rPr lang="cs-CZ" dirty="0" err="1"/>
              <a:t>jseš</a:t>
            </a:r>
            <a:r>
              <a:rPr lang="cs-CZ" dirty="0"/>
              <a:t> totiž – čaroděj</a:t>
            </a:r>
            <a:r>
              <a:rPr lang="cs-CZ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“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smtClean="0"/>
              <a:t>Cože </a:t>
            </a:r>
            <a:r>
              <a:rPr lang="cs-CZ" dirty="0"/>
              <a:t>jsem</a:t>
            </a:r>
            <a:r>
              <a:rPr lang="cs-CZ" dirty="0" smtClean="0"/>
              <a:t>?</a:t>
            </a:r>
            <a:r>
              <a:rPr lang="cs-CZ" dirty="0" smtClean="0">
                <a:solidFill>
                  <a:srgbClr val="FF0000"/>
                </a:solidFill>
              </a:rPr>
              <a:t>“ </a:t>
            </a:r>
            <a:r>
              <a:rPr lang="cs-CZ" dirty="0" smtClean="0"/>
              <a:t> </a:t>
            </a:r>
            <a:r>
              <a:rPr lang="cs-CZ" dirty="0"/>
              <a:t>vydechl </a:t>
            </a:r>
            <a:r>
              <a:rPr lang="cs-CZ" dirty="0" err="1"/>
              <a:t>Harry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smtClean="0"/>
              <a:t>No </a:t>
            </a:r>
            <a:r>
              <a:rPr lang="cs-CZ" dirty="0"/>
              <a:t>přeci </a:t>
            </a:r>
            <a:r>
              <a:rPr lang="cs-CZ" dirty="0" smtClean="0"/>
              <a:t>čaroděj</a:t>
            </a:r>
            <a:r>
              <a:rPr lang="cs-CZ" dirty="0" smtClean="0">
                <a:solidFill>
                  <a:srgbClr val="FF0000"/>
                </a:solidFill>
              </a:rPr>
              <a:t>,“</a:t>
            </a:r>
            <a:r>
              <a:rPr lang="cs-CZ" dirty="0" smtClean="0"/>
              <a:t>   </a:t>
            </a:r>
            <a:r>
              <a:rPr lang="cs-CZ" dirty="0"/>
              <a:t>řekl </a:t>
            </a:r>
            <a:r>
              <a:rPr lang="cs-CZ" dirty="0" err="1"/>
              <a:t>Hagrid</a:t>
            </a:r>
            <a:r>
              <a:rPr lang="cs-CZ" dirty="0"/>
              <a:t>   </a:t>
            </a: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smtClean="0"/>
              <a:t>a </a:t>
            </a:r>
            <a:r>
              <a:rPr lang="cs-CZ" dirty="0"/>
              <a:t>myslím, že budeš zatraceně </a:t>
            </a:r>
            <a:r>
              <a:rPr lang="cs-CZ" dirty="0" err="1"/>
              <a:t>dobrej</a:t>
            </a:r>
            <a:r>
              <a:rPr lang="cs-CZ" dirty="0"/>
              <a:t>, až se v tom kapku procvičíš</a:t>
            </a:r>
            <a:r>
              <a:rPr lang="cs-CZ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“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235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Znění textu ve spisovné češtině: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„</a:t>
            </a:r>
            <a:r>
              <a:rPr lang="cs-CZ" dirty="0" smtClean="0"/>
              <a:t>Přece </a:t>
            </a:r>
            <a:r>
              <a:rPr lang="cs-CZ" dirty="0"/>
              <a:t>ale musíš něco vědět </a:t>
            </a:r>
            <a:r>
              <a:rPr lang="cs-CZ" dirty="0" smtClean="0"/>
              <a:t>o svém </a:t>
            </a:r>
            <a:r>
              <a:rPr lang="cs-CZ" dirty="0"/>
              <a:t>tátovi a mámě</a:t>
            </a:r>
            <a:r>
              <a:rPr lang="cs-CZ" dirty="0">
                <a:solidFill>
                  <a:srgbClr val="FF0000"/>
                </a:solidFill>
              </a:rPr>
              <a:t>,“</a:t>
            </a:r>
            <a:r>
              <a:rPr lang="cs-CZ" dirty="0"/>
              <a:t> prohlásil. </a:t>
            </a:r>
            <a:r>
              <a:rPr lang="cs-CZ" dirty="0">
                <a:solidFill>
                  <a:srgbClr val="FF0000"/>
                </a:solidFill>
              </a:rPr>
              <a:t>„</a:t>
            </a:r>
            <a:r>
              <a:rPr lang="cs-CZ" dirty="0"/>
              <a:t>To že jsou </a:t>
            </a:r>
            <a:r>
              <a:rPr lang="cs-CZ" dirty="0" smtClean="0"/>
              <a:t>slavní. </a:t>
            </a:r>
            <a:r>
              <a:rPr lang="cs-CZ" dirty="0"/>
              <a:t>A ty sám že </a:t>
            </a:r>
            <a:r>
              <a:rPr lang="cs-CZ" dirty="0" smtClean="0"/>
              <a:t>jsi </a:t>
            </a:r>
            <a:r>
              <a:rPr lang="cs-CZ" dirty="0"/>
              <a:t>taky </a:t>
            </a:r>
            <a:r>
              <a:rPr lang="cs-CZ" dirty="0" smtClean="0"/>
              <a:t>slavný.</a:t>
            </a:r>
            <a:r>
              <a:rPr lang="cs-CZ" dirty="0" smtClean="0">
                <a:solidFill>
                  <a:srgbClr val="FF0000"/>
                </a:solidFill>
              </a:rPr>
              <a:t>“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„</a:t>
            </a:r>
            <a:r>
              <a:rPr lang="cs-CZ" dirty="0"/>
              <a:t>Cože? Moje maminka a tatínek přece nebyli slavní, nebo snad ano?</a:t>
            </a:r>
            <a:r>
              <a:rPr lang="cs-CZ" dirty="0">
                <a:solidFill>
                  <a:srgbClr val="FF0000"/>
                </a:solidFill>
              </a:rPr>
              <a:t>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smtClean="0"/>
              <a:t>J</a:t>
            </a:r>
            <a:r>
              <a:rPr lang="cs-CZ" dirty="0"/>
              <a:t>d</a:t>
            </a:r>
            <a:r>
              <a:rPr lang="cs-CZ" dirty="0" smtClean="0"/>
              <a:t>ěte </a:t>
            </a:r>
            <a:r>
              <a:rPr lang="cs-CZ" dirty="0"/>
              <a:t>se vycpat, </a:t>
            </a:r>
            <a:r>
              <a:rPr lang="cs-CZ" dirty="0" smtClean="0"/>
              <a:t>oba </a:t>
            </a:r>
            <a:r>
              <a:rPr lang="cs-CZ" dirty="0"/>
              <a:t>dva</a:t>
            </a:r>
            <a:r>
              <a:rPr lang="cs-CZ" dirty="0">
                <a:solidFill>
                  <a:srgbClr val="FF0000"/>
                </a:solidFill>
              </a:rPr>
              <a:t>,“</a:t>
            </a:r>
            <a:r>
              <a:rPr lang="cs-CZ" dirty="0"/>
              <a:t> řekl </a:t>
            </a:r>
            <a:r>
              <a:rPr lang="cs-CZ" dirty="0" err="1"/>
              <a:t>Hagrid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21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„</a:t>
            </a:r>
            <a:r>
              <a:rPr lang="cs-CZ" dirty="0" err="1"/>
              <a:t>Harry</a:t>
            </a:r>
            <a:r>
              <a:rPr lang="cs-CZ" dirty="0"/>
              <a:t>, ty </a:t>
            </a:r>
            <a:r>
              <a:rPr lang="cs-CZ" dirty="0" smtClean="0"/>
              <a:t>jsi </a:t>
            </a:r>
            <a:r>
              <a:rPr lang="cs-CZ" dirty="0"/>
              <a:t>totiž – čaroděj.</a:t>
            </a:r>
            <a:r>
              <a:rPr lang="cs-CZ" dirty="0">
                <a:solidFill>
                  <a:srgbClr val="FF0000"/>
                </a:solidFill>
              </a:rPr>
              <a:t>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„</a:t>
            </a:r>
            <a:r>
              <a:rPr lang="cs-CZ" dirty="0"/>
              <a:t>Cože jsem?</a:t>
            </a:r>
            <a:r>
              <a:rPr lang="cs-CZ" dirty="0">
                <a:solidFill>
                  <a:srgbClr val="FF0000"/>
                </a:solidFill>
              </a:rPr>
              <a:t>“ </a:t>
            </a:r>
            <a:r>
              <a:rPr lang="cs-CZ" dirty="0"/>
              <a:t> vydechl </a:t>
            </a:r>
            <a:r>
              <a:rPr lang="cs-CZ" dirty="0" err="1"/>
              <a:t>Harry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„</a:t>
            </a:r>
            <a:r>
              <a:rPr lang="cs-CZ" dirty="0"/>
              <a:t>No přeci čaroděj</a:t>
            </a:r>
            <a:r>
              <a:rPr lang="cs-CZ" dirty="0">
                <a:solidFill>
                  <a:srgbClr val="FF0000"/>
                </a:solidFill>
              </a:rPr>
              <a:t>,“</a:t>
            </a:r>
            <a:r>
              <a:rPr lang="cs-CZ" dirty="0"/>
              <a:t>   řekl </a:t>
            </a:r>
            <a:r>
              <a:rPr lang="cs-CZ" dirty="0" err="1"/>
              <a:t>Hagrid</a:t>
            </a:r>
            <a:r>
              <a:rPr lang="cs-CZ" dirty="0"/>
              <a:t>   </a:t>
            </a:r>
            <a:r>
              <a:rPr lang="cs-CZ" dirty="0">
                <a:solidFill>
                  <a:srgbClr val="FF0000"/>
                </a:solidFill>
              </a:rPr>
              <a:t>„</a:t>
            </a:r>
            <a:r>
              <a:rPr lang="cs-CZ" dirty="0"/>
              <a:t>a myslím, že budeš zatraceně </a:t>
            </a:r>
            <a:r>
              <a:rPr lang="cs-CZ" dirty="0" smtClean="0"/>
              <a:t>dobrý, </a:t>
            </a:r>
            <a:r>
              <a:rPr lang="cs-CZ" dirty="0"/>
              <a:t>až se v tom kapku procvičíš.</a:t>
            </a:r>
            <a:r>
              <a:rPr lang="cs-CZ" dirty="0">
                <a:solidFill>
                  <a:srgbClr val="FF0000"/>
                </a:solidFill>
              </a:rPr>
              <a:t>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1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dílem autorky ze dne 9. 5. </a:t>
            </a:r>
            <a:r>
              <a:rPr lang="cs-CZ" smtClean="0"/>
              <a:t>2012.</a:t>
            </a:r>
          </a:p>
          <a:p>
            <a:r>
              <a:rPr lang="cs-CZ" dirty="0" smtClean="0"/>
              <a:t>LEDERBUCHOVÁ</a:t>
            </a:r>
            <a:r>
              <a:rPr lang="cs-CZ" dirty="0" smtClean="0"/>
              <a:t>, Ladislava; BERÁNKOVÁ, Eva. </a:t>
            </a:r>
            <a:r>
              <a:rPr lang="cs-CZ" i="1" dirty="0" smtClean="0"/>
              <a:t>Čítanka 6</a:t>
            </a:r>
            <a:r>
              <a:rPr lang="cs-CZ" i="1" dirty="0"/>
              <a:t>: učebnice pro základní školy a víceletá gymnázia</a:t>
            </a:r>
            <a:r>
              <a:rPr lang="cs-CZ" dirty="0"/>
              <a:t>. Plzeň: Fraus, 2003 [cit. 9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/>
              <a:t>2012]. </a:t>
            </a:r>
            <a:r>
              <a:rPr lang="cs-CZ" dirty="0" smtClean="0"/>
              <a:t>224 </a:t>
            </a:r>
            <a:r>
              <a:rPr lang="cs-CZ" dirty="0"/>
              <a:t>s. ISBN </a:t>
            </a:r>
            <a:r>
              <a:rPr lang="cs-CZ" dirty="0" smtClean="0"/>
              <a:t>80-7238-248-9.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95771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</TotalTime>
  <Words>382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PŘÍMÁ ŘEČ - PROCVIČOVÁNÍ</vt:lpstr>
      <vt:lpstr>Z knihy Harry Potter a Kámen mudrců</vt:lpstr>
      <vt:lpstr>Prezentace aplikace PowerPoint</vt:lpstr>
      <vt:lpstr>ŘEŠENÍ</vt:lpstr>
      <vt:lpstr>ŘEŠENÍ</vt:lpstr>
      <vt:lpstr>Znění textu ve spisovné češtině: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ŘEČ - PROCVIČOVÁNÍ</dc:title>
  <dc:creator>08F3</dc:creator>
  <cp:lastModifiedBy>08F3</cp:lastModifiedBy>
  <cp:revision>8</cp:revision>
  <dcterms:created xsi:type="dcterms:W3CDTF">2012-05-10T07:10:40Z</dcterms:created>
  <dcterms:modified xsi:type="dcterms:W3CDTF">2012-12-16T15:12:24Z</dcterms:modified>
</cp:coreProperties>
</file>