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4" r:id="rId9"/>
    <p:sldId id="265" r:id="rId10"/>
    <p:sldId id="266" r:id="rId11"/>
    <p:sldId id="267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VY_32_INOVACE_17_Český jazyk 6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Martina </a:t>
          </a:r>
          <a:r>
            <a:rPr lang="cs-CZ" sz="2000" dirty="0" err="1" smtClean="0"/>
            <a:t>Steyerová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Přívlastek </a:t>
          </a:r>
          <a:r>
            <a:rPr lang="cs-CZ" sz="2000" smtClean="0"/>
            <a:t>- opakování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>
              <a:latin typeface="+mn-lt"/>
              <a:cs typeface="Times New Roman" pitchFamily="18" charset="0"/>
            </a:rPr>
            <a:t>CZ.1.07/1.4.00/21.1262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C3B5D83-6005-4EF7-942C-8C98F1C2510F}" type="presOf" srcId="{D1D4F407-5343-4D3F-B5B9-D407B03CAEB4}" destId="{D005CE8C-CC26-4C3E-AC11-E15060ECD759}" srcOrd="0" destOrd="0" presId="urn:microsoft.com/office/officeart/2005/8/layout/target3"/>
    <dgm:cxn modelId="{7DFCF8C6-0FA2-4AE8-AB30-9215880981AB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B413C5C-D89E-4DCF-B89D-0661E747EB66}" type="presOf" srcId="{D8197B8C-B260-4A16-BDF4-0947B075E274}" destId="{5A5FFA88-C948-4069-8E93-59FA12366E83}" srcOrd="1" destOrd="0" presId="urn:microsoft.com/office/officeart/2005/8/layout/target3"/>
    <dgm:cxn modelId="{D96EAFC8-5C09-4D71-9348-A618B38A1FFA}" type="presOf" srcId="{4C35D32F-0EAB-4CD7-82EE-45574DC2A586}" destId="{890E4F0B-2866-4A3F-A3C7-2A14B1797930}" srcOrd="1" destOrd="0" presId="urn:microsoft.com/office/officeart/2005/8/layout/target3"/>
    <dgm:cxn modelId="{CD8EDC99-2ED5-47C8-9FD9-84A03E336D1B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EFD298A-9045-49BA-88B3-7B20405C5786}" type="presOf" srcId="{D1D4F407-5343-4D3F-B5B9-D407B03CAEB4}" destId="{AED2198E-93D5-4001-81B4-73124B309672}" srcOrd="1" destOrd="0" presId="urn:microsoft.com/office/officeart/2005/8/layout/target3"/>
    <dgm:cxn modelId="{5BBDC6B1-6C53-4A22-95AC-4F25708A8FF0}" type="presOf" srcId="{D1B46980-6531-4606-95E6-44980827E919}" destId="{2BE915AB-18AA-4053-B92C-3BFC9ED204BB}" srcOrd="1" destOrd="0" presId="urn:microsoft.com/office/officeart/2005/8/layout/target3"/>
    <dgm:cxn modelId="{01441CCD-5BB0-4375-907E-E24B8115418A}" type="presOf" srcId="{B651F6E3-6281-48DB-9319-2AEAFDAE7572}" destId="{619D679B-A015-4ECF-8348-D1034C574F40}" srcOrd="0" destOrd="0" presId="urn:microsoft.com/office/officeart/2005/8/layout/target3"/>
    <dgm:cxn modelId="{54C73BCA-D7A4-4EC8-AFAD-0C8A23B30F6D}" type="presOf" srcId="{D1B46980-6531-4606-95E6-44980827E919}" destId="{6140AFEC-043D-4C43-A2F9-D0F5331DF3A3}" srcOrd="0" destOrd="0" presId="urn:microsoft.com/office/officeart/2005/8/layout/target3"/>
    <dgm:cxn modelId="{86A2A613-CEE9-4CDA-B030-55E1F89F0E73}" type="presOf" srcId="{B651F6E3-6281-48DB-9319-2AEAFDAE7572}" destId="{6BB5E863-4638-4E1D-BFDE-399D028AC4ED}" srcOrd="1" destOrd="0" presId="urn:microsoft.com/office/officeart/2005/8/layout/target3"/>
    <dgm:cxn modelId="{B4B75997-3112-46E1-8B7E-AF305A717F24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1B4DD68-7594-4C9E-A367-922042E4EB32}" type="presParOf" srcId="{333A1088-737F-45CB-B68E-254E46348037}" destId="{F5ABB229-8D3B-4694-996A-96F23CF14429}" srcOrd="0" destOrd="0" presId="urn:microsoft.com/office/officeart/2005/8/layout/target3"/>
    <dgm:cxn modelId="{97D3332E-DE06-4F92-B32F-5781882080CC}" type="presParOf" srcId="{333A1088-737F-45CB-B68E-254E46348037}" destId="{F41139FD-01EE-4571-8B17-4FB00FC51163}" srcOrd="1" destOrd="0" presId="urn:microsoft.com/office/officeart/2005/8/layout/target3"/>
    <dgm:cxn modelId="{6924C0A7-3C37-435B-A915-B70939689687}" type="presParOf" srcId="{333A1088-737F-45CB-B68E-254E46348037}" destId="{D005CE8C-CC26-4C3E-AC11-E15060ECD759}" srcOrd="2" destOrd="0" presId="urn:microsoft.com/office/officeart/2005/8/layout/target3"/>
    <dgm:cxn modelId="{6FCBBE6A-BE84-495F-A774-6ACCE79E65B1}" type="presParOf" srcId="{333A1088-737F-45CB-B68E-254E46348037}" destId="{2C702D82-9B77-49B7-9568-BB8EB47C3372}" srcOrd="3" destOrd="0" presId="urn:microsoft.com/office/officeart/2005/8/layout/target3"/>
    <dgm:cxn modelId="{CB79DF2F-A6AD-4701-8A52-734DA8321ED1}" type="presParOf" srcId="{333A1088-737F-45CB-B68E-254E46348037}" destId="{A52A0455-90FF-4808-ABD0-F02540D31D5A}" srcOrd="4" destOrd="0" presId="urn:microsoft.com/office/officeart/2005/8/layout/target3"/>
    <dgm:cxn modelId="{2BB3CDDD-F4AB-4652-AE15-DB7212BE5288}" type="presParOf" srcId="{333A1088-737F-45CB-B68E-254E46348037}" destId="{6140AFEC-043D-4C43-A2F9-D0F5331DF3A3}" srcOrd="5" destOrd="0" presId="urn:microsoft.com/office/officeart/2005/8/layout/target3"/>
    <dgm:cxn modelId="{C189FA9E-34F4-4424-A098-5971325F1D94}" type="presParOf" srcId="{333A1088-737F-45CB-B68E-254E46348037}" destId="{9358AC05-5D7D-4327-9F80-1AD486AEA664}" srcOrd="6" destOrd="0" presId="urn:microsoft.com/office/officeart/2005/8/layout/target3"/>
    <dgm:cxn modelId="{145E14AD-B345-40BB-ABEA-F8375A67FEBD}" type="presParOf" srcId="{333A1088-737F-45CB-B68E-254E46348037}" destId="{313FC574-E1CD-4FB4-B054-0B805CE0447D}" srcOrd="7" destOrd="0" presId="urn:microsoft.com/office/officeart/2005/8/layout/target3"/>
    <dgm:cxn modelId="{CDDCBB92-C1D2-4902-BFC9-7D9A35826DA3}" type="presParOf" srcId="{333A1088-737F-45CB-B68E-254E46348037}" destId="{619D679B-A015-4ECF-8348-D1034C574F40}" srcOrd="8" destOrd="0" presId="urn:microsoft.com/office/officeart/2005/8/layout/target3"/>
    <dgm:cxn modelId="{2BA515C2-702F-46C1-96B0-931801C9C15D}" type="presParOf" srcId="{333A1088-737F-45CB-B68E-254E46348037}" destId="{322283A8-4A27-4CDA-BAE3-F381106A9174}" srcOrd="9" destOrd="0" presId="urn:microsoft.com/office/officeart/2005/8/layout/target3"/>
    <dgm:cxn modelId="{B77F06D8-4419-48BF-8C4E-40D71D1E3DE9}" type="presParOf" srcId="{333A1088-737F-45CB-B68E-254E46348037}" destId="{FFC9F71D-1B4F-4AD9-A4A6-86ADEFC8AF5C}" srcOrd="10" destOrd="0" presId="urn:microsoft.com/office/officeart/2005/8/layout/target3"/>
    <dgm:cxn modelId="{6E3CF4BC-881F-4DF4-839F-E8220B7A307A}" type="presParOf" srcId="{333A1088-737F-45CB-B68E-254E46348037}" destId="{25B08C86-7E15-44DC-BE7F-FFB55DD49D12}" srcOrd="11" destOrd="0" presId="urn:microsoft.com/office/officeart/2005/8/layout/target3"/>
    <dgm:cxn modelId="{0B168BE1-A6CA-43A6-B4B3-3164FED5BEF5}" type="presParOf" srcId="{333A1088-737F-45CB-B68E-254E46348037}" destId="{76644BE8-9D7C-4C09-B250-3D10AF48CBB7}" srcOrd="12" destOrd="0" presId="urn:microsoft.com/office/officeart/2005/8/layout/target3"/>
    <dgm:cxn modelId="{4885B8B7-A58A-4DAB-A158-80D75B84A402}" type="presParOf" srcId="{333A1088-737F-45CB-B68E-254E46348037}" destId="{EE85B701-7295-41C0-BA7A-34D3756A2AE6}" srcOrd="13" destOrd="0" presId="urn:microsoft.com/office/officeart/2005/8/layout/target3"/>
    <dgm:cxn modelId="{79D03942-3C37-4E68-9ADB-691514343A29}" type="presParOf" srcId="{333A1088-737F-45CB-B68E-254E46348037}" destId="{8BEBB6EC-1DAA-4CAC-8A25-BC0FCBD5DBD5}" srcOrd="14" destOrd="0" presId="urn:microsoft.com/office/officeart/2005/8/layout/target3"/>
    <dgm:cxn modelId="{2A8880C3-7E32-4E73-A61A-56235D25DD58}" type="presParOf" srcId="{333A1088-737F-45CB-B68E-254E46348037}" destId="{AED2198E-93D5-4001-81B4-73124B309672}" srcOrd="15" destOrd="0" presId="urn:microsoft.com/office/officeart/2005/8/layout/target3"/>
    <dgm:cxn modelId="{10DC2889-E904-4B3D-AEF3-A2DF56A191F2}" type="presParOf" srcId="{333A1088-737F-45CB-B68E-254E46348037}" destId="{2BE915AB-18AA-4053-B92C-3BFC9ED204BB}" srcOrd="16" destOrd="0" presId="urn:microsoft.com/office/officeart/2005/8/layout/target3"/>
    <dgm:cxn modelId="{04BD248F-25D7-48F8-912B-73B76A2DC1EF}" type="presParOf" srcId="{333A1088-737F-45CB-B68E-254E46348037}" destId="{6BB5E863-4638-4E1D-BFDE-399D028AC4ED}" srcOrd="17" destOrd="0" presId="urn:microsoft.com/office/officeart/2005/8/layout/target3"/>
    <dgm:cxn modelId="{B35CC400-CFEC-4B1B-837F-0F5A9D6A9C96}" type="presParOf" srcId="{333A1088-737F-45CB-B68E-254E46348037}" destId="{5A5FFA88-C948-4069-8E93-59FA12366E83}" srcOrd="18" destOrd="0" presId="urn:microsoft.com/office/officeart/2005/8/layout/target3"/>
    <dgm:cxn modelId="{2D4597AE-B038-4FF9-BFE7-B661A0DF25F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Martina </a:t>
          </a:r>
          <a:r>
            <a:rPr lang="cs-CZ" sz="2000" kern="1200" dirty="0" err="1" smtClean="0"/>
            <a:t>Steyerová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VY_32_INOVACE_17_Český jazyk 6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Přívlastek </a:t>
          </a:r>
          <a:r>
            <a:rPr lang="cs-CZ" sz="2000" kern="1200" smtClean="0"/>
            <a:t>- opakování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2000" kern="1200" dirty="0" smtClean="0">
              <a:latin typeface="+mn-lt"/>
              <a:cs typeface="Times New Roman" pitchFamily="18" charset="0"/>
            </a:rPr>
            <a:t>CZ.1.07/1.4.00/21.1262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B41ABEC-C9BD-440A-9280-D3E5FCDC7AAA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8D1E560-C362-424A-BDB5-BFB3A9FFF7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41ABEC-C9BD-440A-9280-D3E5FCDC7AAA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D1E560-C362-424A-BDB5-BFB3A9FFF72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41ABEC-C9BD-440A-9280-D3E5FCDC7AAA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D1E560-C362-424A-BDB5-BFB3A9FFF72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41ABEC-C9BD-440A-9280-D3E5FCDC7AAA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D1E560-C362-424A-BDB5-BFB3A9FFF72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41ABEC-C9BD-440A-9280-D3E5FCDC7AAA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D1E560-C362-424A-BDB5-BFB3A9FFF72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41ABEC-C9BD-440A-9280-D3E5FCDC7AAA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D1E560-C362-424A-BDB5-BFB3A9FFF72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41ABEC-C9BD-440A-9280-D3E5FCDC7AAA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D1E560-C362-424A-BDB5-BFB3A9FFF7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B41ABEC-C9BD-440A-9280-D3E5FCDC7AAA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D1E560-C362-424A-BDB5-BFB3A9FFF72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B41ABEC-C9BD-440A-9280-D3E5FCDC7AAA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8D1E560-C362-424A-BDB5-BFB3A9FFF72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41ABEC-C9BD-440A-9280-D3E5FCDC7AAA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D1E560-C362-424A-BDB5-BFB3A9FFF7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41ABEC-C9BD-440A-9280-D3E5FCDC7AAA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D1E560-C362-424A-BDB5-BFB3A9FFF72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B41ABEC-C9BD-440A-9280-D3E5FCDC7AAA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8D1E560-C362-424A-BDB5-BFB3A9FFF72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7889056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18111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Cílem prezentace je zopakovat probrané učivo. V úvodu si žáci ověří znalosti z teorie  a poté vyhledají v souvislém textu všechny přívlastky a určí jejich druh. V poslední části propojíme učivo o přívlastku s větným rozborem, tedy s určováním všech zatím probraných větných členů.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2252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Přívlastek – opakování pro 6. </a:t>
            </a:r>
            <a:r>
              <a:rPr lang="cs-CZ" smtClean="0"/>
              <a:t>ročník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66050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Přívlastek závisí na ___________________________ a blíže určuje jeho význam. 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 smtClean="0"/>
              <a:t>Přívlastek shodný se s podstatným jménem shoduje v ____________________________.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 smtClean="0"/>
              <a:t>Stojí zpravidla ______________ ním.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34321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Přívlastek neshodný se s podstatným jménem ____________________ v rodě, čísle a pádě. </a:t>
            </a:r>
          </a:p>
          <a:p>
            <a:pPr marL="109728" indent="0">
              <a:buNone/>
            </a:pPr>
            <a:endParaRPr lang="cs-CZ" dirty="0" smtClean="0"/>
          </a:p>
          <a:p>
            <a:r>
              <a:rPr lang="cs-CZ" dirty="0" smtClean="0"/>
              <a:t>Stojí ______________ ním a bývá často vyjádřen _________________________ jménem.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50933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536504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Před dávnými časy stálo na břehu moře slavné město, které se jmenovalo </a:t>
            </a:r>
            <a:r>
              <a:rPr lang="cs-CZ" dirty="0" err="1" smtClean="0"/>
              <a:t>Trója</a:t>
            </a:r>
            <a:r>
              <a:rPr lang="cs-CZ" dirty="0" smtClean="0"/>
              <a:t>. Město bylo obehnané pevnými hradbami , které vzdorovaly každé zbrani. Už dlouho obléhala </a:t>
            </a:r>
            <a:r>
              <a:rPr lang="cs-CZ" dirty="0" err="1" smtClean="0"/>
              <a:t>Tróju</a:t>
            </a:r>
            <a:r>
              <a:rPr lang="cs-CZ" dirty="0" smtClean="0"/>
              <a:t> vojska Řeků, ale pak lstivý Odysseus vymyslel, jak oklamat bdělost </a:t>
            </a:r>
            <a:r>
              <a:rPr lang="cs-CZ" dirty="0" err="1" smtClean="0"/>
              <a:t>Trójanů</a:t>
            </a:r>
            <a:r>
              <a:rPr lang="cs-CZ" dirty="0" smtClean="0"/>
              <a:t>. Dal postavit dřevěnou sochu koně a v ní se se svými druhy ukryl.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72494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Vyhledejte všechny přívlastky a rozlište, které jsou shodné a které neshodné.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3087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Výlov kaprů se vydařil.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Cesta ze Slovenska byla dlouhá.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Návrat domů byl veselý.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Dresy hráčů byly nové.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 následujících větách určete všechny větné členy.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71756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Přívlastek závisí na </a:t>
            </a:r>
            <a:r>
              <a:rPr lang="cs-CZ" dirty="0" smtClean="0">
                <a:solidFill>
                  <a:srgbClr val="FF0000"/>
                </a:solidFill>
              </a:rPr>
              <a:t>PODSTATNÉM JMÉNĚ </a:t>
            </a:r>
            <a:r>
              <a:rPr lang="cs-CZ" dirty="0"/>
              <a:t>a blíže určuje jeho význam. </a:t>
            </a:r>
          </a:p>
          <a:p>
            <a:pPr marL="109728" indent="0">
              <a:buNone/>
            </a:pPr>
            <a:endParaRPr lang="cs-CZ" dirty="0"/>
          </a:p>
          <a:p>
            <a:r>
              <a:rPr lang="cs-CZ" dirty="0"/>
              <a:t>Přívlastek shodný se s podstatným jménem shoduje </a:t>
            </a:r>
            <a:r>
              <a:rPr lang="cs-CZ" dirty="0" smtClean="0"/>
              <a:t>v </a:t>
            </a:r>
            <a:r>
              <a:rPr lang="cs-CZ" dirty="0" smtClean="0">
                <a:solidFill>
                  <a:srgbClr val="FF0000"/>
                </a:solidFill>
              </a:rPr>
              <a:t>RODĚ, ČÍSLE, PÁDĚ</a:t>
            </a:r>
            <a:r>
              <a:rPr lang="cs-CZ" dirty="0" smtClean="0"/>
              <a:t>.</a:t>
            </a:r>
            <a:endParaRPr lang="cs-CZ" dirty="0"/>
          </a:p>
          <a:p>
            <a:pPr marL="109728" indent="0">
              <a:buNone/>
            </a:pPr>
            <a:endParaRPr lang="cs-CZ" dirty="0"/>
          </a:p>
          <a:p>
            <a:r>
              <a:rPr lang="cs-CZ" dirty="0"/>
              <a:t>Stojí zpravidla </a:t>
            </a:r>
            <a:r>
              <a:rPr lang="cs-CZ" dirty="0" smtClean="0">
                <a:solidFill>
                  <a:srgbClr val="FF0000"/>
                </a:solidFill>
              </a:rPr>
              <a:t>PŘED</a:t>
            </a:r>
            <a:r>
              <a:rPr lang="cs-CZ" dirty="0" smtClean="0"/>
              <a:t> </a:t>
            </a:r>
            <a:r>
              <a:rPr lang="cs-CZ" dirty="0"/>
              <a:t>ním.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50348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Přívlastek neshodný se s podstatným jménem </a:t>
            </a:r>
            <a:r>
              <a:rPr lang="cs-CZ" dirty="0" smtClean="0">
                <a:solidFill>
                  <a:srgbClr val="FF0000"/>
                </a:solidFill>
              </a:rPr>
              <a:t>NESHODUJE </a:t>
            </a:r>
            <a:r>
              <a:rPr lang="cs-CZ" dirty="0" smtClean="0"/>
              <a:t>v </a:t>
            </a:r>
            <a:r>
              <a:rPr lang="cs-CZ" dirty="0"/>
              <a:t>rodě, čísle a pádě. </a:t>
            </a:r>
          </a:p>
          <a:p>
            <a:pPr marL="109728" indent="0">
              <a:buNone/>
            </a:pPr>
            <a:endParaRPr lang="cs-CZ" dirty="0"/>
          </a:p>
          <a:p>
            <a:r>
              <a:rPr lang="cs-CZ" dirty="0" smtClean="0"/>
              <a:t>Stojí </a:t>
            </a:r>
            <a:r>
              <a:rPr lang="cs-CZ" dirty="0" smtClean="0">
                <a:solidFill>
                  <a:srgbClr val="FF0000"/>
                </a:solidFill>
              </a:rPr>
              <a:t>ZA </a:t>
            </a:r>
            <a:r>
              <a:rPr lang="cs-CZ" dirty="0" smtClean="0"/>
              <a:t>ním </a:t>
            </a:r>
            <a:r>
              <a:rPr lang="cs-CZ" dirty="0"/>
              <a:t>a bývá často vyjádřen </a:t>
            </a:r>
            <a:r>
              <a:rPr lang="cs-CZ" dirty="0" smtClean="0">
                <a:solidFill>
                  <a:srgbClr val="FF0000"/>
                </a:solidFill>
              </a:rPr>
              <a:t>PODSTATNÝM</a:t>
            </a:r>
            <a:r>
              <a:rPr lang="cs-CZ" dirty="0" smtClean="0"/>
              <a:t> jménem</a:t>
            </a:r>
            <a:r>
              <a:rPr lang="cs-CZ" dirty="0"/>
              <a:t>.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6403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Před </a:t>
            </a:r>
            <a:r>
              <a:rPr lang="cs-CZ" dirty="0">
                <a:solidFill>
                  <a:srgbClr val="FF0000"/>
                </a:solidFill>
              </a:rPr>
              <a:t>dávnými</a:t>
            </a:r>
            <a:r>
              <a:rPr lang="cs-CZ" dirty="0"/>
              <a:t> časy stálo na břehu </a:t>
            </a:r>
            <a:r>
              <a:rPr lang="cs-CZ" dirty="0">
                <a:solidFill>
                  <a:schemeClr val="accent1"/>
                </a:solidFill>
              </a:rPr>
              <a:t>moře</a:t>
            </a:r>
            <a:r>
              <a:rPr lang="cs-CZ" dirty="0"/>
              <a:t> </a:t>
            </a:r>
            <a:r>
              <a:rPr lang="cs-CZ" dirty="0">
                <a:solidFill>
                  <a:srgbClr val="FF0000"/>
                </a:solidFill>
              </a:rPr>
              <a:t>slavné</a:t>
            </a:r>
            <a:r>
              <a:rPr lang="cs-CZ" dirty="0"/>
              <a:t> město, které se jmenovalo </a:t>
            </a:r>
            <a:r>
              <a:rPr lang="cs-CZ" dirty="0" err="1"/>
              <a:t>Trója</a:t>
            </a:r>
            <a:r>
              <a:rPr lang="cs-CZ" dirty="0"/>
              <a:t>. Město bylo obehnané </a:t>
            </a:r>
            <a:r>
              <a:rPr lang="cs-CZ" dirty="0">
                <a:solidFill>
                  <a:srgbClr val="FF0000"/>
                </a:solidFill>
              </a:rPr>
              <a:t>pevnými</a:t>
            </a:r>
            <a:r>
              <a:rPr lang="cs-CZ" dirty="0"/>
              <a:t> hradbami , které vzdorovaly</a:t>
            </a:r>
            <a:r>
              <a:rPr lang="cs-CZ" dirty="0">
                <a:solidFill>
                  <a:srgbClr val="FF0000"/>
                </a:solidFill>
              </a:rPr>
              <a:t> každé </a:t>
            </a:r>
            <a:r>
              <a:rPr lang="cs-CZ" dirty="0"/>
              <a:t>zbrani. Už dlouho obléhala </a:t>
            </a:r>
            <a:r>
              <a:rPr lang="cs-CZ" dirty="0" err="1"/>
              <a:t>Tróju</a:t>
            </a:r>
            <a:r>
              <a:rPr lang="cs-CZ" dirty="0"/>
              <a:t> vojska </a:t>
            </a:r>
            <a:r>
              <a:rPr lang="cs-CZ" dirty="0">
                <a:solidFill>
                  <a:schemeClr val="accent1"/>
                </a:solidFill>
              </a:rPr>
              <a:t>Řeků</a:t>
            </a:r>
            <a:r>
              <a:rPr lang="cs-CZ" dirty="0"/>
              <a:t>, ale pak </a:t>
            </a:r>
            <a:r>
              <a:rPr lang="cs-CZ" dirty="0">
                <a:solidFill>
                  <a:srgbClr val="FF0000"/>
                </a:solidFill>
              </a:rPr>
              <a:t>lstivý</a:t>
            </a:r>
            <a:r>
              <a:rPr lang="cs-CZ" dirty="0"/>
              <a:t> Odysseus vymyslel, jak oklamat bdělost </a:t>
            </a:r>
            <a:r>
              <a:rPr lang="cs-CZ" dirty="0" err="1">
                <a:solidFill>
                  <a:schemeClr val="accent1"/>
                </a:solidFill>
              </a:rPr>
              <a:t>Trójanů</a:t>
            </a:r>
            <a:r>
              <a:rPr lang="cs-CZ" dirty="0"/>
              <a:t>. Dal postavit </a:t>
            </a:r>
            <a:r>
              <a:rPr lang="cs-CZ" dirty="0">
                <a:solidFill>
                  <a:srgbClr val="FF0000"/>
                </a:solidFill>
              </a:rPr>
              <a:t>dřevěnou</a:t>
            </a:r>
            <a:r>
              <a:rPr lang="cs-CZ" dirty="0"/>
              <a:t> sochu </a:t>
            </a:r>
            <a:r>
              <a:rPr lang="cs-CZ" dirty="0">
                <a:solidFill>
                  <a:schemeClr val="accent1"/>
                </a:solidFill>
              </a:rPr>
              <a:t>koně</a:t>
            </a:r>
            <a:r>
              <a:rPr lang="cs-CZ" dirty="0"/>
              <a:t> a v ní se se </a:t>
            </a:r>
            <a:r>
              <a:rPr lang="cs-CZ" dirty="0">
                <a:solidFill>
                  <a:srgbClr val="FF0000"/>
                </a:solidFill>
              </a:rPr>
              <a:t>svými</a:t>
            </a:r>
            <a:r>
              <a:rPr lang="cs-CZ" dirty="0"/>
              <a:t> druhy ukryl. 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Pks</a:t>
            </a:r>
            <a:r>
              <a:rPr lang="cs-CZ" dirty="0"/>
              <a:t> </a:t>
            </a:r>
            <a:r>
              <a:rPr lang="cs-CZ" dirty="0" smtClean="0"/>
              <a:t>x </a:t>
            </a:r>
            <a:r>
              <a:rPr lang="cs-CZ" dirty="0" err="1" smtClean="0">
                <a:solidFill>
                  <a:schemeClr val="accent1"/>
                </a:solidFill>
              </a:rPr>
              <a:t>Pkn</a:t>
            </a:r>
            <a:endParaRPr lang="cs-CZ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83222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Výlov (Po) </a:t>
            </a:r>
            <a:r>
              <a:rPr lang="cs-CZ" dirty="0" smtClean="0">
                <a:solidFill>
                  <a:srgbClr val="00B050"/>
                </a:solidFill>
              </a:rPr>
              <a:t>kaprů (</a:t>
            </a:r>
            <a:r>
              <a:rPr lang="cs-CZ" dirty="0" err="1" smtClean="0">
                <a:solidFill>
                  <a:srgbClr val="00B050"/>
                </a:solidFill>
              </a:rPr>
              <a:t>Pkn</a:t>
            </a:r>
            <a:r>
              <a:rPr lang="cs-CZ" dirty="0" smtClean="0">
                <a:solidFill>
                  <a:srgbClr val="00B050"/>
                </a:solidFill>
              </a:rPr>
              <a:t>) </a:t>
            </a:r>
            <a:r>
              <a:rPr lang="cs-CZ" dirty="0">
                <a:solidFill>
                  <a:schemeClr val="accent1"/>
                </a:solidFill>
              </a:rPr>
              <a:t>se </a:t>
            </a:r>
            <a:r>
              <a:rPr lang="cs-CZ" dirty="0" smtClean="0">
                <a:solidFill>
                  <a:schemeClr val="accent1"/>
                </a:solidFill>
              </a:rPr>
              <a:t>vydařil (</a:t>
            </a:r>
            <a:r>
              <a:rPr lang="cs-CZ" dirty="0" err="1">
                <a:solidFill>
                  <a:schemeClr val="accent1"/>
                </a:solidFill>
              </a:rPr>
              <a:t>P</a:t>
            </a:r>
            <a:r>
              <a:rPr lang="cs-CZ" dirty="0" err="1" smtClean="0">
                <a:solidFill>
                  <a:schemeClr val="accent1"/>
                </a:solidFill>
              </a:rPr>
              <a:t>ř</a:t>
            </a:r>
            <a:r>
              <a:rPr lang="cs-CZ" dirty="0" smtClean="0">
                <a:solidFill>
                  <a:schemeClr val="accent1"/>
                </a:solidFill>
              </a:rPr>
              <a:t>).</a:t>
            </a:r>
            <a:endParaRPr lang="cs-CZ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Cesta (Po) </a:t>
            </a:r>
            <a:r>
              <a:rPr lang="cs-CZ" dirty="0">
                <a:solidFill>
                  <a:srgbClr val="00B050"/>
                </a:solidFill>
              </a:rPr>
              <a:t>ze Slovenska </a:t>
            </a:r>
            <a:r>
              <a:rPr lang="cs-CZ" dirty="0" smtClean="0">
                <a:solidFill>
                  <a:srgbClr val="00B050"/>
                </a:solidFill>
              </a:rPr>
              <a:t>(</a:t>
            </a:r>
            <a:r>
              <a:rPr lang="cs-CZ" dirty="0" err="1" smtClean="0">
                <a:solidFill>
                  <a:srgbClr val="00B050"/>
                </a:solidFill>
              </a:rPr>
              <a:t>Pkn</a:t>
            </a:r>
            <a:r>
              <a:rPr lang="cs-CZ" dirty="0" smtClean="0">
                <a:solidFill>
                  <a:srgbClr val="00B050"/>
                </a:solidFill>
              </a:rPr>
              <a:t>) </a:t>
            </a:r>
            <a:r>
              <a:rPr lang="cs-CZ" dirty="0" smtClean="0">
                <a:solidFill>
                  <a:schemeClr val="accent1"/>
                </a:solidFill>
              </a:rPr>
              <a:t>byla dlouhá (</a:t>
            </a:r>
            <a:r>
              <a:rPr lang="cs-CZ" dirty="0" err="1" smtClean="0">
                <a:solidFill>
                  <a:schemeClr val="accent1"/>
                </a:solidFill>
              </a:rPr>
              <a:t>Př</a:t>
            </a:r>
            <a:r>
              <a:rPr lang="cs-CZ" dirty="0" smtClean="0">
                <a:solidFill>
                  <a:schemeClr val="accent1"/>
                </a:solidFill>
              </a:rPr>
              <a:t>). </a:t>
            </a:r>
            <a:endParaRPr lang="cs-CZ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Návrat (Po) </a:t>
            </a:r>
            <a:r>
              <a:rPr lang="cs-CZ" dirty="0">
                <a:solidFill>
                  <a:srgbClr val="00B050"/>
                </a:solidFill>
              </a:rPr>
              <a:t>domů </a:t>
            </a:r>
            <a:r>
              <a:rPr lang="cs-CZ" dirty="0" smtClean="0">
                <a:solidFill>
                  <a:srgbClr val="00B050"/>
                </a:solidFill>
              </a:rPr>
              <a:t>(</a:t>
            </a:r>
            <a:r>
              <a:rPr lang="cs-CZ" dirty="0" err="1">
                <a:solidFill>
                  <a:srgbClr val="00B050"/>
                </a:solidFill>
              </a:rPr>
              <a:t>P</a:t>
            </a:r>
            <a:r>
              <a:rPr lang="cs-CZ" dirty="0" err="1" smtClean="0">
                <a:solidFill>
                  <a:srgbClr val="00B050"/>
                </a:solidFill>
              </a:rPr>
              <a:t>kn</a:t>
            </a:r>
            <a:r>
              <a:rPr lang="cs-CZ" dirty="0" smtClean="0">
                <a:solidFill>
                  <a:srgbClr val="00B050"/>
                </a:solidFill>
              </a:rPr>
              <a:t>) </a:t>
            </a:r>
            <a:r>
              <a:rPr lang="cs-CZ" dirty="0" smtClean="0">
                <a:solidFill>
                  <a:schemeClr val="accent1"/>
                </a:solidFill>
              </a:rPr>
              <a:t>byl veselý (</a:t>
            </a:r>
            <a:r>
              <a:rPr lang="cs-CZ" dirty="0" err="1" smtClean="0">
                <a:solidFill>
                  <a:schemeClr val="accent1"/>
                </a:solidFill>
              </a:rPr>
              <a:t>Př</a:t>
            </a:r>
            <a:r>
              <a:rPr lang="cs-CZ" dirty="0" smtClean="0">
                <a:solidFill>
                  <a:schemeClr val="accent1"/>
                </a:solidFill>
              </a:rPr>
              <a:t>). </a:t>
            </a:r>
            <a:endParaRPr lang="cs-CZ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Dresy (Po) </a:t>
            </a:r>
            <a:r>
              <a:rPr lang="cs-CZ" dirty="0" smtClean="0">
                <a:solidFill>
                  <a:srgbClr val="00B050"/>
                </a:solidFill>
              </a:rPr>
              <a:t>hráčů (</a:t>
            </a:r>
            <a:r>
              <a:rPr lang="cs-CZ" dirty="0" err="1" smtClean="0">
                <a:solidFill>
                  <a:srgbClr val="00B050"/>
                </a:solidFill>
              </a:rPr>
              <a:t>Pkn</a:t>
            </a:r>
            <a:r>
              <a:rPr lang="cs-CZ" dirty="0" smtClean="0">
                <a:solidFill>
                  <a:srgbClr val="00B050"/>
                </a:solidFill>
              </a:rPr>
              <a:t>) </a:t>
            </a:r>
            <a:r>
              <a:rPr lang="cs-CZ" dirty="0">
                <a:solidFill>
                  <a:schemeClr val="accent1"/>
                </a:solidFill>
              </a:rPr>
              <a:t>byly </a:t>
            </a:r>
            <a:r>
              <a:rPr lang="cs-CZ" dirty="0" smtClean="0">
                <a:solidFill>
                  <a:schemeClr val="accent1"/>
                </a:solidFill>
              </a:rPr>
              <a:t>nové (</a:t>
            </a:r>
            <a:r>
              <a:rPr lang="cs-CZ" dirty="0" err="1" smtClean="0">
                <a:solidFill>
                  <a:schemeClr val="accent1"/>
                </a:solidFill>
              </a:rPr>
              <a:t>Př</a:t>
            </a:r>
            <a:r>
              <a:rPr lang="cs-CZ" dirty="0" smtClean="0">
                <a:solidFill>
                  <a:schemeClr val="accent1"/>
                </a:solidFill>
              </a:rPr>
              <a:t>). </a:t>
            </a:r>
            <a:endParaRPr lang="cs-CZ" dirty="0">
              <a:solidFill>
                <a:schemeClr val="accent1"/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4073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484784"/>
            <a:ext cx="889248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Prezentace je dílem autorky ze dne </a:t>
            </a:r>
            <a:r>
              <a:rPr lang="cs-CZ" dirty="0" smtClean="0"/>
              <a:t>14</a:t>
            </a:r>
            <a:r>
              <a:rPr lang="cs-CZ" dirty="0" smtClean="0"/>
              <a:t>. </a:t>
            </a:r>
            <a:r>
              <a:rPr lang="cs-CZ" dirty="0"/>
              <a:t>5</a:t>
            </a:r>
            <a:r>
              <a:rPr lang="cs-CZ" dirty="0" smtClean="0"/>
              <a:t>. </a:t>
            </a:r>
            <a:r>
              <a:rPr lang="cs-CZ" dirty="0" smtClean="0"/>
              <a:t>2012.</a:t>
            </a:r>
            <a:endParaRPr lang="cs-CZ" dirty="0"/>
          </a:p>
          <a:p>
            <a:pPr marL="109728" indent="0">
              <a:buNone/>
            </a:pPr>
            <a:r>
              <a:rPr lang="cs-CZ" b="1" dirty="0"/>
              <a:t> </a:t>
            </a: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66101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27</TotalTime>
  <Words>416</Words>
  <Application>Microsoft Office PowerPoint</Application>
  <PresentationFormat>Předvádění na obrazovce (4:3)</PresentationFormat>
  <Paragraphs>50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Prezentace aplikace PowerPoint</vt:lpstr>
      <vt:lpstr>ANOTACE</vt:lpstr>
      <vt:lpstr>Přívlastek – opakování pro 6. ročník</vt:lpstr>
      <vt:lpstr>Doplňte:</vt:lpstr>
      <vt:lpstr>Doplňte:</vt:lpstr>
      <vt:lpstr>Vyhledejte všechny přívlastky a rozlište, které jsou shodné a které neshodné.</vt:lpstr>
      <vt:lpstr>V následujících větách určete všechny větné členy.</vt:lpstr>
      <vt:lpstr>ŘEŠENÍ</vt:lpstr>
      <vt:lpstr>Prezentace aplikace PowerPoint</vt:lpstr>
      <vt:lpstr>Pks x Pkn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Přívlastek - opakování</dc:title>
  <dc:creator>08F3</dc:creator>
  <cp:lastModifiedBy>08F3</cp:lastModifiedBy>
  <cp:revision>16</cp:revision>
  <dcterms:created xsi:type="dcterms:W3CDTF">2012-05-15T04:47:53Z</dcterms:created>
  <dcterms:modified xsi:type="dcterms:W3CDTF">2012-12-16T15:13:24Z</dcterms:modified>
</cp:coreProperties>
</file>